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</p:sldIdLst>
  <p:sldSz cx="9144000" cy="6858000" type="screen4x3"/>
  <p:notesSz cx="6784975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6B4AC-F5AA-47E8-86B9-AA93F489E93D}" type="datetimeFigureOut">
              <a:rPr lang="it-IT" smtClean="0"/>
              <a:t>25/09/2017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C033D-A414-4299-BB54-69289C0336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86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46B2BD8D-7F0D-4128-BA9E-28CED476B3E4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769440-BADB-47FC-A45D-069067BEA4CA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2B9A-7C41-4F0D-AFAE-9C3AEBC47E32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13CB695E-EE05-4258-8193-B76F3EAADBD8}" type="datetime1">
              <a:rPr lang="en-US" smtClean="0"/>
              <a:t>9/25/2017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77B847C7-50A6-4D28-8D1D-2288E5EA59D7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2744583-86D3-44CC-A6BD-52A0B1705037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C7DBCB6-EF1B-4D07-A880-EF27607A22BD}" type="datetime1">
              <a:rPr lang="en-US" smtClean="0"/>
              <a:t>9/25/2017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27B3E08C-63A8-4558-94B7-14DAF9D5D39E}" type="datetime1">
              <a:rPr lang="en-US" smtClean="0"/>
              <a:t>9/25/2017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5BA6E55-497E-4DAF-A85C-DA91AB550A4D}" type="datetime1">
              <a:rPr lang="en-US" smtClean="0"/>
              <a:t>9/25/2017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89D7720D-F699-4BF2-8459-6A9CBBF24C16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AAA55D3A-76F3-4740-A4C5-F2779CC1792B}" type="datetime1">
              <a:rPr lang="en-US" smtClean="0"/>
              <a:t>9/25/2017</a:t>
            </a:fld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61C499FD-60C4-49D8-8B1C-F1EAB304A194}" type="datetime1">
              <a:rPr lang="en-US" smtClean="0"/>
              <a:t>9/25/2017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172200" cy="1894362"/>
          </a:xfrm>
        </p:spPr>
        <p:txBody>
          <a:bodyPr/>
          <a:lstStyle/>
          <a:p>
            <a:r>
              <a:rPr lang="it-IT" dirty="0" smtClean="0"/>
              <a:t>L’organizzazione e gestione dei percorsi di Alternanza scuola-lavoro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172200" cy="1371600"/>
          </a:xfrm>
        </p:spPr>
        <p:txBody>
          <a:bodyPr/>
          <a:lstStyle/>
          <a:p>
            <a:r>
              <a:rPr lang="it-IT" dirty="0" smtClean="0"/>
              <a:t>Palermo, 26 </a:t>
            </a:r>
            <a:r>
              <a:rPr lang="it-IT" dirty="0" smtClean="0"/>
              <a:t>settembre </a:t>
            </a:r>
            <a:r>
              <a:rPr lang="it-IT" dirty="0" smtClean="0"/>
              <a:t>2017 – I.I.S. «Pio La Torre»</a:t>
            </a:r>
            <a:endParaRPr lang="it-IT" dirty="0" smtClean="0"/>
          </a:p>
          <a:p>
            <a:r>
              <a:rPr lang="it-IT" dirty="0" smtClean="0"/>
              <a:t>Ferdinando Sarro</a:t>
            </a:r>
            <a:endParaRPr lang="it-IT" dirty="0" smtClean="0"/>
          </a:p>
        </p:txBody>
      </p:sp>
      <p:pic>
        <p:nvPicPr>
          <p:cNvPr id="4" name="Picture 4" descr="D:\Users\mi15000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5992"/>
            <a:ext cx="1765105" cy="87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267744" y="548680"/>
            <a:ext cx="6552728" cy="807913"/>
          </a:xfrm>
          <a:prstGeom prst="rect">
            <a:avLst/>
          </a:prstGeom>
          <a:solidFill>
            <a:srgbClr val="FCE9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i="1" dirty="0">
                <a:solidFill>
                  <a:schemeClr val="tx1"/>
                </a:solidFill>
                <a:latin typeface="Lucida Sans" panose="020B0602030504020204" pitchFamily="34" charset="0"/>
              </a:rPr>
              <a:t>Ufficio Scolastico Regionale per la Sicilia </a:t>
            </a:r>
          </a:p>
          <a:p>
            <a:pPr algn="ctr">
              <a:spcBef>
                <a:spcPct val="50000"/>
              </a:spcBef>
            </a:pPr>
            <a:r>
              <a:rPr lang="it-IT" altLang="it-IT" sz="1500" i="1" dirty="0">
                <a:solidFill>
                  <a:schemeClr val="tx1"/>
                </a:solidFill>
                <a:latin typeface="Lucida Sans" panose="020B0602030504020204" pitchFamily="34" charset="0"/>
              </a:rPr>
              <a:t>Ufficio II - Risorse finanziarie, Politiche formative e Fondi europei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9636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ruolo del dirigente Scolastico nell’Organizzazione dell’ASL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200"/>
              </a:spcBef>
            </a:pPr>
            <a:r>
              <a:rPr lang="it-IT" sz="3100" dirty="0"/>
              <a:t>Individua le imprese e gli enti pubblici e privati disponibili per l’attivazione di percorsi di alternanza scuola lavoro e stipula </a:t>
            </a:r>
            <a:r>
              <a:rPr lang="it-IT" sz="3100" dirty="0" smtClean="0"/>
              <a:t>convenzioni;</a:t>
            </a:r>
            <a:endParaRPr lang="it-IT" sz="3100" dirty="0"/>
          </a:p>
          <a:p>
            <a:pPr algn="just">
              <a:spcBef>
                <a:spcPts val="1200"/>
              </a:spcBef>
            </a:pPr>
            <a:r>
              <a:rPr lang="it-IT" sz="3100" dirty="0"/>
              <a:t>C</a:t>
            </a:r>
            <a:r>
              <a:rPr lang="it-IT" sz="3100" dirty="0" smtClean="0"/>
              <a:t>oordina le attività degli organi collegiali sulle tematiche dell’ASL;</a:t>
            </a:r>
          </a:p>
          <a:p>
            <a:pPr algn="just">
              <a:spcBef>
                <a:spcPts val="1200"/>
              </a:spcBef>
            </a:pPr>
            <a:r>
              <a:rPr lang="it-IT" sz="3100" dirty="0" smtClean="0"/>
              <a:t>Sovraintende all’attività negoziale correlata alla gestione dei percorsi di ASL;</a:t>
            </a:r>
          </a:p>
          <a:p>
            <a:pPr algn="just">
              <a:spcBef>
                <a:spcPts val="1200"/>
              </a:spcBef>
            </a:pPr>
            <a:r>
              <a:rPr lang="it-IT" sz="3100" dirty="0" smtClean="0"/>
              <a:t>È responsabile, assieme al DSGA,  della rendicontazione finanziaria dei percorsi formativi; </a:t>
            </a:r>
          </a:p>
          <a:p>
            <a:pPr algn="just">
              <a:spcBef>
                <a:spcPts val="1200"/>
              </a:spcBef>
            </a:pPr>
            <a:r>
              <a:rPr lang="it-IT" sz="3100" dirty="0"/>
              <a:t> </a:t>
            </a:r>
            <a:r>
              <a:rPr lang="it-IT" sz="3100" dirty="0" smtClean="0"/>
              <a:t>Redige </a:t>
            </a:r>
            <a:r>
              <a:rPr lang="it-IT" sz="3100" dirty="0"/>
              <a:t>al termine di ogni anno scolastico la scheda di valutazione finale sulle strutture convenzionate in cui sono evidenziate le specificità del loro potenziale formativo e le eventuali difficoltà incontrate nella </a:t>
            </a:r>
            <a:r>
              <a:rPr lang="it-IT" sz="3100" dirty="0" smtClean="0"/>
              <a:t>collaborazione.</a:t>
            </a:r>
            <a:endParaRPr lang="it-IT" sz="3100" dirty="0"/>
          </a:p>
          <a:p>
            <a:pPr algn="just">
              <a:spcBef>
                <a:spcPts val="1200"/>
              </a:spcBef>
            </a:pPr>
            <a:endParaRPr lang="it-IT" sz="31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08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atti negoziali obbligatori propedeutici all’avvio delle attività di Alternanza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6872"/>
          </a:xfrm>
        </p:spPr>
        <p:txBody>
          <a:bodyPr/>
          <a:lstStyle/>
          <a:p>
            <a:pPr algn="just"/>
            <a:r>
              <a:rPr lang="it-IT" dirty="0" smtClean="0"/>
              <a:t>Convenzione tra scuola e la struttura ospitante nella quale sono descritte le condizioni di svolgimento delle percorso formativo. </a:t>
            </a:r>
          </a:p>
          <a:p>
            <a:pPr algn="just"/>
            <a:r>
              <a:rPr lang="it-IT" dirty="0" smtClean="0"/>
              <a:t>Patto formativo con lo studente nel </a:t>
            </a:r>
            <a:r>
              <a:rPr lang="it-IT" dirty="0" smtClean="0"/>
              <a:t>quale sono </a:t>
            </a:r>
            <a:r>
              <a:rPr lang="it-IT" dirty="0" smtClean="0"/>
              <a:t>declinati gli obblighi a carico dell’allievo e servizi offerti  della Scuola e della </a:t>
            </a:r>
            <a:r>
              <a:rPr lang="it-IT" dirty="0" smtClean="0"/>
              <a:t>St</a:t>
            </a:r>
            <a:r>
              <a:rPr lang="it-IT" dirty="0" smtClean="0"/>
              <a:t>ruttura ospitante.</a:t>
            </a: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1259632" y="4728390"/>
            <a:ext cx="60486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Nell’ambito </a:t>
            </a:r>
            <a:r>
              <a:rPr lang="it-IT" dirty="0" smtClean="0"/>
              <a:t>del patto </a:t>
            </a:r>
            <a:r>
              <a:rPr lang="it-IT" dirty="0" smtClean="0"/>
              <a:t>formativo con lo studente deve essere previsto che </a:t>
            </a:r>
            <a:r>
              <a:rPr lang="it-IT" dirty="0" smtClean="0"/>
              <a:t>l’allievo rispetti </a:t>
            </a:r>
            <a:r>
              <a:rPr lang="it-IT" dirty="0" smtClean="0"/>
              <a:t>le norme comportamentali in materia di privacy e la riservatezza dei aziendali connessi con i processi produttivi 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157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</a:t>
            </a:r>
            <a:r>
              <a:rPr lang="it-IT" dirty="0" smtClean="0"/>
              <a:t>bblighi di rendicontazione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Progetti finanziati ex L. 440/97</a:t>
            </a:r>
          </a:p>
          <a:p>
            <a:pPr marL="0" indent="0" algn="just">
              <a:buNone/>
            </a:pPr>
            <a:r>
              <a:rPr lang="it-IT" dirty="0" smtClean="0"/>
              <a:t>L’obbligo è fissato dai rispettivi decreti ministeriali (es. DM 663/2016 prevede all’art. 37 l’obbligo di rendicontazione in capo alle </a:t>
            </a:r>
            <a:r>
              <a:rPr lang="it-IT" dirty="0" smtClean="0"/>
              <a:t>istituzioni </a:t>
            </a:r>
            <a:r>
              <a:rPr lang="it-IT" dirty="0" smtClean="0"/>
              <a:t>scolastiche beneficiarie dei finanziamenti delle pratiche virtuose di ASL di cui all’art. 22</a:t>
            </a:r>
            <a:r>
              <a:rPr lang="it-IT" dirty="0" smtClean="0"/>
              <a:t>).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Progetti finanziati ex L.107/2015</a:t>
            </a:r>
          </a:p>
          <a:p>
            <a:pPr marL="0" indent="0" algn="just">
              <a:buNone/>
            </a:pPr>
            <a:r>
              <a:rPr lang="it-IT" dirty="0" smtClean="0"/>
              <a:t>Non è previsto un obbligo di rendicontazione al MIUR, fatto salvo il rispetto delle norme e circolari dettate in materia e l’eventuale verifica condotta dai revisori dei conti.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444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Compensi ad esperti </a:t>
            </a:r>
            <a:r>
              <a:rPr lang="it-IT" dirty="0" smtClean="0"/>
              <a:t>aziendali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convezioni devono essere a </a:t>
            </a:r>
            <a:r>
              <a:rPr lang="it-IT" dirty="0" smtClean="0"/>
              <a:t>titolo gratuito. </a:t>
            </a:r>
            <a:endParaRPr lang="it-IT" dirty="0" smtClean="0"/>
          </a:p>
          <a:p>
            <a:pPr marL="0" indent="0">
              <a:buNone/>
            </a:pPr>
            <a:r>
              <a:rPr lang="it-IT" sz="1400" dirty="0" smtClean="0"/>
              <a:t>					(</a:t>
            </a:r>
            <a:r>
              <a:rPr lang="it-IT" sz="1400" dirty="0"/>
              <a:t>D. Lgs.77/2005 art. </a:t>
            </a:r>
            <a:r>
              <a:rPr lang="it-IT" sz="1400" dirty="0" smtClean="0"/>
              <a:t>3 </a:t>
            </a:r>
            <a:r>
              <a:rPr lang="it-IT" sz="1400" dirty="0"/>
              <a:t>comma </a:t>
            </a:r>
            <a:r>
              <a:rPr lang="it-IT" sz="1400" dirty="0" smtClean="0"/>
              <a:t>1)</a:t>
            </a:r>
            <a:endParaRPr lang="it-IT" sz="1400" dirty="0"/>
          </a:p>
          <a:p>
            <a:pPr algn="just"/>
            <a:r>
              <a:rPr lang="it-IT" dirty="0" smtClean="0"/>
              <a:t>Le Scuole non possono </a:t>
            </a:r>
            <a:r>
              <a:rPr lang="it-IT" dirty="0" smtClean="0"/>
              <a:t>utilizzare le risorse dell’ASL </a:t>
            </a:r>
            <a:r>
              <a:rPr lang="it-IT" dirty="0" smtClean="0"/>
              <a:t>per retribuire le attività dei tutor </a:t>
            </a:r>
            <a:r>
              <a:rPr lang="it-IT" dirty="0"/>
              <a:t>e del personale </a:t>
            </a:r>
            <a:r>
              <a:rPr lang="it-IT" dirty="0" smtClean="0"/>
              <a:t>aziendale. </a:t>
            </a:r>
            <a:endParaRPr lang="it-IT" dirty="0" smtClean="0"/>
          </a:p>
          <a:p>
            <a:pPr marL="0" indent="0" algn="r">
              <a:buNone/>
            </a:pPr>
            <a:r>
              <a:rPr lang="it-IT" sz="1400" dirty="0" smtClean="0"/>
              <a:t>(D. Lgs.77/2005 art. 5 comma 3)</a:t>
            </a:r>
          </a:p>
          <a:p>
            <a:pPr algn="just"/>
            <a:r>
              <a:rPr lang="it-IT" dirty="0"/>
              <a:t>È </a:t>
            </a:r>
            <a:r>
              <a:rPr lang="it-IT" dirty="0" smtClean="0"/>
              <a:t>     possibile      invece    prevedere    la     </a:t>
            </a:r>
            <a:r>
              <a:rPr lang="it-IT" dirty="0"/>
              <a:t>figura </a:t>
            </a:r>
          </a:p>
          <a:p>
            <a:pPr marL="0" indent="0" algn="just">
              <a:buNone/>
            </a:pPr>
            <a:r>
              <a:rPr lang="it-IT" dirty="0" smtClean="0"/>
              <a:t>   dell’esperto     </a:t>
            </a:r>
            <a:r>
              <a:rPr lang="it-IT" dirty="0"/>
              <a:t>esterno, </a:t>
            </a:r>
            <a:r>
              <a:rPr lang="it-IT" dirty="0" smtClean="0"/>
              <a:t>    retribuito    con    </a:t>
            </a:r>
            <a:r>
              <a:rPr lang="it-IT" dirty="0"/>
              <a:t>i </a:t>
            </a:r>
            <a:r>
              <a:rPr lang="it-IT" dirty="0" smtClean="0"/>
              <a:t>fondi</a:t>
            </a:r>
          </a:p>
          <a:p>
            <a:pPr marL="0" indent="0" algn="just">
              <a:buNone/>
            </a:pPr>
            <a:r>
              <a:rPr lang="it-IT" dirty="0"/>
              <a:t> </a:t>
            </a:r>
            <a:r>
              <a:rPr lang="it-IT" dirty="0" smtClean="0"/>
              <a:t>  dell’alternanza</a:t>
            </a:r>
            <a:r>
              <a:rPr lang="it-IT" dirty="0"/>
              <a:t>, alle seguenti condizioni:</a:t>
            </a:r>
          </a:p>
          <a:p>
            <a:pPr lvl="1" algn="just"/>
            <a:r>
              <a:rPr lang="it-IT" dirty="0"/>
              <a:t>a</a:t>
            </a:r>
            <a:r>
              <a:rPr lang="it-IT" dirty="0" smtClean="0"/>
              <a:t>ssenza di professionalità corrispondenti all’interno della scuola;</a:t>
            </a:r>
          </a:p>
          <a:p>
            <a:pPr lvl="1" algn="just"/>
            <a:r>
              <a:rPr lang="it-IT" dirty="0" smtClean="0"/>
              <a:t>rispetto dei criteri di evidenza pubblica per la sua individuazione. </a:t>
            </a:r>
          </a:p>
          <a:p>
            <a:pPr marL="365760" lvl="1" indent="0" algn="r">
              <a:buNone/>
            </a:pPr>
            <a:r>
              <a:rPr lang="it-IT" sz="1400" dirty="0"/>
              <a:t>(Artt. 32 e 40 del </a:t>
            </a:r>
            <a:r>
              <a:rPr lang="it-IT" sz="1400" dirty="0" smtClean="0"/>
              <a:t>D.M.44/2001) </a:t>
            </a:r>
            <a:endParaRPr lang="it-IT" sz="14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52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600" dirty="0" smtClean="0"/>
              <a:t>Ricorso ad eventuali agenzie esterne o pacchetti per la realizzazione di Percorsi di ASL</a:t>
            </a:r>
            <a:endParaRPr lang="it-IT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Non è possibile retribuire con i fondi dell’ASL consulenti esterni per funzioni di collegamento tra scuola e impresa o struttura ospitante affidate a strutture esterne alla </a:t>
            </a:r>
            <a:r>
              <a:rPr lang="it-IT" dirty="0" smtClean="0"/>
              <a:t>scuola.</a:t>
            </a:r>
            <a:endParaRPr lang="it-IT" dirty="0" smtClean="0"/>
          </a:p>
          <a:p>
            <a:pPr algn="just"/>
            <a:r>
              <a:rPr lang="it-IT" dirty="0" smtClean="0"/>
              <a:t> Si ritiene opportuno </a:t>
            </a:r>
            <a:r>
              <a:rPr lang="it-IT" dirty="0"/>
              <a:t>evitare il ricorso a “pacchetti tutto incluso” che prevedano attività genericamente offerte alle scuole come percorsi occasionali, non </a:t>
            </a:r>
            <a:r>
              <a:rPr lang="it-IT" dirty="0" smtClean="0"/>
              <a:t>strutturati. </a:t>
            </a:r>
            <a:r>
              <a:rPr lang="it-IT" dirty="0"/>
              <a:t>L’offerta di tali servizi, infatti, rischia di compromettere lo sviluppo del legame della scuola con il territorio e il mondo del lavoro richiamato dai principi della Legge </a:t>
            </a:r>
            <a:r>
              <a:rPr lang="it-IT" dirty="0" smtClean="0"/>
              <a:t>107/2015.</a:t>
            </a:r>
            <a:endParaRPr lang="it-IT" dirty="0" smtClean="0"/>
          </a:p>
          <a:p>
            <a:pPr algn="just"/>
            <a:r>
              <a:rPr lang="it-IT" dirty="0" smtClean="0"/>
              <a:t>Ove invece </a:t>
            </a:r>
            <a:r>
              <a:rPr lang="it-IT" dirty="0"/>
              <a:t>i pacchetti siano </a:t>
            </a:r>
            <a:r>
              <a:rPr lang="it-IT" b="1" u="sng" dirty="0" smtClean="0"/>
              <a:t>strettamente</a:t>
            </a:r>
            <a:r>
              <a:rPr lang="it-IT" dirty="0" smtClean="0"/>
              <a:t> funzionali </a:t>
            </a:r>
            <a:r>
              <a:rPr lang="it-IT" dirty="0"/>
              <a:t>all’organizzazione dei </a:t>
            </a:r>
            <a:r>
              <a:rPr lang="it-IT" dirty="0" smtClean="0"/>
              <a:t>percorsi, nell’ambito di una co-progettazione assieme alle strutture ospitanti, possono essere finanziabili con i fondi </a:t>
            </a:r>
            <a:r>
              <a:rPr lang="it-IT" dirty="0" smtClean="0"/>
              <a:t>dell’ASL.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714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Compensi al personale interno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Con i fondi dall’ASL si possono retribuire:</a:t>
            </a:r>
          </a:p>
          <a:p>
            <a:r>
              <a:rPr lang="it-IT" dirty="0"/>
              <a:t>i</a:t>
            </a:r>
            <a:r>
              <a:rPr lang="it-IT" dirty="0" smtClean="0"/>
              <a:t> tutor interni; </a:t>
            </a:r>
          </a:p>
          <a:p>
            <a:pPr algn="just"/>
            <a:r>
              <a:rPr lang="it-IT" dirty="0"/>
              <a:t>i</a:t>
            </a:r>
            <a:r>
              <a:rPr lang="it-IT" dirty="0" smtClean="0"/>
              <a:t>l DSGA in funzione dell’aggravio di lavoro connesso alla gestione amministrativo contabile dei progetti;</a:t>
            </a:r>
          </a:p>
          <a:p>
            <a:r>
              <a:rPr lang="it-IT" dirty="0" smtClean="0"/>
              <a:t>Il personale ATA coinvolto.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Non è possibile prevedere dei compensi per il Dirigente Scolastico </a:t>
            </a:r>
            <a:r>
              <a:rPr lang="it-IT" dirty="0" smtClean="0"/>
              <a:t>in virtù del principio di onnicomprensività sancito dall’art.24 comma 3 del D. </a:t>
            </a:r>
            <a:r>
              <a:rPr lang="it-IT" dirty="0" err="1" smtClean="0"/>
              <a:t>Lgs</a:t>
            </a:r>
            <a:r>
              <a:rPr lang="it-IT" dirty="0" smtClean="0"/>
              <a:t>. 165/2001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145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810344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Tipologie di spese ammissibili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Compensi al personale interno (docenti, ATA e DSGA) compresi oneri fiscali e contributivi;</a:t>
            </a:r>
          </a:p>
          <a:p>
            <a:pPr algn="just"/>
            <a:r>
              <a:rPr lang="it-IT" dirty="0"/>
              <a:t>S</a:t>
            </a:r>
            <a:r>
              <a:rPr lang="it-IT" dirty="0" smtClean="0"/>
              <a:t>pese per </a:t>
            </a:r>
            <a:r>
              <a:rPr lang="it-IT" dirty="0"/>
              <a:t>esperti esterni spese per esperti esterni per attività di orientamento, docenza, formazione sulla salute e sicurezza nei luoghi di </a:t>
            </a:r>
            <a:r>
              <a:rPr lang="it-IT" dirty="0" smtClean="0"/>
              <a:t>lavoro;</a:t>
            </a:r>
          </a:p>
          <a:p>
            <a:pPr algn="just"/>
            <a:r>
              <a:rPr lang="it-IT" dirty="0"/>
              <a:t>A</a:t>
            </a:r>
            <a:r>
              <a:rPr lang="it-IT" dirty="0" smtClean="0"/>
              <a:t>cquisto di materiali di cancelleria, informativo/formativo, materie prime utili alla realizzazione del percorso, </a:t>
            </a:r>
            <a:r>
              <a:rPr lang="it-IT" dirty="0" smtClean="0"/>
              <a:t>DPI;</a:t>
            </a:r>
            <a:endParaRPr lang="it-IT" dirty="0" smtClean="0"/>
          </a:p>
          <a:p>
            <a:pPr algn="just"/>
            <a:r>
              <a:rPr lang="it-IT" dirty="0"/>
              <a:t>V</a:t>
            </a:r>
            <a:r>
              <a:rPr lang="it-IT" dirty="0" smtClean="0"/>
              <a:t>itto alloggio e trasporto per allievi e tutor;</a:t>
            </a:r>
          </a:p>
          <a:p>
            <a:pPr algn="just"/>
            <a:r>
              <a:rPr lang="it-IT" dirty="0"/>
              <a:t>B</a:t>
            </a:r>
            <a:r>
              <a:rPr lang="it-IT" dirty="0" smtClean="0"/>
              <a:t>iglietti di ingresso a mostre esposizioni ecc.;</a:t>
            </a:r>
          </a:p>
          <a:p>
            <a:pPr algn="just"/>
            <a:r>
              <a:rPr lang="it-IT" dirty="0"/>
              <a:t>S</a:t>
            </a:r>
            <a:r>
              <a:rPr lang="it-IT" dirty="0" smtClean="0"/>
              <a:t>pese per studenti disabili;</a:t>
            </a:r>
          </a:p>
          <a:p>
            <a:pPr algn="just"/>
            <a:r>
              <a:rPr lang="it-IT" dirty="0"/>
              <a:t>S</a:t>
            </a:r>
            <a:r>
              <a:rPr lang="it-IT" dirty="0" smtClean="0"/>
              <a:t>ervizi assicurativi in favore degli allievi (RC e eventuale polizza integrativa infortuni</a:t>
            </a:r>
            <a:r>
              <a:rPr lang="it-IT" dirty="0" smtClean="0"/>
              <a:t>); </a:t>
            </a:r>
            <a:endParaRPr lang="it-IT" dirty="0" smtClean="0"/>
          </a:p>
          <a:p>
            <a:pPr algn="just"/>
            <a:r>
              <a:rPr lang="it-IT" dirty="0"/>
              <a:t>S</a:t>
            </a:r>
            <a:r>
              <a:rPr lang="it-IT" dirty="0" smtClean="0"/>
              <a:t>pese generali (utenze, collegamenti, postali, etc</a:t>
            </a:r>
            <a:r>
              <a:rPr lang="it-IT" dirty="0" smtClean="0"/>
              <a:t>.)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1010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410</TotalTime>
  <Words>623</Words>
  <Application>Microsoft Office PowerPoint</Application>
  <PresentationFormat>Presentazione su schermo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L’organizzazione e gestione dei percorsi di Alternanza scuola-lavoro </vt:lpstr>
      <vt:lpstr>Il ruolo del dirigente Scolastico nell’Organizzazione dell’ASL</vt:lpstr>
      <vt:lpstr>Gli atti negoziali obbligatori propedeutici all’avvio delle attività di Alternanza </vt:lpstr>
      <vt:lpstr>Obblighi di rendicontazione </vt:lpstr>
      <vt:lpstr>Compensi ad esperti aziendali</vt:lpstr>
      <vt:lpstr>Ricorso ad eventuali agenzie esterne o pacchetti per la realizzazione di Percorsi di ASL</vt:lpstr>
      <vt:lpstr>Compensi al personale interno </vt:lpstr>
      <vt:lpstr>Tipologie di spese ammissibili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L’organizzazione e gestione dei percorsi di Alternanza scuola-lavoro</dc:title>
  <dc:creator>Administrator</dc:creator>
  <cp:lastModifiedBy>Administrator</cp:lastModifiedBy>
  <cp:revision>28</cp:revision>
  <cp:lastPrinted>2017-09-25T13:40:44Z</cp:lastPrinted>
  <dcterms:created xsi:type="dcterms:W3CDTF">2017-09-25T06:47:46Z</dcterms:created>
  <dcterms:modified xsi:type="dcterms:W3CDTF">2017-09-25T13:40:47Z</dcterms:modified>
</cp:coreProperties>
</file>