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</p:sldMasterIdLst>
  <p:notesMasterIdLst>
    <p:notesMasterId r:id="rId27"/>
  </p:notesMasterIdLst>
  <p:handoutMasterIdLst>
    <p:handoutMasterId r:id="rId28"/>
  </p:handoutMasterIdLst>
  <p:sldIdLst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7" r:id="rId17"/>
    <p:sldId id="289" r:id="rId18"/>
    <p:sldId id="290" r:id="rId19"/>
    <p:sldId id="291" r:id="rId20"/>
    <p:sldId id="292" r:id="rId21"/>
    <p:sldId id="293" r:id="rId22"/>
    <p:sldId id="298" r:id="rId23"/>
    <p:sldId id="321" r:id="rId24"/>
    <p:sldId id="318" r:id="rId25"/>
    <p:sldId id="319" r:id="rId26"/>
  </p:sldIdLst>
  <p:sldSz cx="9906000" cy="6858000" type="A4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3662"/>
    <p:restoredTop sz="94580"/>
  </p:normalViewPr>
  <p:slideViewPr>
    <p:cSldViewPr snapToGrid="0" snapToObjects="1">
      <p:cViewPr varScale="1">
        <p:scale>
          <a:sx n="83" d="100"/>
          <a:sy n="83" d="100"/>
        </p:scale>
        <p:origin x="-1908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E540-3CC0-4419-A9FD-DB9B60475653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30136-2FA3-4C4F-B332-C3D0206E82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4473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A2CAD-0FBC-8647-9A4F-7BF71809E392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8E99F-ED97-D24D-884D-A0D4EEA5A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0985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9633D-5123-48CE-9DE0-B92AD68F7458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5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EF54D4-C4C1-4C65-B718-62F28465193C}" type="slidenum">
              <a:rPr lang="it-IT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2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0AC0-66B9-4B65-B0AB-269BDEF2360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6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0AC0-66B9-4B65-B0AB-269BDEF2360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35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7F50-8CDB-4A53-936B-CD96BAFEED9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233" y="1879599"/>
            <a:ext cx="7110730" cy="20164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233" y="3977958"/>
            <a:ext cx="711073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k object 27"/>
          <p:cNvSpPr/>
          <p:nvPr/>
        </p:nvSpPr>
        <p:spPr>
          <a:xfrm>
            <a:off x="7079487" y="3685032"/>
            <a:ext cx="838708" cy="78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920"/>
              </a:lnSpc>
            </a:pPr>
            <a:endParaRPr lang="it-IT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6364">
              <a:lnSpc>
                <a:spcPts val="1240"/>
              </a:lnSpc>
            </a:pPr>
            <a:fld id="{81D60167-4931-47E6-BA6A-407CBD079E47}" type="slidenum">
              <a:rPr lang="nb-NO" smtClean="0"/>
              <a:pPr marL="126364">
                <a:lnSpc>
                  <a:spcPts val="1240"/>
                </a:lnSpc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32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8291" y="1070046"/>
            <a:ext cx="8891080" cy="2457379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lorem. </a:t>
            </a:r>
          </a:p>
          <a:p>
            <a:pPr lvl="0"/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pulvinar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pharetra,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lacinia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a. Nunc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9FB1-B00C-472C-904B-669C30562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8291" y="4659551"/>
            <a:ext cx="8891080" cy="1284051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17514" y="4015022"/>
            <a:ext cx="8891587" cy="46355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Titolo</a:t>
            </a:r>
            <a:r>
              <a:rPr lang="en-US" dirty="0" smtClean="0"/>
              <a:t> </a:t>
            </a:r>
            <a:r>
              <a:rPr lang="en-US" dirty="0" err="1" smtClean="0"/>
              <a:t>intermedio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330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 err="1" smtClean="0"/>
              <a:t>Investiamo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Vostro </a:t>
            </a:r>
            <a:r>
              <a:rPr lang="en-US" dirty="0" err="1" smtClean="0"/>
              <a:t>futuro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8291" y="1070046"/>
            <a:ext cx="8891080" cy="2457379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lorem. </a:t>
            </a:r>
          </a:p>
          <a:p>
            <a:pPr lvl="0"/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pulvinar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pharetra,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lacinia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a. Nunc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9FB1-B00C-472C-904B-669C30562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8291" y="4659551"/>
            <a:ext cx="8891080" cy="1284051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17514" y="4015022"/>
            <a:ext cx="8891587" cy="46355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Titolo</a:t>
            </a:r>
            <a:r>
              <a:rPr lang="en-US" dirty="0" smtClean="0"/>
              <a:t> </a:t>
            </a:r>
            <a:r>
              <a:rPr lang="en-US" dirty="0" err="1" smtClean="0"/>
              <a:t>intermedio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330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 err="1" smtClean="0"/>
              <a:t>Investiamo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Vostro </a:t>
            </a:r>
            <a:r>
              <a:rPr lang="en-US" dirty="0" err="1" smtClean="0"/>
              <a:t>futuro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6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8291" y="1070046"/>
            <a:ext cx="8891080" cy="2457379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lorem. </a:t>
            </a:r>
          </a:p>
          <a:p>
            <a:pPr lvl="0"/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pulvinar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pharetra,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lacinia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a. Nunc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9FB1-B00C-472C-904B-669C30562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8291" y="4659551"/>
            <a:ext cx="8891080" cy="1284051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17514" y="4015022"/>
            <a:ext cx="8891587" cy="46355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Titolo</a:t>
            </a:r>
            <a:r>
              <a:rPr lang="en-US" dirty="0" smtClean="0"/>
              <a:t> </a:t>
            </a:r>
            <a:r>
              <a:rPr lang="en-US" dirty="0" err="1" smtClean="0"/>
              <a:t>intermedio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330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 err="1" smtClean="0"/>
              <a:t>Investiamo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Vostro </a:t>
            </a:r>
            <a:r>
              <a:rPr lang="en-US" dirty="0" err="1" smtClean="0"/>
              <a:t>futuro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8291" y="1070046"/>
            <a:ext cx="8891080" cy="2457379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lorem. </a:t>
            </a:r>
          </a:p>
          <a:p>
            <a:pPr lvl="0"/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pulvinar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pharetra,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lacinia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a. Nunc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9FB1-B00C-472C-904B-669C30562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8291" y="4659551"/>
            <a:ext cx="8891080" cy="1284051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17514" y="4015022"/>
            <a:ext cx="8891587" cy="46355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Titolo</a:t>
            </a:r>
            <a:r>
              <a:rPr lang="en-US" dirty="0" smtClean="0"/>
              <a:t> </a:t>
            </a:r>
            <a:r>
              <a:rPr lang="en-US" dirty="0" err="1" smtClean="0"/>
              <a:t>intermedio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330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 err="1" smtClean="0"/>
              <a:t>Investiamo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Vostro </a:t>
            </a:r>
            <a:r>
              <a:rPr lang="en-US" dirty="0" err="1" smtClean="0"/>
              <a:t>futuro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82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8291" y="1070046"/>
            <a:ext cx="8891080" cy="2457379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lorem. </a:t>
            </a:r>
          </a:p>
          <a:p>
            <a:pPr lvl="0"/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pulvinar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pharetra,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lacinia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a. Nunc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9FB1-B00C-472C-904B-669C30562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8291" y="4659551"/>
            <a:ext cx="8891080" cy="1284051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17514" y="4015022"/>
            <a:ext cx="8891587" cy="46355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Titolo</a:t>
            </a:r>
            <a:r>
              <a:rPr lang="en-US" dirty="0" smtClean="0"/>
              <a:t> </a:t>
            </a:r>
            <a:r>
              <a:rPr lang="en-US" dirty="0" err="1" smtClean="0"/>
              <a:t>intermedio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330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 err="1" smtClean="0"/>
              <a:t>Investiamo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Vostro </a:t>
            </a:r>
            <a:r>
              <a:rPr lang="en-US" dirty="0" err="1" smtClean="0"/>
              <a:t>futuro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2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8291" y="1070046"/>
            <a:ext cx="8891080" cy="2457379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lorem. </a:t>
            </a:r>
          </a:p>
          <a:p>
            <a:pPr lvl="0"/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pulvinar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pharetra,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lacinia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a. Nunc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9FB1-B00C-472C-904B-669C30562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8291" y="4659551"/>
            <a:ext cx="8891080" cy="1284051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17514" y="4015022"/>
            <a:ext cx="8891587" cy="46355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Titolo</a:t>
            </a:r>
            <a:r>
              <a:rPr lang="en-US" dirty="0" smtClean="0"/>
              <a:t> </a:t>
            </a:r>
            <a:r>
              <a:rPr lang="en-US" dirty="0" err="1" smtClean="0"/>
              <a:t>intermedio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330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 err="1" smtClean="0"/>
              <a:t>Investiamo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Vostro </a:t>
            </a:r>
            <a:r>
              <a:rPr lang="en-US" dirty="0" err="1" smtClean="0"/>
              <a:t>futuro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1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670560"/>
            <a:ext cx="7822883" cy="1020130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80" y="1825625"/>
            <a:ext cx="7822883" cy="409765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77150" y="24088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8291" y="1070046"/>
            <a:ext cx="8891080" cy="2457379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lorem. </a:t>
            </a:r>
          </a:p>
          <a:p>
            <a:pPr lvl="0"/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pulvinar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dolor pharetra,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risus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lacinia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ipsum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a. Nunc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9FB1-B00C-472C-904B-669C30562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8291" y="4659551"/>
            <a:ext cx="8891080" cy="1284051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orci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17514" y="4015022"/>
            <a:ext cx="8891587" cy="46355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Titolo</a:t>
            </a:r>
            <a:r>
              <a:rPr lang="en-US" dirty="0" smtClean="0"/>
              <a:t> </a:t>
            </a:r>
            <a:r>
              <a:rPr lang="en-US" dirty="0" err="1" smtClean="0"/>
              <a:t>intermedio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330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 err="1" smtClean="0"/>
              <a:t>Investiamo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Vostro </a:t>
            </a:r>
            <a:r>
              <a:rPr lang="en-US" dirty="0" err="1" smtClean="0"/>
              <a:t>futuro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INTER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90599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FF9FB1-B00C-472C-904B-669C30562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Investiamo nel Vostro futuro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1322961" y="1425577"/>
            <a:ext cx="7208195" cy="2003425"/>
          </a:xfrm>
        </p:spPr>
        <p:txBody>
          <a:bodyPr>
            <a:normAutofit/>
          </a:bodyPr>
          <a:lstStyle>
            <a:lvl1pPr marL="0" indent="0" algn="ctr">
              <a:buNone/>
              <a:defRPr sz="4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Titolo</a:t>
            </a:r>
            <a:r>
              <a:rPr lang="en-US" dirty="0" smtClean="0"/>
              <a:t> </a:t>
            </a:r>
            <a:r>
              <a:rPr lang="en-US" dirty="0" err="1" smtClean="0"/>
              <a:t>Copertina</a:t>
            </a:r>
            <a:r>
              <a:rPr lang="en-US" dirty="0" smtClean="0"/>
              <a:t> Intermedia</a:t>
            </a:r>
          </a:p>
        </p:txBody>
      </p:sp>
    </p:spTree>
    <p:extLst>
      <p:ext uri="{BB962C8B-B14F-4D97-AF65-F5344CB8AC3E}">
        <p14:creationId xmlns:p14="http://schemas.microsoft.com/office/powerpoint/2010/main" val="2042938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138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927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130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915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469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54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651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63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693741"/>
            <a:ext cx="8543925" cy="77945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1825945"/>
            <a:ext cx="8543925" cy="39652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56830" y="23822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324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84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95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91503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0671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0671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77150" y="144756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/>
          <a:stretch/>
        </p:blipFill>
        <p:spPr>
          <a:xfrm>
            <a:off x="0" y="7940"/>
            <a:ext cx="9906000" cy="6850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487047"/>
            <a:ext cx="8543925" cy="45783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7" name="Segnaposto numero diapositiva 5"/>
          <p:cNvSpPr txBox="1">
            <a:spLocks/>
          </p:cNvSpPr>
          <p:nvPr userDrawn="1"/>
        </p:nvSpPr>
        <p:spPr>
          <a:xfrm>
            <a:off x="7677150" y="10953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87100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677150" y="1469498"/>
            <a:ext cx="222885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67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68CB-5538-6C4A-9655-F591CC9D6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38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D76D6-C70C-A54F-8882-F0B95BAAD140}" type="datetimeFigureOut">
              <a:rPr lang="it-IT" smtClean="0"/>
              <a:t>19/09/2017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56D6-81FC-0C4C-B991-222587BF5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50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ruzione.it/web/istruzione/pon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13"/>
          <p:cNvSpPr/>
          <p:nvPr/>
        </p:nvSpPr>
        <p:spPr>
          <a:xfrm>
            <a:off x="2210950" y="1020014"/>
            <a:ext cx="6143715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4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IL PROGRAMMA OPERATIVO </a:t>
            </a:r>
          </a:p>
          <a:p>
            <a:pPr algn="ctr">
              <a:defRPr/>
            </a:pPr>
            <a:r>
              <a:rPr lang="it-IT" sz="34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NAZIONALE  ISTRUZIONE</a:t>
            </a:r>
          </a:p>
          <a:p>
            <a:pPr algn="ctr">
              <a:defRPr/>
            </a:pPr>
            <a:r>
              <a:rPr lang="it-IT" sz="34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2014-2020</a:t>
            </a:r>
          </a:p>
        </p:txBody>
      </p:sp>
      <p:sp>
        <p:nvSpPr>
          <p:cNvPr id="48" name="Rectangle 4"/>
          <p:cNvSpPr/>
          <p:nvPr/>
        </p:nvSpPr>
        <p:spPr>
          <a:xfrm flipH="1">
            <a:off x="3011696" y="2682007"/>
            <a:ext cx="4542221" cy="138499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800" b="1" i="1" dirty="0">
                <a:solidFill>
                  <a:srgbClr val="2D5E99"/>
                </a:solidFill>
                <a:latin typeface="Century Gothic" panose="020B0502020202020204" pitchFamily="34" charset="0"/>
              </a:rPr>
              <a:t>Per la Scuola – competenze e ambienti per l’apprendimento</a:t>
            </a:r>
          </a:p>
        </p:txBody>
      </p:sp>
      <p:sp>
        <p:nvSpPr>
          <p:cNvPr id="4" name="Sottotitolo 20"/>
          <p:cNvSpPr txBox="1">
            <a:spLocks/>
          </p:cNvSpPr>
          <p:nvPr/>
        </p:nvSpPr>
        <p:spPr>
          <a:xfrm>
            <a:off x="2114233" y="4413612"/>
            <a:ext cx="7110730" cy="82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Presentazione generale</a:t>
            </a:r>
          </a:p>
          <a:p>
            <a:pPr marL="12700"/>
            <a:endParaRPr lang="it-IT" b="1" i="1" spc="-5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Century Gothic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77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 txBox="1">
            <a:spLocks/>
          </p:cNvSpPr>
          <p:nvPr/>
        </p:nvSpPr>
        <p:spPr>
          <a:xfrm>
            <a:off x="0" y="603354"/>
            <a:ext cx="9885680" cy="335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2D5E99"/>
                </a:solidFill>
              </a:rPr>
              <a:t>LE PRIORITA’ NAZIONALI </a:t>
            </a:r>
            <a:endParaRPr lang="it-IT" sz="26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414D003-A787-4030-94EC-07C698B6556E}" type="slidenum">
              <a:rPr lang="it-IT" smtClean="0"/>
              <a:pPr/>
              <a:t>10</a:t>
            </a:fld>
            <a:endParaRPr lang="it-IT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67367" y="977357"/>
            <a:ext cx="6592119" cy="5090787"/>
            <a:chOff x="748544" y="846080"/>
            <a:chExt cx="7778989" cy="5964123"/>
          </a:xfrm>
        </p:grpSpPr>
        <p:sp>
          <p:nvSpPr>
            <p:cNvPr id="16" name="Freeform 15"/>
            <p:cNvSpPr/>
            <p:nvPr/>
          </p:nvSpPr>
          <p:spPr>
            <a:xfrm>
              <a:off x="5316139" y="846080"/>
              <a:ext cx="1565181" cy="1198363"/>
            </a:xfrm>
            <a:custGeom>
              <a:avLst/>
              <a:gdLst>
                <a:gd name="connsiteX0" fmla="*/ 0 w 1198363"/>
                <a:gd name="connsiteY0" fmla="*/ 0 h 1198363"/>
                <a:gd name="connsiteX1" fmla="*/ 1198363 w 1198363"/>
                <a:gd name="connsiteY1" fmla="*/ 0 h 1198363"/>
                <a:gd name="connsiteX2" fmla="*/ 1198363 w 1198363"/>
                <a:gd name="connsiteY2" fmla="*/ 1198363 h 1198363"/>
                <a:gd name="connsiteX3" fmla="*/ 0 w 1198363"/>
                <a:gd name="connsiteY3" fmla="*/ 1198363 h 1198363"/>
                <a:gd name="connsiteX4" fmla="*/ 0 w 1198363"/>
                <a:gd name="connsiteY4" fmla="*/ 0 h 119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363" h="1198363">
                  <a:moveTo>
                    <a:pt x="0" y="0"/>
                  </a:moveTo>
                  <a:lnTo>
                    <a:pt x="1198363" y="0"/>
                  </a:lnTo>
                  <a:lnTo>
                    <a:pt x="1198363" y="1198363"/>
                  </a:lnTo>
                  <a:lnTo>
                    <a:pt x="0" y="1198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Potenziamento Istituti tecnici e professionali</a:t>
              </a:r>
              <a:endParaRPr lang="it-IT" sz="1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1642331" y="950867"/>
              <a:ext cx="5859336" cy="5859336"/>
            </a:xfrm>
            <a:prstGeom prst="circularArrow">
              <a:avLst>
                <a:gd name="adj1" fmla="val 3988"/>
                <a:gd name="adj2" fmla="val 250174"/>
                <a:gd name="adj3" fmla="val 20573652"/>
                <a:gd name="adj4" fmla="val 18982478"/>
                <a:gd name="adj5" fmla="val 4653"/>
              </a:avLst>
            </a:prstGeom>
            <a:solidFill>
              <a:srgbClr val="2D5E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2032456" y="5543749"/>
              <a:ext cx="1939826" cy="1198363"/>
            </a:xfrm>
            <a:custGeom>
              <a:avLst/>
              <a:gdLst>
                <a:gd name="connsiteX0" fmla="*/ 0 w 1198363"/>
                <a:gd name="connsiteY0" fmla="*/ 0 h 1198363"/>
                <a:gd name="connsiteX1" fmla="*/ 1198363 w 1198363"/>
                <a:gd name="connsiteY1" fmla="*/ 0 h 1198363"/>
                <a:gd name="connsiteX2" fmla="*/ 1198363 w 1198363"/>
                <a:gd name="connsiteY2" fmla="*/ 1198363 h 1198363"/>
                <a:gd name="connsiteX3" fmla="*/ 0 w 1198363"/>
                <a:gd name="connsiteY3" fmla="*/ 1198363 h 1198363"/>
                <a:gd name="connsiteX4" fmla="*/ 0 w 1198363"/>
                <a:gd name="connsiteY4" fmla="*/ 0 h 119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363" h="1198363">
                  <a:moveTo>
                    <a:pt x="0" y="0"/>
                  </a:moveTo>
                  <a:lnTo>
                    <a:pt x="1198363" y="0"/>
                  </a:lnTo>
                  <a:lnTo>
                    <a:pt x="1198363" y="1198363"/>
                  </a:lnTo>
                  <a:lnTo>
                    <a:pt x="0" y="1198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Co-progettazione</a:t>
              </a:r>
              <a:r>
                <a:rPr lang="it-IT" sz="1400" b="1" dirty="0"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0000">
                        <a:alpha val="93000"/>
                      </a:srgbClr>
                    </a:outerShdw>
                  </a:effectLst>
                  <a:latin typeface="+mj-lt"/>
                  <a:ea typeface="+mj-ea"/>
                  <a:cs typeface="Calibri" panose="020F0502020204030204" pitchFamily="34" charset="0"/>
                </a:rPr>
                <a:t> </a:t>
              </a: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imprese-scuola</a:t>
              </a:r>
              <a:endParaRPr lang="it-IT" sz="1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Circular Arrow 18"/>
            <p:cNvSpPr/>
            <p:nvPr/>
          </p:nvSpPr>
          <p:spPr>
            <a:xfrm>
              <a:off x="1642331" y="950867"/>
              <a:ext cx="5859336" cy="5859336"/>
            </a:xfrm>
            <a:prstGeom prst="circularArrow">
              <a:avLst>
                <a:gd name="adj1" fmla="val 3988"/>
                <a:gd name="adj2" fmla="val 250174"/>
                <a:gd name="adj3" fmla="val 2367348"/>
                <a:gd name="adj4" fmla="val 776174"/>
                <a:gd name="adj5" fmla="val 4653"/>
              </a:avLst>
            </a:prstGeom>
            <a:solidFill>
              <a:srgbClr val="2D5E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5148064" y="5599283"/>
              <a:ext cx="1728192" cy="1198363"/>
            </a:xfrm>
            <a:custGeom>
              <a:avLst/>
              <a:gdLst>
                <a:gd name="connsiteX0" fmla="*/ 0 w 1198363"/>
                <a:gd name="connsiteY0" fmla="*/ 0 h 1198363"/>
                <a:gd name="connsiteX1" fmla="*/ 1198363 w 1198363"/>
                <a:gd name="connsiteY1" fmla="*/ 0 h 1198363"/>
                <a:gd name="connsiteX2" fmla="*/ 1198363 w 1198363"/>
                <a:gd name="connsiteY2" fmla="*/ 1198363 h 1198363"/>
                <a:gd name="connsiteX3" fmla="*/ 0 w 1198363"/>
                <a:gd name="connsiteY3" fmla="*/ 1198363 h 1198363"/>
                <a:gd name="connsiteX4" fmla="*/ 0 w 1198363"/>
                <a:gd name="connsiteY4" fmla="*/ 0 h 119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363" h="1198363">
                  <a:moveTo>
                    <a:pt x="0" y="0"/>
                  </a:moveTo>
                  <a:lnTo>
                    <a:pt x="1198363" y="0"/>
                  </a:lnTo>
                  <a:lnTo>
                    <a:pt x="1198363" y="1198363"/>
                  </a:lnTo>
                  <a:lnTo>
                    <a:pt x="0" y="1198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Innovazione</a:t>
              </a:r>
              <a:r>
                <a:rPr lang="it-IT" sz="1400" b="1" dirty="0"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0000">
                        <a:alpha val="93000"/>
                      </a:srgbClr>
                    </a:outerShdw>
                  </a:effectLst>
                  <a:latin typeface="+mj-lt"/>
                  <a:ea typeface="+mj-ea"/>
                  <a:cs typeface="Calibri" panose="020F0502020204030204" pitchFamily="34" charset="0"/>
                </a:rPr>
                <a:t> </a:t>
              </a: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nella</a:t>
              </a:r>
              <a:r>
                <a:rPr lang="it-IT" sz="1400" b="1" dirty="0"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0000">
                        <a:alpha val="93000"/>
                      </a:srgbClr>
                    </a:outerShdw>
                  </a:effectLst>
                  <a:latin typeface="+mj-lt"/>
                  <a:ea typeface="+mj-ea"/>
                  <a:cs typeface="Calibri" panose="020F0502020204030204" pitchFamily="34" charset="0"/>
                </a:rPr>
                <a:t> </a:t>
              </a: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didattica</a:t>
              </a:r>
              <a:r>
                <a:rPr lang="it-IT" sz="1400" b="1" dirty="0"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0000">
                        <a:alpha val="93000"/>
                      </a:srgbClr>
                    </a:outerShdw>
                  </a:effectLst>
                  <a:latin typeface="+mj-lt"/>
                  <a:ea typeface="+mj-ea"/>
                  <a:cs typeface="Calibri" panose="020F0502020204030204" pitchFamily="34" charset="0"/>
                </a:rPr>
                <a:t> </a:t>
              </a: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e</a:t>
              </a:r>
              <a:r>
                <a:rPr lang="it-IT" sz="1400" b="1" dirty="0"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0000">
                        <a:alpha val="93000"/>
                      </a:srgbClr>
                    </a:outerShdw>
                  </a:effectLst>
                  <a:latin typeface="+mj-lt"/>
                  <a:ea typeface="+mj-ea"/>
                  <a:cs typeface="Calibri" panose="020F0502020204030204" pitchFamily="34" charset="0"/>
                </a:rPr>
                <a:t> </a:t>
              </a: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approcci educativi</a:t>
              </a:r>
              <a:endParaRPr lang="it-IT" sz="1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Circular Arrow 20"/>
            <p:cNvSpPr/>
            <p:nvPr/>
          </p:nvSpPr>
          <p:spPr>
            <a:xfrm>
              <a:off x="1642331" y="950867"/>
              <a:ext cx="5859336" cy="5859336"/>
            </a:xfrm>
            <a:prstGeom prst="circularArrow">
              <a:avLst>
                <a:gd name="adj1" fmla="val 3988"/>
                <a:gd name="adj2" fmla="val 250174"/>
                <a:gd name="adj3" fmla="val 6111600"/>
                <a:gd name="adj4" fmla="val 4438226"/>
                <a:gd name="adj5" fmla="val 4653"/>
              </a:avLst>
            </a:prstGeom>
            <a:solidFill>
              <a:srgbClr val="2D5E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6666688" y="3281354"/>
              <a:ext cx="1860845" cy="1198363"/>
            </a:xfrm>
            <a:custGeom>
              <a:avLst/>
              <a:gdLst>
                <a:gd name="connsiteX0" fmla="*/ 0 w 1198363"/>
                <a:gd name="connsiteY0" fmla="*/ 0 h 1198363"/>
                <a:gd name="connsiteX1" fmla="*/ 1198363 w 1198363"/>
                <a:gd name="connsiteY1" fmla="*/ 0 h 1198363"/>
                <a:gd name="connsiteX2" fmla="*/ 1198363 w 1198363"/>
                <a:gd name="connsiteY2" fmla="*/ 1198363 h 1198363"/>
                <a:gd name="connsiteX3" fmla="*/ 0 w 1198363"/>
                <a:gd name="connsiteY3" fmla="*/ 1198363 h 1198363"/>
                <a:gd name="connsiteX4" fmla="*/ 0 w 1198363"/>
                <a:gd name="connsiteY4" fmla="*/ 0 h 119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363" h="1198363">
                  <a:moveTo>
                    <a:pt x="0" y="0"/>
                  </a:moveTo>
                  <a:lnTo>
                    <a:pt x="1198363" y="0"/>
                  </a:lnTo>
                  <a:lnTo>
                    <a:pt x="1198363" y="1198363"/>
                  </a:lnTo>
                  <a:lnTo>
                    <a:pt x="0" y="1198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Esperienze di apprendimento e lavoro in contesti internazionali</a:t>
              </a:r>
              <a:endParaRPr lang="it-IT" sz="1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Circular Arrow 22"/>
            <p:cNvSpPr/>
            <p:nvPr/>
          </p:nvSpPr>
          <p:spPr>
            <a:xfrm>
              <a:off x="1642331" y="950867"/>
              <a:ext cx="5859336" cy="5859336"/>
            </a:xfrm>
            <a:prstGeom prst="circularArrow">
              <a:avLst>
                <a:gd name="adj1" fmla="val 3988"/>
                <a:gd name="adj2" fmla="val 250174"/>
                <a:gd name="adj3" fmla="val 9773652"/>
                <a:gd name="adj4" fmla="val 8182478"/>
                <a:gd name="adj5" fmla="val 4653"/>
              </a:avLst>
            </a:prstGeom>
            <a:solidFill>
              <a:srgbClr val="2D5E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48544" y="3281354"/>
              <a:ext cx="1746123" cy="1198363"/>
            </a:xfrm>
            <a:custGeom>
              <a:avLst/>
              <a:gdLst>
                <a:gd name="connsiteX0" fmla="*/ 0 w 1198363"/>
                <a:gd name="connsiteY0" fmla="*/ 0 h 1198363"/>
                <a:gd name="connsiteX1" fmla="*/ 1198363 w 1198363"/>
                <a:gd name="connsiteY1" fmla="*/ 0 h 1198363"/>
                <a:gd name="connsiteX2" fmla="*/ 1198363 w 1198363"/>
                <a:gd name="connsiteY2" fmla="*/ 1198363 h 1198363"/>
                <a:gd name="connsiteX3" fmla="*/ 0 w 1198363"/>
                <a:gd name="connsiteY3" fmla="*/ 1198363 h 1198363"/>
                <a:gd name="connsiteX4" fmla="*/ 0 w 1198363"/>
                <a:gd name="connsiteY4" fmla="*/ 0 h 119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363" h="1198363">
                  <a:moveTo>
                    <a:pt x="0" y="0"/>
                  </a:moveTo>
                  <a:lnTo>
                    <a:pt x="1198363" y="0"/>
                  </a:lnTo>
                  <a:lnTo>
                    <a:pt x="1198363" y="1198363"/>
                  </a:lnTo>
                  <a:lnTo>
                    <a:pt x="0" y="1198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Innovazione</a:t>
              </a:r>
              <a:r>
                <a:rPr lang="it-IT" sz="1400" b="1" dirty="0"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0000">
                        <a:alpha val="93000"/>
                      </a:srgbClr>
                    </a:outerShdw>
                  </a:effectLst>
                  <a:latin typeface="+mj-lt"/>
                  <a:ea typeface="+mj-ea"/>
                  <a:cs typeface="Calibri" panose="020F0502020204030204" pitchFamily="34" charset="0"/>
                </a:rPr>
                <a:t> </a:t>
              </a: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negli</a:t>
              </a:r>
              <a:r>
                <a:rPr lang="it-IT" sz="1400" b="1" dirty="0"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0000">
                        <a:alpha val="93000"/>
                      </a:srgbClr>
                    </a:outerShdw>
                  </a:effectLst>
                  <a:latin typeface="+mj-lt"/>
                  <a:ea typeface="+mj-ea"/>
                  <a:cs typeface="Calibri" panose="020F0502020204030204" pitchFamily="34" charset="0"/>
                </a:rPr>
                <a:t> </a:t>
              </a: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spazi</a:t>
              </a:r>
              <a:r>
                <a:rPr lang="it-IT" sz="1400" b="1" dirty="0"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0000">
                        <a:alpha val="93000"/>
                      </a:srgbClr>
                    </a:outerShdw>
                  </a:effectLst>
                  <a:latin typeface="+mj-lt"/>
                  <a:ea typeface="+mj-ea"/>
                  <a:cs typeface="Calibri" panose="020F0502020204030204" pitchFamily="34" charset="0"/>
                </a:rPr>
                <a:t> </a:t>
              </a:r>
              <a:r>
                <a:rPr lang="it-IT" sz="1400" b="1" dirty="0"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e nelle tecnologie</a:t>
              </a:r>
              <a:endParaRPr lang="it-IT" sz="1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Circular Arrow 24"/>
            <p:cNvSpPr/>
            <p:nvPr/>
          </p:nvSpPr>
          <p:spPr>
            <a:xfrm>
              <a:off x="1642331" y="950867"/>
              <a:ext cx="5859336" cy="5859336"/>
            </a:xfrm>
            <a:prstGeom prst="circularArrow">
              <a:avLst>
                <a:gd name="adj1" fmla="val 3988"/>
                <a:gd name="adj2" fmla="val 250174"/>
                <a:gd name="adj3" fmla="val 13167348"/>
                <a:gd name="adj4" fmla="val 11576174"/>
                <a:gd name="adj5" fmla="val 4653"/>
              </a:avLst>
            </a:prstGeom>
            <a:solidFill>
              <a:srgbClr val="2D5E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2267745" y="963425"/>
              <a:ext cx="1565180" cy="1198363"/>
            </a:xfrm>
            <a:custGeom>
              <a:avLst/>
              <a:gdLst>
                <a:gd name="connsiteX0" fmla="*/ 0 w 1198363"/>
                <a:gd name="connsiteY0" fmla="*/ 0 h 1198363"/>
                <a:gd name="connsiteX1" fmla="*/ 1198363 w 1198363"/>
                <a:gd name="connsiteY1" fmla="*/ 0 h 1198363"/>
                <a:gd name="connsiteX2" fmla="*/ 1198363 w 1198363"/>
                <a:gd name="connsiteY2" fmla="*/ 1198363 h 1198363"/>
                <a:gd name="connsiteX3" fmla="*/ 0 w 1198363"/>
                <a:gd name="connsiteY3" fmla="*/ 1198363 h 1198363"/>
                <a:gd name="connsiteX4" fmla="*/ 0 w 1198363"/>
                <a:gd name="connsiteY4" fmla="*/ 0 h 119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363" h="1198363">
                  <a:moveTo>
                    <a:pt x="0" y="0"/>
                  </a:moveTo>
                  <a:lnTo>
                    <a:pt x="1198363" y="0"/>
                  </a:lnTo>
                  <a:lnTo>
                    <a:pt x="1198363" y="1198363"/>
                  </a:lnTo>
                  <a:lnTo>
                    <a:pt x="0" y="1198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>
                  <a:solidFill>
                    <a:schemeClr val="tx1"/>
                  </a:solidFill>
                  <a:latin typeface="+mj-lt"/>
                </a:rPr>
                <a:t>Buona </a:t>
              </a:r>
              <a:r>
                <a:rPr lang="it-IT" sz="1400" b="1" i="1" dirty="0" err="1">
                  <a:solidFill>
                    <a:schemeClr val="tx1"/>
                  </a:solidFill>
                  <a:latin typeface="+mj-lt"/>
                </a:rPr>
                <a:t>governance</a:t>
              </a:r>
              <a:endParaRPr lang="it-IT" sz="1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Circular Arrow 26"/>
            <p:cNvSpPr/>
            <p:nvPr/>
          </p:nvSpPr>
          <p:spPr>
            <a:xfrm>
              <a:off x="1642331" y="950867"/>
              <a:ext cx="5859336" cy="5859336"/>
            </a:xfrm>
            <a:prstGeom prst="circularArrow">
              <a:avLst>
                <a:gd name="adj1" fmla="val 3988"/>
                <a:gd name="adj2" fmla="val 250174"/>
                <a:gd name="adj3" fmla="val 16911600"/>
                <a:gd name="adj4" fmla="val 15238226"/>
                <a:gd name="adj5" fmla="val 4653"/>
              </a:avLst>
            </a:prstGeom>
            <a:solidFill>
              <a:srgbClr val="2D5E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7105">
              <a:off x="4974787" y="3574519"/>
              <a:ext cx="1380641" cy="19518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82403">
              <a:off x="2858703" y="3623625"/>
              <a:ext cx="1368344" cy="1818152"/>
            </a:xfrm>
            <a:prstGeom prst="rect">
              <a:avLst/>
            </a:prstGeom>
          </p:spPr>
        </p:pic>
      </p:grpSp>
      <p:sp>
        <p:nvSpPr>
          <p:cNvPr id="30" name="Titolo 3"/>
          <p:cNvSpPr txBox="1">
            <a:spLocks/>
          </p:cNvSpPr>
          <p:nvPr/>
        </p:nvSpPr>
        <p:spPr>
          <a:xfrm>
            <a:off x="3635356" y="1766026"/>
            <a:ext cx="1689394" cy="1348517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200" b="1" dirty="0">
                <a:solidFill>
                  <a:srgbClr val="2D5E99"/>
                </a:solidFill>
              </a:rPr>
              <a:t>IL PON E 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200" b="1" dirty="0">
                <a:solidFill>
                  <a:srgbClr val="C00000"/>
                </a:solidFill>
              </a:rPr>
              <a:t>LA BUONA SCUOLA</a:t>
            </a:r>
            <a:endParaRPr lang="it-IT" sz="22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10841"/>
              </p:ext>
            </p:extLst>
          </p:nvPr>
        </p:nvGraphicFramePr>
        <p:xfrm>
          <a:off x="283029" y="1094318"/>
          <a:ext cx="9209313" cy="4578176"/>
        </p:xfrm>
        <a:graphic>
          <a:graphicData uri="http://schemas.openxmlformats.org/drawingml/2006/table">
            <a:tbl>
              <a:tblPr firstCol="1" bandRow="1"/>
              <a:tblGrid>
                <a:gridCol w="2859831"/>
                <a:gridCol w="6349482"/>
              </a:tblGrid>
              <a:tr h="2082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ASSE I – </a:t>
                      </a:r>
                      <a:r>
                        <a:rPr lang="it-IT" sz="1000" b="1" i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ISTRUZIONE </a:t>
                      </a:r>
                      <a:r>
                        <a:rPr lang="it-IT" sz="1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(FSE)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E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OBIETTIVI SPECIFICI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E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AZIONI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5E99"/>
                    </a:solidFill>
                  </a:tcPr>
                </a:tc>
              </a:tr>
              <a:tr h="29044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10.1 </a:t>
                      </a:r>
                      <a:endParaRPr lang="it-IT" sz="1600" b="1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Riduzione</a:t>
                      </a:r>
                      <a:r>
                        <a:rPr lang="it-IT" sz="1600" b="1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6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DISPERSIONE</a:t>
                      </a:r>
                      <a:r>
                        <a:rPr lang="it-IT" sz="1600" b="1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SCOLASTICA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10.1.1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Interventi di sostegno agli studenti caratterizzati da particolari </a:t>
                      </a:r>
                      <a:r>
                        <a:rPr lang="it-IT" sz="10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fragilità, 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anche persone con disabilità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10.1.2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Iniziative di seconda opportunità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10.1.3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Iniziative per la legalità, per i diritti umani, le pari opportunità e la cittadinanza attiva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156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10.1.4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Formazione di docenti e formatori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10.1.5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Stage (anche transnazionali), laboratori, metodologie di alternanza scuola lavoro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156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10.1.6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Azioni di orientamento, di continuità e di sostegno alle scelte dei percorsi formativi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10.1.8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Rafforzamento delle analisi sulla popolazione scolastica e i fattori determinanti dell’abbandono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156154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10.2 Miglioramento </a:t>
                      </a:r>
                      <a:r>
                        <a:rPr lang="it-IT" sz="16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COMPETENZE CHIAVE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10.2.1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Azioni specifiche per la scuola dell’infanzia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4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10.2.2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Azioni di integrazione e potenziamento delle aree disciplinari di base, anche tramite percorsi on-line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3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10.2.3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Azioni di internazionalizzazione dei sistemi educativi e mobilità, anche a potenziamento e complementarità con il Programma Erasmus +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10.2.4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Borse di studio per i meritevoli e gare disciplinari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3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10.2.5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Azioni volte allo sviluppo delle competenze trasversali con particolare attenzione a quelle volte alla diffusione della cultura d’impresa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3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10.2.6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Azioni di formazione di docenti, personale della scuola, formatori e staff, anche in una dimensione internazionale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10.2.7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: Azioni di sistema per la definizione di modelli, contenuti e metodologie innovative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54">
                <a:tc row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10.9 </a:t>
                      </a:r>
                      <a:endParaRPr lang="it-IT" sz="16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Miglioramento capacità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AUTOVALUTAZIONE e</a:t>
                      </a:r>
                      <a:r>
                        <a:rPr lang="it-IT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INNOVAZIONE</a:t>
                      </a:r>
                      <a:endParaRPr lang="it-IT" sz="16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10.9.1: 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Azioni di formazione di dirigenti, degli insegnanti e personale della scuola.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3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10.9.2: 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Interventi per promuovere la valutazione e l’autovalutazione delle istituzioni scolastiche e delle strutture formative accreditate.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10.9.3: 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Iniziative per il potenziamento e lo sviluppo del sistema di valutazione nazionale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1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10.9.4: 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Interventi per misurare il livello di apprendimento degli studenti nelle diverse aree disciplinari.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7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10.9.5: </a:t>
                      </a: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Partecipazioni alle indagini internazionali con riguardo agli studenti, agli adulti e agli insegnanti.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15" marR="261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ttangolo 6"/>
          <p:cNvSpPr/>
          <p:nvPr/>
        </p:nvSpPr>
        <p:spPr>
          <a:xfrm>
            <a:off x="0" y="567954"/>
            <a:ext cx="9885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2D5E99"/>
                </a:solidFill>
                <a:cs typeface="Calibri" panose="020F0502020204030204" pitchFamily="34" charset="0"/>
              </a:rPr>
              <a:t> LE AZIONI DEL PON 2014-20</a:t>
            </a:r>
            <a:endParaRPr lang="it-IT" sz="2800" dirty="0">
              <a:solidFill>
                <a:srgbClr val="2D5E99"/>
              </a:solidFill>
            </a:endParaRPr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414D003-A787-4030-94EC-07C698B6556E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32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923021"/>
              </p:ext>
            </p:extLst>
          </p:nvPr>
        </p:nvGraphicFramePr>
        <p:xfrm>
          <a:off x="631826" y="1576575"/>
          <a:ext cx="8569647" cy="3317494"/>
        </p:xfrm>
        <a:graphic>
          <a:graphicData uri="http://schemas.openxmlformats.org/drawingml/2006/table">
            <a:tbl>
              <a:tblPr firstCol="1" bandRow="1"/>
              <a:tblGrid>
                <a:gridCol w="1862413"/>
                <a:gridCol w="6707234"/>
              </a:tblGrid>
              <a:tr h="230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ASSE I – </a:t>
                      </a:r>
                      <a:r>
                        <a:rPr lang="it-IT" sz="1600" b="1" i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ISTRUZIONE </a:t>
                      </a:r>
                      <a:r>
                        <a:rPr lang="it-IT" sz="16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(FSE)</a:t>
                      </a:r>
                      <a:endParaRPr lang="it-I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768" marR="3676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E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68" marR="36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4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OBIETTIVI SPECIFICI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68" marR="3676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E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AZIONI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68" marR="3676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E99"/>
                    </a:solidFill>
                  </a:tcPr>
                </a:tc>
              </a:tr>
              <a:tr h="32777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10.3 </a:t>
                      </a:r>
                      <a:endParaRPr lang="it-IT" sz="1800" b="1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Innalzamento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livello</a:t>
                      </a:r>
                      <a:r>
                        <a:rPr lang="it-IT" sz="1800" b="1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di </a:t>
                      </a:r>
                      <a:r>
                        <a:rPr lang="it-IT" sz="1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istruzione POPOLAZIONE ADULTA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68" marR="3676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10.3.1: </a:t>
                      </a: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Percorsi per adulti finalizzati al recupero dell’istruzione di base, al conseguimento di qualifica/diploma professionale o qualificazione professionale e alla riqualificazione delle competenze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68" marR="3676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10.3.2: </a:t>
                      </a: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Azioni formative volte a promuovere l’invecchiamento attivo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68" marR="3676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2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10.3.3: </a:t>
                      </a: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Azioni di orientamento e di bilancio delle competenze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68" marR="3676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10.3.4: </a:t>
                      </a: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Interventi di aggiornamento di docenti, formatori e altre figure di supporto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68" marR="3676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85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10.3.5: </a:t>
                      </a: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Supporto allo sviluppo del sistema di formazione degli adulti (CTP – CPIA) e delle reti per l’apprendimento permanente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68" marR="3676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egnaposto numero diapositiva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414D003-A787-4030-94EC-07C698B6556E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8" name="Rettangolo 6"/>
          <p:cNvSpPr/>
          <p:nvPr/>
        </p:nvSpPr>
        <p:spPr>
          <a:xfrm>
            <a:off x="0" y="567954"/>
            <a:ext cx="9885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2D5E99"/>
                </a:solidFill>
                <a:cs typeface="Calibri" panose="020F0502020204030204" pitchFamily="34" charset="0"/>
              </a:rPr>
              <a:t> LE AZIONI DEL PON 2014-20</a:t>
            </a:r>
            <a:endParaRPr lang="it-IT" sz="2800" dirty="0">
              <a:solidFill>
                <a:srgbClr val="2D5E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37643"/>
              </p:ext>
            </p:extLst>
          </p:nvPr>
        </p:nvGraphicFramePr>
        <p:xfrm>
          <a:off x="560513" y="1248677"/>
          <a:ext cx="8703179" cy="4285657"/>
        </p:xfrm>
        <a:graphic>
          <a:graphicData uri="http://schemas.openxmlformats.org/drawingml/2006/table">
            <a:tbl>
              <a:tblPr firstCol="1" bandRow="1"/>
              <a:tblGrid>
                <a:gridCol w="2011776"/>
                <a:gridCol w="6691403"/>
              </a:tblGrid>
              <a:tr h="3327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ASSE II – </a:t>
                      </a:r>
                      <a:r>
                        <a:rPr lang="it-IT" sz="1300" b="1" i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INFRASTRUTTURE PER L’ISTRUZIONE </a:t>
                      </a:r>
                      <a:r>
                        <a:rPr lang="it-IT" sz="13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(FESR)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E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8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OBIETTIVI SPECIFICI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E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AZIONI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E99"/>
                    </a:solidFill>
                  </a:tcPr>
                </a:tc>
              </a:tr>
              <a:tr h="8483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10.7 </a:t>
                      </a:r>
                      <a:endParaRPr lang="it-IT" sz="1300" b="1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Aumento PERMANENZA GIOVANI</a:t>
                      </a:r>
                      <a:r>
                        <a:rPr lang="it-IT" sz="1300" b="1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3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e </a:t>
                      </a: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miglioramento </a:t>
                      </a:r>
                      <a:r>
                        <a:rPr lang="it-IT" sz="13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SICUREZZA negli AMBIENTI SCOLASTICI</a:t>
                      </a: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10.7.1: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Interventi di riqualificazione degli edifici scolastici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Garamond"/>
                        </a:rPr>
                        <a:t>(</a:t>
                      </a:r>
                      <a:r>
                        <a:rPr lang="it-IT" sz="1300" dirty="0" err="1">
                          <a:effectLst/>
                          <a:latin typeface="Calibri"/>
                          <a:ea typeface="Calibri"/>
                          <a:cs typeface="Garamond"/>
                        </a:rPr>
                        <a:t>efficientamento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Garamond"/>
                        </a:rPr>
                        <a:t> energetico, sicurezza, attrattività e innovatività, accessibilità, impianti sportivi, connettività), anche per facilitare l’accessibilità delle persone con disabilità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83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10.7.3: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Creazione di </a:t>
                      </a:r>
                      <a:r>
                        <a:rPr lang="it-IT" sz="1300" i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smart</a:t>
                      </a:r>
                      <a:r>
                        <a:rPr lang="it-IT" sz="13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300" i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school</a:t>
                      </a:r>
                      <a:r>
                        <a:rPr lang="it-IT" sz="13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Garamond"/>
                        </a:rPr>
                        <a:t>per la realizzazione di una scuola in rete con il territorio e innovativa nell’utilizzo degli spazi, nelle tecnologie e negli approcci didattici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1754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10.8 </a:t>
                      </a:r>
                      <a:endParaRPr lang="it-IT" sz="1300" b="1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Diffusione</a:t>
                      </a:r>
                      <a:r>
                        <a:rPr lang="it-IT" sz="1300" b="1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3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TECNOLOGIE nella scuola e promozione DIDATTIVA</a:t>
                      </a:r>
                      <a:r>
                        <a:rPr lang="it-IT" sz="1300" b="1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INNOVATIVA</a:t>
                      </a:r>
                      <a:endParaRPr lang="it-IT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10.8.1: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Interventi infrastrutturali per l’innovazione tecnologica, laboratori di settore e per l’apprendimento delle competenze chiave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10.8.2: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Potenziare gli ambienti per la formazione e l’autoformazione degli insegnanti con le TIC.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7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10.8.5: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Sviluppare piattaforme web e risorse di apprendimento on-line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Azione 10.8.6: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Azioni per l’allestimento di centri scolastici digitali e per favorire l’attrattività e l’accessibilità anche nelle aree rurali ed interne.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414D003-A787-4030-94EC-07C698B6556E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8" name="Rettangolo 6"/>
          <p:cNvSpPr/>
          <p:nvPr/>
        </p:nvSpPr>
        <p:spPr>
          <a:xfrm>
            <a:off x="0" y="567954"/>
            <a:ext cx="9885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2D5E99"/>
                </a:solidFill>
                <a:cs typeface="Calibri" panose="020F0502020204030204" pitchFamily="34" charset="0"/>
              </a:rPr>
              <a:t> LE AZIONI DEL PON 2014-20</a:t>
            </a:r>
            <a:endParaRPr lang="it-IT" sz="2800" dirty="0">
              <a:solidFill>
                <a:srgbClr val="2D5E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651433"/>
              </p:ext>
            </p:extLst>
          </p:nvPr>
        </p:nvGraphicFramePr>
        <p:xfrm>
          <a:off x="550351" y="1182667"/>
          <a:ext cx="8784976" cy="4678937"/>
        </p:xfrm>
        <a:graphic>
          <a:graphicData uri="http://schemas.openxmlformats.org/drawingml/2006/table">
            <a:tbl>
              <a:tblPr firstCol="1" bandRow="1"/>
              <a:tblGrid>
                <a:gridCol w="1861087"/>
                <a:gridCol w="6923889"/>
              </a:tblGrid>
              <a:tr h="2048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ASSE III – </a:t>
                      </a:r>
                      <a:r>
                        <a:rPr lang="it-IT" sz="1300" b="1" i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CAPACITÀ ISTITUZIONALE E AMMINISTRATIVA (FSE</a:t>
                      </a:r>
                      <a:r>
                        <a:rPr lang="it-IT" sz="13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88" marR="48688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E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OBIETTIVI SPECIFICI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E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AZIONI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E99"/>
                    </a:solidFill>
                  </a:tcPr>
                </a:tc>
              </a:tr>
              <a:tr h="42251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11.1 Aumento </a:t>
                      </a:r>
                      <a:r>
                        <a:rPr lang="it-IT" sz="13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trasparenza e ACCESSO ai DATI PUBBLICI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Azione 11.1.1: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Interventi mirati allo sviluppo delle competenze per assicurare qualità, accessibilità, fruibilità, rilascio, riutilizzabilità dei dati pubblici </a:t>
                      </a: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Azione 11.1.2: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Progetti di Open </a:t>
                      </a:r>
                      <a:r>
                        <a:rPr lang="it-IT" sz="13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Government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per favorire trasparenza, collaborazione e partecipazione realizzati tramite il coinvolgimento di cittadini/stakeholder e iniziative per il riutilizzo dei dati pubblici, la partecipazione civica e il controllo sociale </a:t>
                      </a: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Azione 11.1.3: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Miglioramento dei processi organizzativi per una migliore integrazione e interoperabilità delle basi informative, statistiche e amministrative</a:t>
                      </a: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Azione 11.1.4: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Progettazione, sviluppo e infrastrutturazione di sistemi conoscitivi condivisi per lo scambio, l’elaborazione e la diffusione dei dati disponibili sulle diverse policy</a:t>
                      </a: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51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11.3 </a:t>
                      </a:r>
                      <a:r>
                        <a:rPr lang="it-IT" sz="13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Miglioramento PRESTAZIONI della P.A.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Azione 11.3.2: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Definizione di standard disciplinari di qualità del servizio, sviluppo di sistemi di qualità, monitoraggio e valutazione delle prestazioni e standard di servizio.</a:t>
                      </a: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Azione 11.3.3: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Azioni di qualificazione ed </a:t>
                      </a:r>
                      <a:r>
                        <a:rPr lang="it-IT" sz="13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empowerment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delle istituzioni, degli operatori e degli </a:t>
                      </a:r>
                      <a:r>
                        <a:rPr lang="it-IT" sz="13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stakeholders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85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Azione 11.3.4: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Azioni di rafforzamento e qualificazione della domanda di innovazione della PA</a:t>
                      </a: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Azione 11.3.6: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Azioni di sviluppo e rafforzamento della collaborazione in rete </a:t>
                      </a:r>
                      <a:r>
                        <a:rPr lang="it-IT" sz="13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interistituzionale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 di coinvolgimento degli </a:t>
                      </a:r>
                      <a:r>
                        <a:rPr lang="it-IT" sz="13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stakeholders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3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11.5 </a:t>
                      </a:r>
                      <a:r>
                        <a:rPr lang="it-IT" sz="13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Aumento INTEGRITÀ e LEGALITÀ della P.A.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Azione 11.5.2: </a:t>
                      </a:r>
                      <a:r>
                        <a:rPr lang="it-IT" sz="1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Interventi per lo sviluppo delle competenze per la prevenzione della corruzione negli appalti pubblici</a:t>
                      </a:r>
                    </a:p>
                  </a:txBody>
                  <a:tcPr marL="48688" marR="486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egnaposto numero diapositiva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414D003-A787-4030-94EC-07C698B6556E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567954"/>
            <a:ext cx="9885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2D5E99"/>
                </a:solidFill>
                <a:cs typeface="Calibri" panose="020F0502020204030204" pitchFamily="34" charset="0"/>
              </a:rPr>
              <a:t> LE AZIONI DEL PON 2014-20</a:t>
            </a:r>
            <a:endParaRPr lang="it-IT" sz="2800" dirty="0">
              <a:solidFill>
                <a:srgbClr val="2D5E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0" y="591955"/>
            <a:ext cx="9905999" cy="471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 GOVERNANCE DEL PON (1/3)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458411" y="2332848"/>
            <a:ext cx="19695" cy="3492212"/>
          </a:xfrm>
          <a:prstGeom prst="line">
            <a:avLst/>
          </a:prstGeom>
          <a:ln cap="rnd">
            <a:solidFill>
              <a:srgbClr val="FFC00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21441" y="2298859"/>
            <a:ext cx="2703136" cy="46800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600" b="1" dirty="0"/>
              <a:t>Autorità di Gestione </a:t>
            </a:r>
          </a:p>
          <a:p>
            <a:pPr algn="ctr"/>
            <a:r>
              <a:rPr lang="it-IT" sz="1600" b="1" dirty="0"/>
              <a:t>(AdG)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83007" y="2298859"/>
            <a:ext cx="2703136" cy="46800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600" b="1" dirty="0"/>
              <a:t>Autorità di Certificazione (</a:t>
            </a:r>
            <a:r>
              <a:rPr lang="it-IT" sz="1600" b="1" dirty="0" err="1"/>
              <a:t>AdC</a:t>
            </a:r>
            <a:r>
              <a:rPr lang="it-IT" sz="1600" b="1" dirty="0"/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81725" y="2298859"/>
            <a:ext cx="2703136" cy="46800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600" b="1" dirty="0"/>
              <a:t>Autorità di Audit </a:t>
            </a:r>
          </a:p>
          <a:p>
            <a:pPr algn="ctr"/>
            <a:r>
              <a:rPr lang="it-IT" sz="1600" b="1" dirty="0"/>
              <a:t>(</a:t>
            </a:r>
            <a:r>
              <a:rPr lang="it-IT" sz="1600" b="1" dirty="0" err="1"/>
              <a:t>AdA</a:t>
            </a:r>
            <a:r>
              <a:rPr lang="it-IT" sz="1600" b="1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758" y="2828479"/>
            <a:ext cx="28185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it-IT" sz="1600" dirty="0"/>
              <a:t>Responsabile della gestione e attuazione del Programma, conformemente al principio della sana gestione finanziaria, </a:t>
            </a:r>
            <a:r>
              <a:rPr lang="it-IT" sz="1600" b="1" dirty="0">
                <a:solidFill>
                  <a:srgbClr val="2D5E99"/>
                </a:solidFill>
              </a:rPr>
              <a:t>a</a:t>
            </a:r>
            <a:r>
              <a:rPr lang="it-IT" sz="1600" b="1" dirty="0">
                <a:solidFill>
                  <a:srgbClr val="2D5E99"/>
                </a:solidFill>
                <a:cs typeface="Calibri" panose="020F0502020204030204" pitchFamily="34" charset="0"/>
              </a:rPr>
              <a:t>rt.125 del Reg. (UE) n. 1303/2013</a:t>
            </a:r>
            <a:r>
              <a:rPr lang="it-IT" sz="1600" b="1" dirty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  <a:endParaRPr lang="it-IT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53038" y="2859837"/>
            <a:ext cx="276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it-IT" sz="1600" dirty="0"/>
              <a:t>Responsabile della corretta certificazione delle spese sostenute e delle richieste di pagamento da inviare alla Commissione europea, </a:t>
            </a:r>
            <a:r>
              <a:rPr lang="it-IT" sz="1600" b="1" dirty="0">
                <a:solidFill>
                  <a:srgbClr val="2D5E99"/>
                </a:solidFill>
              </a:rPr>
              <a:t>a</a:t>
            </a:r>
            <a:r>
              <a:rPr lang="it-IT" sz="1600" b="1" dirty="0">
                <a:solidFill>
                  <a:srgbClr val="2D5E99"/>
                </a:solidFill>
                <a:cs typeface="Calibri" panose="020F0502020204030204" pitchFamily="34" charset="0"/>
              </a:rPr>
              <a:t>rt.126 del Reg. (UE) n. 1303/2013</a:t>
            </a:r>
            <a:endParaRPr lang="it-IT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38487" y="2803511"/>
            <a:ext cx="2789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buClr>
                <a:srgbClr val="FFC000"/>
              </a:buClr>
              <a:defRPr sz="1600"/>
            </a:lvl1pPr>
          </a:lstStyle>
          <a:p>
            <a:r>
              <a:rPr lang="it-IT" dirty="0"/>
              <a:t>Responsabile del controllo di secondo livello e della verifica dell’efficace funzionamento del sistema di gestione e controllo, </a:t>
            </a:r>
            <a:r>
              <a:rPr lang="it-IT" b="1" dirty="0">
                <a:solidFill>
                  <a:srgbClr val="2D5E99"/>
                </a:solidFill>
              </a:rPr>
              <a:t>a</a:t>
            </a:r>
            <a:r>
              <a:rPr lang="it-IT" b="1" dirty="0">
                <a:solidFill>
                  <a:srgbClr val="2D5E99"/>
                </a:solidFill>
                <a:cs typeface="Calibri" panose="020F0502020204030204" pitchFamily="34" charset="0"/>
              </a:rPr>
              <a:t>rt.127 del Reg. (UE) n. 1303/2013</a:t>
            </a:r>
            <a:r>
              <a:rPr lang="it-IT" dirty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  <a:endParaRPr lang="it-IT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410739" y="2370868"/>
            <a:ext cx="219" cy="3454193"/>
          </a:xfrm>
          <a:prstGeom prst="line">
            <a:avLst/>
          </a:prstGeom>
          <a:ln cap="rnd">
            <a:solidFill>
              <a:srgbClr val="FFC00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CCE0548-2461-42BC-9C42-8E154754A376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5" name="Picture 9" descr="C:\Users\ilaria.costa\Desktop\PON_ISTRUZIONE_2014-2020\Job_Orienta_21nov2014\immagini\governanc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368736"/>
            <a:ext cx="503394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32570" y="1291344"/>
            <a:ext cx="8568000" cy="1180699"/>
          </a:xfrm>
          <a:prstGeom prst="rect">
            <a:avLst/>
          </a:prstGeom>
          <a:noFill/>
        </p:spPr>
        <p:txBody>
          <a:bodyPr wrap="square" lIns="180000" tIns="36000" rIns="180000" bIns="36000">
            <a:spAutoFit/>
          </a:bodyPr>
          <a:lstStyle/>
          <a:p>
            <a:pPr algn="just"/>
            <a:r>
              <a:rPr lang="it-IT" dirty="0"/>
              <a:t>Coerentemente con il principio della separazione delle funzioni di cui </a:t>
            </a:r>
            <a:r>
              <a:rPr lang="it-IT" b="1" dirty="0">
                <a:solidFill>
                  <a:srgbClr val="2D5E99"/>
                </a:solidFill>
              </a:rPr>
              <a:t>all’art.72, lettera b) del Reg. 1303/2013</a:t>
            </a:r>
            <a:r>
              <a:rPr lang="it-IT" dirty="0"/>
              <a:t>,</a:t>
            </a:r>
            <a:r>
              <a:rPr lang="it-IT" b="1" dirty="0">
                <a:solidFill>
                  <a:srgbClr val="2D5E99"/>
                </a:solidFill>
              </a:rPr>
              <a:t> </a:t>
            </a:r>
            <a:r>
              <a:rPr lang="it-IT" dirty="0"/>
              <a:t>al fine di garantire il corretto funzionamento del sistema di gestione e controllo, sono state individuate tre Autorità del PO: </a:t>
            </a:r>
          </a:p>
          <a:p>
            <a:pPr algn="just"/>
            <a:endParaRPr lang="it-IT" dirty="0"/>
          </a:p>
        </p:txBody>
      </p:sp>
      <p:sp>
        <p:nvSpPr>
          <p:cNvPr id="21" name="Rectangle 20"/>
          <p:cNvSpPr/>
          <p:nvPr/>
        </p:nvSpPr>
        <p:spPr>
          <a:xfrm>
            <a:off x="602547" y="4462483"/>
            <a:ext cx="2740925" cy="13653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it-IT" sz="1400" b="1" i="1" dirty="0"/>
              <a:t>Ufficio IV</a:t>
            </a:r>
          </a:p>
          <a:p>
            <a:pPr algn="just"/>
            <a:r>
              <a:rPr lang="it-IT" sz="1400" i="1" dirty="0"/>
              <a:t>Direzione Generale per interventi in materia di edilizia scolastica, per la gestione dei fondi strutturali, per l’istruzione e per l’innovazione digitale</a:t>
            </a:r>
            <a:r>
              <a:rPr lang="it-IT" sz="1400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4113" y="4459696"/>
            <a:ext cx="2740925" cy="13653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it-IT" sz="1400" b="1" i="1" dirty="0"/>
              <a:t>Ufficio V</a:t>
            </a:r>
          </a:p>
          <a:p>
            <a:pPr algn="just"/>
            <a:r>
              <a:rPr lang="it-IT" sz="1400" i="1" dirty="0"/>
              <a:t>Direzione Generale per interventi in materia di edilizia scolastica, per la gestione dei fondi strutturali, per l’istruzione e per l’innovazione digitale</a:t>
            </a:r>
            <a:r>
              <a:rPr lang="it-IT" sz="1400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62831" y="4462483"/>
            <a:ext cx="2740925" cy="13653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it-IT" sz="1400" b="1" i="1" dirty="0"/>
              <a:t>IGRUE - Ispettorato Generale per i Rapporti Finanziari con l’Unione Europea </a:t>
            </a:r>
          </a:p>
          <a:p>
            <a:pPr algn="just"/>
            <a:r>
              <a:rPr lang="it-IT" sz="1400" i="1" dirty="0"/>
              <a:t>Ministero dell’Economia e delle Finanze – Ragioneria Generale dello Stato</a:t>
            </a:r>
          </a:p>
        </p:txBody>
      </p:sp>
    </p:spTree>
    <p:extLst>
      <p:ext uri="{BB962C8B-B14F-4D97-AF65-F5344CB8AC3E}">
        <p14:creationId xmlns:p14="http://schemas.microsoft.com/office/powerpoint/2010/main" val="14224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CCE0548-2461-42BC-9C42-8E154754A376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35" name="Picture 34" descr="staff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993100"/>
            <a:ext cx="1368152" cy="136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585969" y="1197564"/>
            <a:ext cx="8635456" cy="4680520"/>
            <a:chOff x="204969" y="1556792"/>
            <a:chExt cx="8635456" cy="4680520"/>
          </a:xfrm>
        </p:grpSpPr>
        <p:grpSp>
          <p:nvGrpSpPr>
            <p:cNvPr id="15" name="Group 14"/>
            <p:cNvGrpSpPr/>
            <p:nvPr/>
          </p:nvGrpSpPr>
          <p:grpSpPr>
            <a:xfrm>
              <a:off x="204969" y="1556792"/>
              <a:ext cx="8635456" cy="4658215"/>
              <a:chOff x="204969" y="1660738"/>
              <a:chExt cx="8635456" cy="465821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4969" y="2276487"/>
                <a:ext cx="8635456" cy="4042466"/>
                <a:chOff x="204969" y="2276487"/>
                <a:chExt cx="8635456" cy="4042466"/>
              </a:xfrm>
            </p:grpSpPr>
            <p:sp>
              <p:nvSpPr>
                <p:cNvPr id="25" name="AutoShape 25"/>
                <p:cNvSpPr>
                  <a:spLocks noChangeArrowheads="1"/>
                </p:cNvSpPr>
                <p:nvPr/>
              </p:nvSpPr>
              <p:spPr bwMode="auto">
                <a:xfrm>
                  <a:off x="7744085" y="3831275"/>
                  <a:ext cx="125494" cy="345478"/>
                </a:xfrm>
                <a:prstGeom prst="downArrow">
                  <a:avLst>
                    <a:gd name="adj1" fmla="val 50000"/>
                    <a:gd name="adj2" fmla="val 83952"/>
                  </a:avLst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" name="Rounded Rectangle 4"/>
                <p:cNvSpPr/>
                <p:nvPr/>
              </p:nvSpPr>
              <p:spPr bwMode="auto">
                <a:xfrm>
                  <a:off x="2578481" y="2276487"/>
                  <a:ext cx="3564000" cy="65640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2D5E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</a:pPr>
                  <a:r>
                    <a:rPr lang="it-IT" sz="1400" b="1" dirty="0">
                      <a:solidFill>
                        <a:schemeClr val="bg1"/>
                      </a:solidFill>
                      <a:latin typeface="Calibri" pitchFamily="34" charset="0"/>
                      <a:cs typeface="Arial" pitchFamily="34" charset="0"/>
                    </a:rPr>
                    <a:t>MIUR 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it-IT" sz="1200" b="1" dirty="0">
                      <a:solidFill>
                        <a:schemeClr val="bg1"/>
                      </a:solidFill>
                      <a:latin typeface="Calibri" pitchFamily="34" charset="0"/>
                      <a:cs typeface="Arial" pitchFamily="34" charset="0"/>
                    </a:rPr>
                    <a:t>Dipartimento per la programmazione e gestione delle risorse umane, finanziarie e strumentali</a:t>
                  </a:r>
                </a:p>
              </p:txBody>
            </p:sp>
            <p:sp>
              <p:nvSpPr>
                <p:cNvPr id="6" name="Rounded Rectangle 5"/>
                <p:cNvSpPr/>
                <p:nvPr/>
              </p:nvSpPr>
              <p:spPr bwMode="auto">
                <a:xfrm>
                  <a:off x="2578481" y="3174829"/>
                  <a:ext cx="3564000" cy="65640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2D5E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it-IT" sz="1200" b="1" dirty="0">
                      <a:solidFill>
                        <a:schemeClr val="bg1"/>
                      </a:solidFill>
                      <a:latin typeface="Calibri" pitchFamily="34" charset="0"/>
                      <a:cs typeface="Arial" pitchFamily="34" charset="0"/>
                    </a:rPr>
                    <a:t>Direzione Generale per interventi in materia di edilizia scolastica, per la gestione dei fondi strutturali per l’istruzione e per l’innovazione digitale </a:t>
                  </a: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 bwMode="auto">
                <a:xfrm>
                  <a:off x="2396260" y="4818442"/>
                  <a:ext cx="2056710" cy="34547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1905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it-IT" sz="1200" b="1" dirty="0">
                      <a:solidFill>
                        <a:srgbClr val="FFC000"/>
                      </a:solidFill>
                      <a:latin typeface="Calibri" pitchFamily="34" charset="0"/>
                      <a:cs typeface="Arial" pitchFamily="34" charset="0"/>
                    </a:rPr>
                    <a:t>UFFICI SCOLASTICI REGIONALI</a:t>
                  </a: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6893607" y="2276487"/>
                  <a:ext cx="1812694" cy="65640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</a:pPr>
                  <a:r>
                    <a:rPr lang="it-IT" sz="1200" b="1" dirty="0">
                      <a:latin typeface="Calibri" pitchFamily="34" charset="0"/>
                      <a:cs typeface="Arial" pitchFamily="34" charset="0"/>
                    </a:rPr>
                    <a:t>MINISTERO DELL’ECONOMIA </a:t>
                  </a:r>
                </a:p>
                <a:p>
                  <a:pPr algn="ctr" fontAlgn="base">
                    <a:spcBef>
                      <a:spcPct val="0"/>
                    </a:spcBef>
                  </a:pPr>
                  <a:r>
                    <a:rPr lang="it-IT" sz="1200" b="1" dirty="0">
                      <a:latin typeface="Calibri" pitchFamily="34" charset="0"/>
                      <a:cs typeface="Arial" pitchFamily="34" charset="0"/>
                    </a:rPr>
                    <a:t>E DELLE FINANZE </a:t>
                  </a: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6893607" y="3174829"/>
                  <a:ext cx="1812694" cy="65640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</a:pPr>
                  <a:r>
                    <a:rPr lang="it-IT" sz="1400" b="1" dirty="0">
                      <a:latin typeface="Calibri" pitchFamily="34" charset="0"/>
                      <a:cs typeface="Arial" pitchFamily="34" charset="0"/>
                    </a:rPr>
                    <a:t>Ragioneria Generale dello Stato</a:t>
                  </a:r>
                </a:p>
                <a:p>
                  <a:pPr algn="ctr" fontAlgn="base">
                    <a:spcBef>
                      <a:spcPct val="0"/>
                    </a:spcBef>
                  </a:pPr>
                  <a:r>
                    <a:rPr lang="it-IT" sz="1400" b="1" dirty="0">
                      <a:latin typeface="Calibri" pitchFamily="34" charset="0"/>
                      <a:cs typeface="Arial" pitchFamily="34" charset="0"/>
                    </a:rPr>
                    <a:t>IGRUE</a:t>
                  </a:r>
                </a:p>
              </p:txBody>
            </p:sp>
            <p:sp>
              <p:nvSpPr>
                <p:cNvPr id="18" name="AutoShape 25"/>
                <p:cNvSpPr>
                  <a:spLocks noChangeArrowheads="1"/>
                </p:cNvSpPr>
                <p:nvPr/>
              </p:nvSpPr>
              <p:spPr bwMode="auto">
                <a:xfrm>
                  <a:off x="3337342" y="3831275"/>
                  <a:ext cx="125494" cy="345478"/>
                </a:xfrm>
                <a:prstGeom prst="downArrow">
                  <a:avLst>
                    <a:gd name="adj1" fmla="val 50000"/>
                    <a:gd name="adj2" fmla="val 83952"/>
                  </a:avLst>
                </a:prstGeom>
                <a:solidFill>
                  <a:srgbClr val="2D5E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9" name="AutoShape 25"/>
                <p:cNvSpPr>
                  <a:spLocks noChangeArrowheads="1"/>
                </p:cNvSpPr>
                <p:nvPr/>
              </p:nvSpPr>
              <p:spPr bwMode="auto">
                <a:xfrm>
                  <a:off x="5458801" y="3831275"/>
                  <a:ext cx="125494" cy="345478"/>
                </a:xfrm>
                <a:prstGeom prst="downArrow">
                  <a:avLst>
                    <a:gd name="adj1" fmla="val 50000"/>
                    <a:gd name="adj2" fmla="val 83952"/>
                  </a:avLst>
                </a:prstGeom>
                <a:solidFill>
                  <a:srgbClr val="2D5E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0" name="AutoShape 18"/>
                <p:cNvSpPr>
                  <a:spLocks noChangeArrowheads="1"/>
                </p:cNvSpPr>
                <p:nvPr/>
              </p:nvSpPr>
              <p:spPr bwMode="auto">
                <a:xfrm>
                  <a:off x="4302490" y="2931672"/>
                  <a:ext cx="125494" cy="228548"/>
                </a:xfrm>
                <a:prstGeom prst="downArrow">
                  <a:avLst>
                    <a:gd name="adj1" fmla="val 50000"/>
                    <a:gd name="adj2" fmla="val 65556"/>
                  </a:avLst>
                </a:prstGeom>
                <a:solidFill>
                  <a:srgbClr val="2D5E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1" name="AutoShape 18"/>
                <p:cNvSpPr>
                  <a:spLocks noChangeArrowheads="1"/>
                </p:cNvSpPr>
                <p:nvPr/>
              </p:nvSpPr>
              <p:spPr bwMode="auto">
                <a:xfrm>
                  <a:off x="7744085" y="2911656"/>
                  <a:ext cx="125494" cy="228548"/>
                </a:xfrm>
                <a:prstGeom prst="downArrow">
                  <a:avLst>
                    <a:gd name="adj1" fmla="val 50000"/>
                    <a:gd name="adj2" fmla="val 65556"/>
                  </a:avLst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2396260" y="5401704"/>
                  <a:ext cx="2056710" cy="34547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1905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it-IT" sz="1200" b="1" dirty="0">
                      <a:solidFill>
                        <a:srgbClr val="FFC000"/>
                      </a:solidFill>
                      <a:latin typeface="Calibri" pitchFamily="34" charset="0"/>
                      <a:cs typeface="Arial" pitchFamily="34" charset="0"/>
                    </a:rPr>
                    <a:t>AMBITI TERRITORIALI PROVINCIALI</a:t>
                  </a:r>
                </a:p>
              </p:txBody>
            </p:sp>
            <p:sp>
              <p:nvSpPr>
                <p:cNvPr id="21" name="AutoShape 18"/>
                <p:cNvSpPr>
                  <a:spLocks noChangeArrowheads="1"/>
                </p:cNvSpPr>
                <p:nvPr/>
              </p:nvSpPr>
              <p:spPr bwMode="auto">
                <a:xfrm>
                  <a:off x="3337342" y="5163920"/>
                  <a:ext cx="125494" cy="228548"/>
                </a:xfrm>
                <a:prstGeom prst="downArrow">
                  <a:avLst>
                    <a:gd name="adj1" fmla="val 50000"/>
                    <a:gd name="adj2" fmla="val 65556"/>
                  </a:avLst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2" name="AutoShape 18"/>
                <p:cNvSpPr>
                  <a:spLocks noChangeArrowheads="1"/>
                </p:cNvSpPr>
                <p:nvPr/>
              </p:nvSpPr>
              <p:spPr bwMode="auto">
                <a:xfrm>
                  <a:off x="3337342" y="5747182"/>
                  <a:ext cx="125494" cy="228548"/>
                </a:xfrm>
                <a:prstGeom prst="downArrow">
                  <a:avLst>
                    <a:gd name="adj1" fmla="val 50000"/>
                    <a:gd name="adj2" fmla="val 65556"/>
                  </a:avLst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 bwMode="auto">
                <a:xfrm>
                  <a:off x="2396260" y="5973475"/>
                  <a:ext cx="2056710" cy="34547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2D5E9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it-IT" sz="1200" b="1" dirty="0">
                      <a:solidFill>
                        <a:srgbClr val="2D5E99"/>
                      </a:solidFill>
                      <a:latin typeface="Calibri" pitchFamily="34" charset="0"/>
                      <a:cs typeface="Arial" pitchFamily="34" charset="0"/>
                    </a:rPr>
                    <a:t>BENEFICIARI</a:t>
                  </a:r>
                </a:p>
              </p:txBody>
            </p:sp>
            <p:sp>
              <p:nvSpPr>
                <p:cNvPr id="8" name="Rounded Rectangle 7"/>
                <p:cNvSpPr/>
                <p:nvPr/>
              </p:nvSpPr>
              <p:spPr bwMode="auto">
                <a:xfrm>
                  <a:off x="6783715" y="4185095"/>
                  <a:ext cx="2056710" cy="46701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it-IT" sz="1200" b="1" dirty="0">
                      <a:latin typeface="Calibri" pitchFamily="34" charset="0"/>
                      <a:cs typeface="Arial" pitchFamily="34" charset="0"/>
                    </a:rPr>
                    <a:t>AUTORITÀ DI AUDIT</a:t>
                  </a:r>
                </a:p>
              </p:txBody>
            </p:sp>
            <p:sp>
              <p:nvSpPr>
                <p:cNvPr id="16" name="Rectangle 85"/>
                <p:cNvSpPr>
                  <a:spLocks noChangeArrowheads="1"/>
                </p:cNvSpPr>
                <p:nvPr/>
              </p:nvSpPr>
              <p:spPr bwMode="auto">
                <a:xfrm>
                  <a:off x="2397885" y="4185095"/>
                  <a:ext cx="2056710" cy="465659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</a:pPr>
                  <a:r>
                    <a:rPr lang="it-IT" sz="1200" b="1" dirty="0">
                      <a:latin typeface="Calibri" pitchFamily="34" charset="0"/>
                      <a:cs typeface="Arial" pitchFamily="34" charset="0"/>
                    </a:rPr>
                    <a:t>AUTORITA’ DI GESTIONE </a:t>
                  </a:r>
                </a:p>
                <a:p>
                  <a:pPr algn="ctr" fontAlgn="base">
                    <a:spcBef>
                      <a:spcPct val="0"/>
                    </a:spcBef>
                  </a:pPr>
                  <a:r>
                    <a:rPr lang="it-IT" sz="1200" b="1" dirty="0">
                      <a:latin typeface="Calibri" pitchFamily="34" charset="0"/>
                      <a:cs typeface="Arial" pitchFamily="34" charset="0"/>
                    </a:rPr>
                    <a:t>UFFICIO IV</a:t>
                  </a:r>
                </a:p>
              </p:txBody>
            </p:sp>
            <p:sp>
              <p:nvSpPr>
                <p:cNvPr id="17" name="Rectangle 86"/>
                <p:cNvSpPr>
                  <a:spLocks noChangeArrowheads="1"/>
                </p:cNvSpPr>
                <p:nvPr/>
              </p:nvSpPr>
              <p:spPr bwMode="auto">
                <a:xfrm>
                  <a:off x="4590800" y="4176753"/>
                  <a:ext cx="2056710" cy="465659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it-IT" sz="1200" b="1" dirty="0">
                      <a:latin typeface="Calibri" pitchFamily="34" charset="0"/>
                      <a:cs typeface="Arial" pitchFamily="34" charset="0"/>
                    </a:rPr>
                    <a:t>AUTORITA’ DI CERTIFICAZIONE UFFICIO V</a:t>
                  </a:r>
                </a:p>
              </p:txBody>
            </p:sp>
            <p:sp>
              <p:nvSpPr>
                <p:cNvPr id="29" name="AutoShape 18"/>
                <p:cNvSpPr>
                  <a:spLocks noChangeArrowheads="1"/>
                </p:cNvSpPr>
                <p:nvPr/>
              </p:nvSpPr>
              <p:spPr bwMode="auto">
                <a:xfrm>
                  <a:off x="3337342" y="4591372"/>
                  <a:ext cx="125494" cy="228548"/>
                </a:xfrm>
                <a:prstGeom prst="downArrow">
                  <a:avLst>
                    <a:gd name="adj1" fmla="val 50000"/>
                    <a:gd name="adj2" fmla="val 65556"/>
                  </a:avLst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6" name="Rectangle 85"/>
                <p:cNvSpPr>
                  <a:spLocks noChangeArrowheads="1"/>
                </p:cNvSpPr>
                <p:nvPr/>
              </p:nvSpPr>
              <p:spPr bwMode="auto">
                <a:xfrm>
                  <a:off x="204969" y="4186474"/>
                  <a:ext cx="2056710" cy="46565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</a:pPr>
                  <a:r>
                    <a:rPr lang="it-IT" sz="1200" b="1" dirty="0">
                      <a:latin typeface="Calibri" pitchFamily="34" charset="0"/>
                      <a:cs typeface="Arial" pitchFamily="34" charset="0"/>
                    </a:rPr>
                    <a:t>UFFICIO I</a:t>
                  </a:r>
                </a:p>
                <a:p>
                  <a:pPr algn="ctr" fontAlgn="base">
                    <a:spcBef>
                      <a:spcPct val="0"/>
                    </a:spcBef>
                  </a:pPr>
                  <a:r>
                    <a:rPr lang="it-IT" sz="1000" b="1" dirty="0">
                      <a:latin typeface="Calibri" pitchFamily="34" charset="0"/>
                      <a:cs typeface="Arial" pitchFamily="34" charset="0"/>
                    </a:rPr>
                    <a:t>(verifiche ex art. 125 par. 7 Reg.1303/2013)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04969" y="1660738"/>
                <a:ext cx="8501332" cy="400110"/>
                <a:chOff x="204969" y="1660738"/>
                <a:chExt cx="8501332" cy="400110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204969" y="1660738"/>
                  <a:ext cx="8501332" cy="400110"/>
                </a:xfrm>
                <a:prstGeom prst="rect">
                  <a:avLst/>
                </a:prstGeom>
                <a:noFill/>
                <a:ln w="28575">
                  <a:solidFill>
                    <a:srgbClr val="2D5E99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000" b="1" dirty="0"/>
                    <a:t>      Unione Europea</a:t>
                  </a:r>
                </a:p>
              </p:txBody>
            </p:sp>
            <p:pic>
              <p:nvPicPr>
                <p:cNvPr id="34" name="Picture 2" descr="C:\Users\ilaria.costa\Desktop\LUCIA_WORKS\Ecosistema_scuola_13nov_14_Legambiente\immagini\european_flag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713" y="1674510"/>
                  <a:ext cx="576000" cy="3812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6" name="Picture 4" descr="C:\Users\ilaria.costa\Desktop\PON_ISTRUZIONE_2014-2020\Job_Orienta_21nov2014\immagini\scuola_edilizia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674" y="5637986"/>
              <a:ext cx="1774253" cy="59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itolo 3"/>
          <p:cNvSpPr txBox="1">
            <a:spLocks/>
          </p:cNvSpPr>
          <p:nvPr/>
        </p:nvSpPr>
        <p:spPr>
          <a:xfrm>
            <a:off x="0" y="591955"/>
            <a:ext cx="9905999" cy="471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 GOVERNANCE DEL PON </a:t>
            </a:r>
            <a:r>
              <a:rPr lang="it-IT" sz="2800" b="1" dirty="0" smtClean="0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(2/3</a:t>
            </a: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10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538576" y="1488094"/>
            <a:ext cx="8856976" cy="4428504"/>
            <a:chOff x="35496" y="1988840"/>
            <a:chExt cx="8856976" cy="442850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39552" y="4509120"/>
              <a:ext cx="7560920" cy="0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 bwMode="auto">
            <a:xfrm>
              <a:off x="3347976" y="1988840"/>
              <a:ext cx="2016000" cy="3600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2D5E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</a:pPr>
              <a:r>
                <a:rPr lang="it-IT" sz="1400" b="1" dirty="0">
                  <a:latin typeface="Calibri" pitchFamily="34" charset="0"/>
                  <a:cs typeface="Arial" pitchFamily="34" charset="0"/>
                </a:rPr>
                <a:t>DIRETTORE GENERALE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347976" y="2564952"/>
              <a:ext cx="2016000" cy="360000"/>
            </a:xfrm>
            <a:prstGeom prst="roundRect">
              <a:avLst>
                <a:gd name="adj" fmla="val 0"/>
              </a:avLst>
            </a:prstGeom>
            <a:solidFill>
              <a:srgbClr val="2D5E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4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AUTORITÀ DI GESTIONE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698186" y="2564952"/>
              <a:ext cx="2016000" cy="432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rgbClr val="2D5E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</a:pPr>
              <a:r>
                <a:rPr lang="it-IT" sz="1400" b="1" dirty="0">
                  <a:latin typeface="Calibri" pitchFamily="34" charset="0"/>
                  <a:cs typeface="Arial" pitchFamily="34" charset="0"/>
                </a:rPr>
                <a:t>UU.SS.RR.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35496" y="4725144"/>
              <a:ext cx="1512000" cy="576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2D5E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VALUTAZIONE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4139952" y="4725144"/>
              <a:ext cx="1512000" cy="576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2D5E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GARE E CONTRATTI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6228184" y="4725144"/>
              <a:ext cx="1512000" cy="576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2D5E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PAGAMENTI RENDICONTAZIONE RITIRI E RECUPERI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7380472" y="5459722"/>
              <a:ext cx="1512000" cy="576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2D5E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COMUNICAZIONE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1115616" y="5459786"/>
              <a:ext cx="1512000" cy="576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2D5E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PROGRAMMAZIONE E GESTIONE INTERVENTI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3131840" y="5459786"/>
              <a:ext cx="1512000" cy="576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2D5E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CONTROLLO CONTENZIOSO E IRREGOLARITÀ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5220232" y="5445224"/>
              <a:ext cx="1512000" cy="576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2D5E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IRREGOLARITÀ RECUPERI E CONTENZIOSO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2123728" y="4725144"/>
              <a:ext cx="1512000" cy="576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2D5E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MONITORAGGIO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355976" y="2925120"/>
              <a:ext cx="0" cy="1584000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948264" y="4509120"/>
              <a:ext cx="0" cy="216049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39552" y="4509120"/>
              <a:ext cx="0" cy="216049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843808" y="4509120"/>
              <a:ext cx="0" cy="216049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860032" y="4509120"/>
              <a:ext cx="0" cy="216049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835696" y="4509120"/>
              <a:ext cx="0" cy="936000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51920" y="4509120"/>
              <a:ext cx="0" cy="936000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940152" y="4509120"/>
              <a:ext cx="0" cy="936000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100392" y="4509120"/>
              <a:ext cx="0" cy="936000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4021878" y="3284960"/>
              <a:ext cx="334098" cy="0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55976" y="3501008"/>
              <a:ext cx="334098" cy="0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4021878" y="3789040"/>
              <a:ext cx="334098" cy="0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355976" y="4077072"/>
              <a:ext cx="334098" cy="0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355976" y="2348855"/>
              <a:ext cx="0" cy="216049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364088" y="2780976"/>
              <a:ext cx="334098" cy="0"/>
            </a:xfrm>
            <a:prstGeom prst="line">
              <a:avLst/>
            </a:prstGeom>
            <a:ln>
              <a:solidFill>
                <a:srgbClr val="2D5E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 bwMode="auto">
            <a:xfrm>
              <a:off x="2195944" y="3645024"/>
              <a:ext cx="1872000" cy="36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PROTOCOLLO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4644008" y="3861048"/>
              <a:ext cx="1872000" cy="36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ASSISTENZA TECNICA GESTIONALE</a:t>
              </a:r>
            </a:p>
          </p:txBody>
        </p:sp>
        <p:sp>
          <p:nvSpPr>
            <p:cNvPr id="16" name="Rectangle 85"/>
            <p:cNvSpPr>
              <a:spLocks noChangeArrowheads="1"/>
            </p:cNvSpPr>
            <p:nvPr/>
          </p:nvSpPr>
          <p:spPr bwMode="auto">
            <a:xfrm>
              <a:off x="2195944" y="3141008"/>
              <a:ext cx="1872000" cy="36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SEGRETERIA</a:t>
              </a:r>
            </a:p>
          </p:txBody>
        </p:sp>
        <p:sp>
          <p:nvSpPr>
            <p:cNvPr id="17" name="Rectangle 86"/>
            <p:cNvSpPr>
              <a:spLocks noChangeArrowheads="1"/>
            </p:cNvSpPr>
            <p:nvPr/>
          </p:nvSpPr>
          <p:spPr bwMode="auto">
            <a:xfrm>
              <a:off x="4644008" y="3284984"/>
              <a:ext cx="1872000" cy="36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SISTEMI INFORMATIVI</a:t>
              </a: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35496" y="6165344"/>
              <a:ext cx="8828848" cy="252000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1200" b="1" dirty="0">
                  <a:latin typeface="Calibri" pitchFamily="34" charset="0"/>
                  <a:cs typeface="Arial" pitchFamily="34" charset="0"/>
                </a:rPr>
                <a:t>REVISORI INCARICATI DEI CONTROLLI DI PRIMO LIVELLO IN LOCO</a:t>
              </a:r>
            </a:p>
          </p:txBody>
        </p:sp>
      </p:grpSp>
      <p:sp>
        <p:nvSpPr>
          <p:cNvPr id="45" name="Titolo 3"/>
          <p:cNvSpPr txBox="1">
            <a:spLocks/>
          </p:cNvSpPr>
          <p:nvPr/>
        </p:nvSpPr>
        <p:spPr>
          <a:xfrm>
            <a:off x="0" y="559297"/>
            <a:ext cx="9905999" cy="892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 GOVERNANCE DEL PON </a:t>
            </a:r>
            <a:r>
              <a:rPr lang="it-IT" sz="2800" b="1" dirty="0" smtClean="0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(3/3)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Organigramma </a:t>
            </a:r>
            <a:r>
              <a:rPr lang="it-IT" sz="2800" b="1" dirty="0" err="1" smtClean="0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AdG</a:t>
            </a:r>
            <a:endParaRPr lang="it-IT" sz="2800" b="1" dirty="0">
              <a:solidFill>
                <a:srgbClr val="2D5E99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56830" y="238229"/>
            <a:ext cx="2228850" cy="3651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49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3"/>
          <p:cNvSpPr/>
          <p:nvPr/>
        </p:nvSpPr>
        <p:spPr>
          <a:xfrm>
            <a:off x="811184" y="1251931"/>
            <a:ext cx="828363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n w="6350">
                  <a:noFill/>
                </a:ln>
                <a:solidFill>
                  <a:srgbClr val="2D5E99"/>
                </a:solidFill>
              </a:rPr>
              <a:t>Programma Operativo Nazionale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960794" y="2492992"/>
            <a:ext cx="5981700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2D5E99"/>
                </a:solidFill>
                <a:latin typeface="Calibri" pitchFamily="34" charset="0"/>
                <a:cs typeface="Arial" pitchFamily="34" charset="0"/>
              </a:rPr>
              <a:t>Programmazione</a:t>
            </a:r>
            <a:r>
              <a:rPr lang="it-IT" altLang="it-IT" sz="2400" b="1" dirty="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altLang="it-IT" sz="2400" b="1" dirty="0">
                <a:solidFill>
                  <a:srgbClr val="2D5E99"/>
                </a:solidFill>
                <a:latin typeface="Calibri" pitchFamily="34" charset="0"/>
                <a:cs typeface="Arial" pitchFamily="34" charset="0"/>
              </a:rPr>
              <a:t>20</a:t>
            </a:r>
            <a:r>
              <a:rPr lang="it-IT" altLang="it-IT" sz="2400" b="1" dirty="0">
                <a:solidFill>
                  <a:srgbClr val="43A3D8"/>
                </a:solidFill>
                <a:latin typeface="Calibri" pitchFamily="34" charset="0"/>
                <a:cs typeface="Arial" pitchFamily="34" charset="0"/>
              </a:rPr>
              <a:t>14</a:t>
            </a:r>
            <a:r>
              <a:rPr lang="it-IT" altLang="it-IT" sz="2400" b="1" dirty="0">
                <a:solidFill>
                  <a:srgbClr val="496284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it-IT" altLang="it-IT" sz="2400" b="1" dirty="0">
                <a:solidFill>
                  <a:srgbClr val="2D5E99"/>
                </a:solidFill>
                <a:latin typeface="Calibri" pitchFamily="34" charset="0"/>
                <a:cs typeface="Arial" pitchFamily="34" charset="0"/>
              </a:rPr>
              <a:t>20</a:t>
            </a:r>
            <a:r>
              <a:rPr lang="it-IT" altLang="it-IT" sz="2400" b="1" dirty="0">
                <a:solidFill>
                  <a:srgbClr val="3B9ED3"/>
                </a:solidFill>
                <a:latin typeface="Calibri" pitchFamily="34" charset="0"/>
                <a:cs typeface="Arial" pitchFamily="34" charset="0"/>
              </a:rPr>
              <a:t>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2D5E99"/>
                </a:solidFill>
                <a:latin typeface="Calibri" pitchFamily="34" charset="0"/>
                <a:cs typeface="Arial" pitchFamily="34" charset="0"/>
              </a:rPr>
              <a:t>(FSE - FESR)</a:t>
            </a:r>
            <a:endParaRPr lang="it-IT" altLang="it-IT" sz="1600" dirty="0">
              <a:solidFill>
                <a:srgbClr val="2D5E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520" y="164158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Per la Scuola - competenze e ambienti per l’apprendimento</a:t>
            </a:r>
            <a:endParaRPr lang="it-IT" sz="4000" b="1" dirty="0">
              <a:ln w="635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 flipH="1">
            <a:off x="2304769" y="3979520"/>
            <a:ext cx="5296462" cy="954107"/>
          </a:xfrm>
          <a:prstGeom prst="rect">
            <a:avLst/>
          </a:prstGeom>
          <a:solidFill>
            <a:srgbClr val="2D5E99"/>
          </a:solidFill>
        </p:spPr>
        <p:txBody>
          <a:bodyPr wrap="square" rtlCol="0" anchor="ctr">
            <a:spAutoFit/>
          </a:bodyPr>
          <a:lstStyle>
            <a:defPPr>
              <a:defRPr lang="it-IT"/>
            </a:defPPr>
            <a:lvl1pPr marL="360000" algn="r">
              <a:defRPr sz="2400" b="1">
                <a:solidFill>
                  <a:schemeClr val="bg1"/>
                </a:solidFill>
              </a:defRPr>
            </a:lvl1pPr>
          </a:lstStyle>
          <a:p>
            <a:pPr marL="0" algn="ctr"/>
            <a:r>
              <a:rPr lang="it-IT" sz="2800" dirty="0">
                <a:solidFill>
                  <a:prstClr val="white"/>
                </a:solidFill>
              </a:rPr>
              <a:t>L’ATTUAZIONE DEL PROGRAMMA:  </a:t>
            </a:r>
          </a:p>
          <a:p>
            <a:pPr marL="0" algn="ctr"/>
            <a:r>
              <a:rPr lang="it-IT" sz="2800" dirty="0" smtClean="0">
                <a:solidFill>
                  <a:prstClr val="white"/>
                </a:solidFill>
              </a:rPr>
              <a:t>Circolari e avvisi emanati</a:t>
            </a:r>
            <a:endParaRPr lang="it-IT" sz="2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18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414D003-A787-4030-94EC-07C698B6556E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0" y="603353"/>
            <a:ext cx="9906000" cy="430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smtClean="0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AVVISI PUBBLICATI</a:t>
            </a:r>
            <a:endParaRPr lang="it-IT" sz="2800" b="1" dirty="0">
              <a:solidFill>
                <a:srgbClr val="2D5E99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592" y="1024458"/>
            <a:ext cx="79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FSE</a:t>
            </a:r>
            <a:endParaRPr lang="en-US" sz="2800" b="1">
              <a:solidFill>
                <a:srgbClr val="2D5E99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4665" y="1034142"/>
            <a:ext cx="104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smtClean="0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FESR</a:t>
            </a:r>
            <a:endParaRPr lang="en-US" sz="2800" b="1">
              <a:solidFill>
                <a:srgbClr val="2D5E99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03" y="1503407"/>
            <a:ext cx="4325225" cy="4436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302" y="1503407"/>
            <a:ext cx="4240622" cy="23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414D003-A787-4030-94EC-07C698B6556E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4" name="Segnaposto contenuto 2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6" t="2206" r="-50" b="1344"/>
          <a:stretch>
            <a:fillRect/>
          </a:stretch>
        </p:blipFill>
        <p:spPr>
          <a:xfrm>
            <a:off x="5885330" y="1442166"/>
            <a:ext cx="3225876" cy="4281714"/>
          </a:xfrm>
        </p:spPr>
      </p:pic>
      <p:grpSp>
        <p:nvGrpSpPr>
          <p:cNvPr id="3" name="Gruppo 2"/>
          <p:cNvGrpSpPr/>
          <p:nvPr/>
        </p:nvGrpSpPr>
        <p:grpSpPr>
          <a:xfrm>
            <a:off x="443980" y="767160"/>
            <a:ext cx="4926614" cy="3862513"/>
            <a:chOff x="237156" y="1859920"/>
            <a:chExt cx="4926614" cy="3862513"/>
          </a:xfrm>
        </p:grpSpPr>
        <p:sp>
          <p:nvSpPr>
            <p:cNvPr id="7" name="Rettangolo 6"/>
            <p:cNvSpPr/>
            <p:nvPr/>
          </p:nvSpPr>
          <p:spPr>
            <a:xfrm>
              <a:off x="237156" y="1859920"/>
              <a:ext cx="4443697" cy="1015663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anchor="ctr">
              <a:spAutoFit/>
            </a:bodyPr>
            <a:lstStyle/>
            <a:p>
              <a:pPr marL="0" lvl="2" algn="ctr">
                <a:buClr>
                  <a:srgbClr val="FFC000"/>
                </a:buClr>
                <a:defRPr/>
              </a:pPr>
              <a:r>
                <a:rPr lang="it-IT" sz="20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FONDI STRUTTURALI EUROPEI: strumenti finanziari </a:t>
              </a:r>
              <a:r>
                <a:rPr lang="it-IT" sz="2000" dirty="0">
                  <a:solidFill>
                    <a:prstClr val="black"/>
                  </a:solidFill>
                  <a:cs typeface="Calibri" panose="020F0502020204030204" pitchFamily="34" charset="0"/>
                </a:rPr>
                <a:t>della politica regionale dell’UE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37156" y="3091607"/>
              <a:ext cx="4436670" cy="400110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anchor="ctr">
              <a:spAutoFit/>
            </a:bodyPr>
            <a:lstStyle/>
            <a:p>
              <a:pPr marL="0" lvl="2" algn="ctr">
                <a:buClr>
                  <a:srgbClr val="FFC000"/>
                </a:buClr>
                <a:defRPr/>
              </a:pPr>
              <a:r>
                <a:rPr lang="it-IT" sz="20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PROGRAMMAZIONE SETTENNALE</a:t>
              </a: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37156" y="3739679"/>
              <a:ext cx="4443697" cy="707886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anchor="ctr">
              <a:spAutoFit/>
            </a:bodyPr>
            <a:lstStyle/>
            <a:p>
              <a:pPr marL="0" lvl="2" algn="ctr">
                <a:buClr>
                  <a:srgbClr val="FFC000"/>
                </a:buClr>
                <a:defRPr/>
              </a:pPr>
              <a:r>
                <a:rPr lang="it-IT" sz="20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FSE - Fondo Sociale Europeo:</a:t>
              </a:r>
              <a:r>
                <a:rPr lang="it-IT" sz="2000" dirty="0">
                  <a:solidFill>
                    <a:prstClr val="black"/>
                  </a:solidFill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it-IT" sz="20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interventi sul capitale umano</a:t>
              </a:r>
              <a:endParaRPr lang="it-IT" sz="2000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237156" y="4675783"/>
              <a:ext cx="4450374" cy="1015663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anchor="ctr">
              <a:spAutoFit/>
            </a:bodyPr>
            <a:lstStyle/>
            <a:p>
              <a:pPr marL="0" lvl="2" algn="ctr">
                <a:buClr>
                  <a:srgbClr val="FFC000"/>
                </a:buClr>
                <a:defRPr/>
              </a:pPr>
              <a:r>
                <a:rPr lang="it-IT" sz="20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FESR - Fondo Europeo di Sviluppo Regionale: interventi infrastrutturali e tecnologici</a:t>
              </a:r>
              <a:endParaRPr lang="it-IT" sz="2000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2051" name="Picture 3" descr="C:\Users\ilaria.costa\Desktop\PON_ISTRUZIONE_2014-2020\Job_Orienta_21nov2014\immagini\euro3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238" y="2155543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ilaria.costa\Desktop\PON_ISTRUZIONE_2014-2020\Job_Orienta_21nov2014\immagini\users6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770" y="3883695"/>
              <a:ext cx="396000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ilaria.costa\Desktop\PON_ISTRUZIONE_2014-2020\Job_Orienta_21nov2014\immagini\tall4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403" y="5326433"/>
              <a:ext cx="396000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ilaria.costa\Desktop\PON_ISTRUZIONE_2014-2020\Job_Orienta_21nov2014\immagini\number_7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770" y="3163655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ttangolo 16"/>
          <p:cNvSpPr/>
          <p:nvPr/>
        </p:nvSpPr>
        <p:spPr>
          <a:xfrm>
            <a:off x="458344" y="4809481"/>
            <a:ext cx="4422306" cy="101566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marL="0" lvl="2" algn="ctr">
              <a:buClr>
                <a:srgbClr val="FFC000"/>
              </a:buClr>
              <a:defRPr/>
            </a:pPr>
            <a:r>
              <a:rPr lang="it-IT" sz="2000" b="1" dirty="0">
                <a:solidFill>
                  <a:prstClr val="black"/>
                </a:solidFill>
                <a:cs typeface="Calibri" panose="020F0502020204030204" pitchFamily="34" charset="0"/>
              </a:rPr>
              <a:t>FSC- Fondo Sviluppo e Coesione: fondo nazionale per rimuovere squilibri territoriali</a:t>
            </a:r>
            <a:endParaRPr lang="it-IT" sz="2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2" descr="C:\USERS\ILARIA~1.COS\APPDATA\LOCAL\TEMP\wz7d99\png\judge1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48" y="5155311"/>
            <a:ext cx="371928" cy="3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8"/>
          <p:cNvSpPr txBox="1"/>
          <p:nvPr/>
        </p:nvSpPr>
        <p:spPr>
          <a:xfrm>
            <a:off x="5399909" y="560252"/>
            <a:ext cx="419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D5E99"/>
                </a:solidFill>
              </a:rPr>
              <a:t>UNA VISIONE D’INSIEME:       Fondi Strutturali Europei 14-20</a:t>
            </a:r>
          </a:p>
        </p:txBody>
      </p:sp>
    </p:spTree>
    <p:extLst>
      <p:ext uri="{BB962C8B-B14F-4D97-AF65-F5344CB8AC3E}">
        <p14:creationId xmlns:p14="http://schemas.microsoft.com/office/powerpoint/2010/main" val="15362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FF9FB1-B00C-472C-904B-669C3056200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75877134"/>
              </p:ext>
            </p:extLst>
          </p:nvPr>
        </p:nvGraphicFramePr>
        <p:xfrm>
          <a:off x="661536" y="1129846"/>
          <a:ext cx="8352928" cy="449699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37437"/>
                <a:gridCol w="1825793"/>
                <a:gridCol w="1833234"/>
                <a:gridCol w="1055192"/>
                <a:gridCol w="1101272"/>
              </a:tblGrid>
              <a:tr h="959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Asse</a:t>
                      </a:r>
                      <a:endParaRPr lang="en-US" sz="1600" b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Importo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programmato</a:t>
                      </a:r>
                      <a:endParaRPr lang="en-US" sz="1600" b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5" marR="6985" marT="7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Importo</a:t>
                      </a:r>
                      <a:r>
                        <a:rPr lang="en-US" sz="1600" b="1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impegnato</a:t>
                      </a:r>
                      <a:endParaRPr lang="en-US" sz="1600" b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5" marR="6985" marT="756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B/A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Progetti </a:t>
                      </a:r>
                      <a:r>
                        <a:rPr lang="en-US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autorizzati</a:t>
                      </a:r>
                      <a:endParaRPr lang="en-US" sz="1600" b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</a:tr>
              <a:tr h="104976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ASSE I </a:t>
                      </a: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 Investire nelle competenze, nell’istruzione e nell’apprendimento permanente (FSE)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862" marR="6985" marT="7567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€  1.974.483.000,00 </a:t>
                      </a: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230.792.784,38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11,69%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4.913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</a:tr>
              <a:tr h="58276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ASSE II </a:t>
                      </a: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 Infrastrutture per l’istruzione (FESR)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862" marR="6985" marT="756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€  860.863.000,00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5" marR="6985" marT="756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307.887.595,91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35,76%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13.237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</a:tr>
              <a:tr h="63457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ASSE III </a:t>
                      </a: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  Capacità istituzionale e amministrativa (FSE)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862" marR="6985" marT="756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€    70.726.000,00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5" marR="6985" marT="756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24.165.071,22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34,17%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</a:tr>
              <a:tr h="58276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ASSE IV </a:t>
                      </a:r>
                      <a:r>
                        <a:rPr lang="it-IT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 Assistenza </a:t>
                      </a: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tecnica (FSE)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862" marR="6985" marT="756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€  113.228.000,00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85" marR="6985" marT="756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76.176.381,21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67,28%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</a:tr>
              <a:tr h="5827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862" marR="6985" marT="756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€ 3.019.300.000,00 </a:t>
                      </a:r>
                    </a:p>
                  </a:txBody>
                  <a:tcPr marL="6985" marR="6985" marT="756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639.021.832,72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21,16%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18.170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9525" marB="0" anchor="ctr"/>
                </a:tc>
              </a:tr>
            </a:tbl>
          </a:graphicData>
        </a:graphic>
      </p:graphicFrame>
      <p:sp>
        <p:nvSpPr>
          <p:cNvPr id="9" name="Titolo 3"/>
          <p:cNvSpPr txBox="1">
            <a:spLocks/>
          </p:cNvSpPr>
          <p:nvPr/>
        </p:nvSpPr>
        <p:spPr>
          <a:xfrm>
            <a:off x="0" y="578962"/>
            <a:ext cx="9885680" cy="3844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AVANZAMENTO FINANZIARIO </a:t>
            </a:r>
            <a:r>
              <a:rPr lang="it-IT" sz="11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(aggiornato </a:t>
            </a:r>
            <a:r>
              <a:rPr lang="it-IT" sz="11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settembre</a:t>
            </a:r>
            <a:r>
              <a:rPr lang="it-IT" sz="11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it-IT" sz="11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2017)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spc="10" dirty="0"/>
              <a:t>Grazie per </a:t>
            </a:r>
            <a:r>
              <a:rPr lang="it-IT" b="1" i="1" spc="10" dirty="0" smtClean="0"/>
              <a:t>l’attenzione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i="1" dirty="0" smtClean="0"/>
              <a:t>Dipartimento </a:t>
            </a:r>
            <a:r>
              <a:rPr lang="it-IT" i="1" dirty="0"/>
              <a:t>per la programmazione</a:t>
            </a:r>
            <a:endParaRPr lang="it-IT" dirty="0"/>
          </a:p>
          <a:p>
            <a:r>
              <a:rPr lang="it-IT" i="1" dirty="0"/>
              <a:t>Direzione Generale Edilizia Scolastica, Fondi Strutturali, Innovazione Digitale</a:t>
            </a:r>
            <a:endParaRPr lang="it-IT" dirty="0"/>
          </a:p>
          <a:p>
            <a:r>
              <a:rPr lang="it-IT" dirty="0"/>
              <a:t>Dirigente Ufficio IV – Autorità di Gestione</a:t>
            </a:r>
          </a:p>
          <a:p>
            <a:r>
              <a:rPr lang="it-IT" b="1" i="1" dirty="0"/>
              <a:t>Dott.ssa Annamaria </a:t>
            </a:r>
            <a:r>
              <a:rPr lang="it-IT" b="1" i="1" dirty="0" err="1"/>
              <a:t>Leuzzi</a:t>
            </a:r>
            <a:endParaRPr lang="it-IT" b="1" i="1" dirty="0"/>
          </a:p>
          <a:p>
            <a:r>
              <a:rPr lang="it-IT" dirty="0"/>
              <a:t>Viale Trastevere 76/A</a:t>
            </a:r>
          </a:p>
          <a:p>
            <a:r>
              <a:rPr lang="it-IT" dirty="0"/>
              <a:t>00153 Roma</a:t>
            </a:r>
          </a:p>
          <a:p>
            <a:r>
              <a:rPr lang="it-IT" dirty="0"/>
              <a:t>tel. 0658492953</a:t>
            </a:r>
          </a:p>
          <a:p>
            <a:r>
              <a:rPr lang="it-IT" dirty="0"/>
              <a:t>fax 0658493683</a:t>
            </a:r>
          </a:p>
          <a:p>
            <a:r>
              <a:rPr lang="it-IT" dirty="0">
                <a:hlinkClick r:id="rId2"/>
              </a:rPr>
              <a:t>http://www.istruzione.it/web/istruzione/pon </a:t>
            </a:r>
            <a:endParaRPr lang="it-IT" dirty="0"/>
          </a:p>
          <a:p>
            <a:endParaRPr lang="it-I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FF9FB1-B00C-472C-904B-669C305620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numero diapositiva 5"/>
          <p:cNvSpPr txBox="1">
            <a:spLocks noGrp="1"/>
          </p:cNvSpPr>
          <p:nvPr/>
        </p:nvSpPr>
        <p:spPr bwMode="auto">
          <a:xfrm>
            <a:off x="6735508" y="6072759"/>
            <a:ext cx="2051876" cy="3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1880617" y="1037120"/>
            <a:ext cx="5830443" cy="85155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EUROPA 2020</a:t>
            </a:r>
            <a:endParaRPr lang="it-IT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it-IT" sz="2200" dirty="0">
                <a:latin typeface="Calibri" pitchFamily="34" charset="0"/>
                <a:cs typeface="Calibri" pitchFamily="34" charset="0"/>
              </a:rPr>
              <a:t>Una crescita intelligente, sostenibile e inclusiva</a:t>
            </a:r>
          </a:p>
        </p:txBody>
      </p:sp>
      <p:sp>
        <p:nvSpPr>
          <p:cNvPr id="87045" name="AutoShape 11"/>
          <p:cNvSpPr>
            <a:spLocks noChangeArrowheads="1"/>
          </p:cNvSpPr>
          <p:nvPr/>
        </p:nvSpPr>
        <p:spPr bwMode="auto">
          <a:xfrm>
            <a:off x="2430268" y="2045769"/>
            <a:ext cx="4754981" cy="1151909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>
              <a:defRPr/>
            </a:pPr>
            <a:r>
              <a:rPr lang="it-IT" altLang="it-IT" sz="2400" b="1" dirty="0">
                <a:latin typeface="Calibri" pitchFamily="34" charset="0"/>
                <a:cs typeface="Calibri" pitchFamily="34" charset="0"/>
              </a:rPr>
              <a:t>Quadro Strategico Comune (QSC)</a:t>
            </a:r>
          </a:p>
          <a:p>
            <a:pPr algn="ctr">
              <a:defRPr/>
            </a:pPr>
            <a:r>
              <a:rPr lang="it-IT" altLang="it-IT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it-IT" altLang="it-IT" sz="2000" dirty="0">
                <a:latin typeface="Calibri" pitchFamily="34" charset="0"/>
                <a:cs typeface="Calibri" pitchFamily="34" charset="0"/>
              </a:rPr>
              <a:t>Priorità di investimento</a:t>
            </a:r>
          </a:p>
          <a:p>
            <a:pPr algn="ctr">
              <a:defRPr/>
            </a:pPr>
            <a:r>
              <a:rPr lang="it-IT" altLang="it-IT" sz="2000" dirty="0">
                <a:latin typeface="Calibri" pitchFamily="34" charset="0"/>
                <a:cs typeface="Calibri" pitchFamily="34" charset="0"/>
              </a:rPr>
              <a:t>- Fattori di successo</a:t>
            </a:r>
          </a:p>
        </p:txBody>
      </p:sp>
      <p:sp>
        <p:nvSpPr>
          <p:cNvPr id="87046" name="AutoShape 12"/>
          <p:cNvSpPr>
            <a:spLocks noChangeArrowheads="1"/>
          </p:cNvSpPr>
          <p:nvPr/>
        </p:nvSpPr>
        <p:spPr bwMode="auto">
          <a:xfrm>
            <a:off x="2155441" y="3534773"/>
            <a:ext cx="5292713" cy="177122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>
              <a:defRPr/>
            </a:pPr>
            <a:r>
              <a:rPr lang="it-IT" altLang="it-IT" sz="2400" b="1" dirty="0">
                <a:latin typeface="Calibri" pitchFamily="34" charset="0"/>
                <a:cs typeface="Calibri" pitchFamily="34" charset="0"/>
              </a:rPr>
              <a:t>Accordo di partenariato </a:t>
            </a:r>
          </a:p>
          <a:p>
            <a:pPr algn="ctr">
              <a:buFontTx/>
              <a:buChar char="-"/>
              <a:defRPr/>
            </a:pPr>
            <a:r>
              <a:rPr lang="it-IT" altLang="it-IT" sz="2000" dirty="0">
                <a:latin typeface="Calibri" pitchFamily="34" charset="0"/>
                <a:cs typeface="Calibri" pitchFamily="34" charset="0"/>
              </a:rPr>
              <a:t> Quadro di riferimento</a:t>
            </a:r>
          </a:p>
          <a:p>
            <a:pPr algn="ctr">
              <a:buFontTx/>
              <a:buChar char="-"/>
              <a:defRPr/>
            </a:pPr>
            <a:r>
              <a:rPr lang="it-IT" altLang="it-IT" sz="2000" dirty="0">
                <a:latin typeface="Calibri" pitchFamily="34" charset="0"/>
                <a:cs typeface="Calibri" pitchFamily="34" charset="0"/>
              </a:rPr>
              <a:t> Obiettivi Tematici</a:t>
            </a:r>
          </a:p>
          <a:p>
            <a:pPr algn="ctr">
              <a:buFontTx/>
              <a:buChar char="-"/>
              <a:defRPr/>
            </a:pPr>
            <a:r>
              <a:rPr lang="it-IT" altLang="it-IT" sz="2000" dirty="0">
                <a:latin typeface="Calibri" pitchFamily="34" charset="0"/>
                <a:cs typeface="Calibri" pitchFamily="34" charset="0"/>
              </a:rPr>
              <a:t> Strategie territoriali</a:t>
            </a:r>
          </a:p>
          <a:p>
            <a:pPr algn="ctr">
              <a:buFontTx/>
              <a:buChar char="-"/>
              <a:defRPr/>
            </a:pPr>
            <a:r>
              <a:rPr lang="it-IT" altLang="it-IT" sz="2000" dirty="0">
                <a:latin typeface="Calibri" pitchFamily="34" charset="0"/>
                <a:cs typeface="Calibri" pitchFamily="34" charset="0"/>
              </a:rPr>
              <a:t> Aspetti finanziari e organizzativi</a:t>
            </a:r>
          </a:p>
        </p:txBody>
      </p:sp>
      <p:sp>
        <p:nvSpPr>
          <p:cNvPr id="87047" name="AutoShape 13"/>
          <p:cNvSpPr>
            <a:spLocks noChangeArrowheads="1"/>
          </p:cNvSpPr>
          <p:nvPr/>
        </p:nvSpPr>
        <p:spPr bwMode="auto">
          <a:xfrm>
            <a:off x="2288704" y="5634909"/>
            <a:ext cx="5127081" cy="32818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>
              <a:defRPr/>
            </a:pPr>
            <a:r>
              <a:rPr lang="it-IT" altLang="it-IT" sz="2200" b="1" dirty="0">
                <a:latin typeface="Calibri" pitchFamily="34" charset="0"/>
                <a:cs typeface="Calibri" pitchFamily="34" charset="0"/>
              </a:rPr>
              <a:t>Programmi Operativi Nazionali o Regionali </a:t>
            </a:r>
          </a:p>
        </p:txBody>
      </p:sp>
      <p:sp>
        <p:nvSpPr>
          <p:cNvPr id="87048" name="Line 14"/>
          <p:cNvSpPr>
            <a:spLocks noChangeShapeType="1"/>
          </p:cNvSpPr>
          <p:nvPr/>
        </p:nvSpPr>
        <p:spPr bwMode="auto">
          <a:xfrm>
            <a:off x="3448622" y="5271231"/>
            <a:ext cx="0" cy="326742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stealth" w="lg" len="lg"/>
          </a:ln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7049" name="Line 15"/>
          <p:cNvSpPr>
            <a:spLocks noChangeShapeType="1"/>
          </p:cNvSpPr>
          <p:nvPr/>
        </p:nvSpPr>
        <p:spPr bwMode="auto">
          <a:xfrm>
            <a:off x="6185472" y="5271231"/>
            <a:ext cx="0" cy="326742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stealth" w="lg" len="lg"/>
          </a:ln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87050" name="AutoShape 16"/>
          <p:cNvCxnSpPr>
            <a:cxnSpLocks noChangeShapeType="1"/>
            <a:stCxn id="24586" idx="1"/>
            <a:endCxn id="87045" idx="1"/>
          </p:cNvCxnSpPr>
          <p:nvPr/>
        </p:nvCxnSpPr>
        <p:spPr bwMode="auto">
          <a:xfrm rot="10800000" flipH="1" flipV="1">
            <a:off x="1880616" y="1462896"/>
            <a:ext cx="549651" cy="1158828"/>
          </a:xfrm>
          <a:prstGeom prst="bentConnector3">
            <a:avLst>
              <a:gd name="adj1" fmla="val -41590"/>
            </a:avLst>
          </a:prstGeom>
          <a:noFill/>
          <a:ln w="28575" cap="rnd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  <a:headEnd/>
            <a:tailEnd type="stealth" w="lg" len="lg"/>
          </a:ln>
          <a:extLst/>
        </p:spPr>
      </p:cxnSp>
      <p:cxnSp>
        <p:nvCxnSpPr>
          <p:cNvPr id="87051" name="AutoShape 18"/>
          <p:cNvCxnSpPr>
            <a:cxnSpLocks noChangeShapeType="1"/>
            <a:stCxn id="24586" idx="3"/>
            <a:endCxn id="87045" idx="3"/>
          </p:cNvCxnSpPr>
          <p:nvPr/>
        </p:nvCxnSpPr>
        <p:spPr bwMode="auto">
          <a:xfrm flipH="1">
            <a:off x="7185249" y="1462896"/>
            <a:ext cx="525811" cy="1158828"/>
          </a:xfrm>
          <a:prstGeom prst="bentConnector3">
            <a:avLst>
              <a:gd name="adj1" fmla="val -43476"/>
            </a:avLst>
          </a:prstGeom>
          <a:noFill/>
          <a:ln w="28575" cap="rnd">
            <a:solidFill>
              <a:schemeClr val="accent1">
                <a:lumMod val="60000"/>
                <a:lumOff val="40000"/>
              </a:schemeClr>
            </a:solidFill>
            <a:prstDash val="sysDot"/>
            <a:miter lim="800000"/>
            <a:headEnd/>
            <a:tailEnd type="stealth" w="lg" len="lg"/>
          </a:ln>
          <a:extLst/>
        </p:spPr>
      </p:cxnSp>
      <p:sp>
        <p:nvSpPr>
          <p:cNvPr id="87052" name="Line 19"/>
          <p:cNvSpPr>
            <a:spLocks noChangeShapeType="1"/>
          </p:cNvSpPr>
          <p:nvPr/>
        </p:nvSpPr>
        <p:spPr bwMode="auto">
          <a:xfrm>
            <a:off x="3448622" y="3235666"/>
            <a:ext cx="0" cy="326742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stealth" w="lg" len="lg"/>
          </a:ln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7053" name="Line 20"/>
          <p:cNvSpPr>
            <a:spLocks noChangeShapeType="1"/>
          </p:cNvSpPr>
          <p:nvPr/>
        </p:nvSpPr>
        <p:spPr bwMode="auto">
          <a:xfrm>
            <a:off x="6185472" y="3207091"/>
            <a:ext cx="0" cy="326742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stealth" w="lg" len="lg"/>
          </a:ln>
          <a:extLst/>
        </p:spPr>
        <p:txBody>
          <a:bodyPr anchor="ctr"/>
          <a:lstStyle/>
          <a:p>
            <a:pPr>
              <a:defRPr/>
            </a:pPr>
            <a:endParaRPr 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9342" name="Titolo 23"/>
          <p:cNvSpPr>
            <a:spLocks noGrp="1"/>
          </p:cNvSpPr>
          <p:nvPr>
            <p:ph type="title"/>
          </p:nvPr>
        </p:nvSpPr>
        <p:spPr>
          <a:xfrm>
            <a:off x="675878" y="580285"/>
            <a:ext cx="8543925" cy="425776"/>
          </a:xfrm>
        </p:spPr>
        <p:txBody>
          <a:bodyPr>
            <a:noAutofit/>
          </a:bodyPr>
          <a:lstStyle/>
          <a:p>
            <a:pPr algn="ctr"/>
            <a:r>
              <a:rPr lang="it-IT" sz="2600" b="1" kern="0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 di coesione 2014-2020</a:t>
            </a:r>
          </a:p>
        </p:txBody>
      </p:sp>
      <p:sp>
        <p:nvSpPr>
          <p:cNvPr id="99343" name="Segnaposto numero diapositiva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32DECCD3-8AD1-40B6-877F-9DED3CC2CF47}" type="slidenum">
              <a:rPr lang="it-IT" smtClean="0">
                <a:latin typeface="Arial" pitchFamily="34" charset="0"/>
              </a:rPr>
              <a:pPr/>
              <a:t>3</a:t>
            </a:fld>
            <a:endParaRPr lang="it-IT" dirty="0" smtClean="0">
              <a:latin typeface="Arial" pitchFamily="34" charset="0"/>
            </a:endParaRPr>
          </a:p>
        </p:txBody>
      </p:sp>
      <p:cxnSp>
        <p:nvCxnSpPr>
          <p:cNvPr id="17" name="Connettore 2 16"/>
          <p:cNvCxnSpPr>
            <a:stCxn id="87047" idx="3"/>
          </p:cNvCxnSpPr>
          <p:nvPr/>
        </p:nvCxnSpPr>
        <p:spPr>
          <a:xfrm flipV="1">
            <a:off x="7415784" y="5795491"/>
            <a:ext cx="307710" cy="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954" y="5481225"/>
            <a:ext cx="2036523" cy="46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06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3"/>
          <p:cNvSpPr txBox="1">
            <a:spLocks/>
          </p:cNvSpPr>
          <p:nvPr/>
        </p:nvSpPr>
        <p:spPr>
          <a:xfrm>
            <a:off x="0" y="586615"/>
            <a:ext cx="9885680" cy="46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eaLnBrk="1" hangingPunct="1">
              <a:defRPr sz="2800" b="1" ker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eaLnBrk="0" hangingPunct="0">
              <a:defRPr sz="3200" b="1">
                <a:solidFill>
                  <a:schemeClr val="tx2"/>
                </a:solidFill>
                <a:latin typeface="Optima LT Std DemiBold" pitchFamily="34" charset="0"/>
              </a:defRPr>
            </a:lvl2pPr>
            <a:lvl3pPr algn="ctr" eaLnBrk="0" hangingPunct="0">
              <a:defRPr sz="3200" b="1">
                <a:solidFill>
                  <a:schemeClr val="tx2"/>
                </a:solidFill>
                <a:latin typeface="Optima LT Std DemiBold" pitchFamily="34" charset="0"/>
              </a:defRPr>
            </a:lvl3pPr>
            <a:lvl4pPr algn="ctr" eaLnBrk="0" hangingPunct="0">
              <a:defRPr sz="3200" b="1">
                <a:solidFill>
                  <a:schemeClr val="tx2"/>
                </a:solidFill>
                <a:latin typeface="Optima LT Std DemiBold" pitchFamily="34" charset="0"/>
              </a:defRPr>
            </a:lvl4pPr>
            <a:lvl5pPr algn="ctr" eaLnBrk="0" hangingPunct="0">
              <a:defRPr sz="3200" b="1">
                <a:solidFill>
                  <a:schemeClr val="tx2"/>
                </a:solidFill>
                <a:latin typeface="Optima LT Std DemiBold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Optima LT Std DemiBold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Optima LT Std DemiBold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Optima LT Std DemiBold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Optima LT Std DemiBold" pitchFamily="34" charset="0"/>
              </a:defRPr>
            </a:lvl9pPr>
          </a:lstStyle>
          <a:p>
            <a:pPr algn="ctr"/>
            <a:r>
              <a:rPr lang="it-IT" dirty="0">
                <a:solidFill>
                  <a:srgbClr val="2D5E99"/>
                </a:solidFill>
              </a:rPr>
              <a:t>I </a:t>
            </a:r>
            <a:r>
              <a:rPr lang="it-IT">
                <a:solidFill>
                  <a:srgbClr val="2D5E99"/>
                </a:solidFill>
              </a:rPr>
              <a:t>PROGRAMMI </a:t>
            </a:r>
            <a:r>
              <a:rPr lang="it-IT" smtClean="0">
                <a:solidFill>
                  <a:srgbClr val="2D5E99"/>
                </a:solidFill>
              </a:rPr>
              <a:t>OPERATIVI 2014-2020</a:t>
            </a:r>
            <a:endParaRPr lang="it-IT" dirty="0">
              <a:solidFill>
                <a:srgbClr val="2D5E99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944714" y="3587863"/>
            <a:ext cx="7602057" cy="172354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it-IT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le Regioni in transizione e meno sviluppate: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Ricerca e Innovazione (FESR+FSE)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Imprese e Competitività (FESR)</a:t>
            </a:r>
            <a:endParaRPr lang="it-IT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it-IT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le sole Regioni meno sviluppate: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Infrastrutture e reti (FESR)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Beni culturali (FESR)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Legalità (FESR+FSE)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19357" y="4076533"/>
            <a:ext cx="1663573" cy="7386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PROGRAMMI NAZIONALI/</a:t>
            </a:r>
          </a:p>
          <a:p>
            <a:pPr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MULTIREGIONALI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944714" y="1196753"/>
            <a:ext cx="7602057" cy="2323713"/>
          </a:xfrm>
          <a:prstGeom prst="rect">
            <a:avLst/>
          </a:prstGeom>
          <a:noFill/>
          <a:ln w="28575">
            <a:solidFill>
              <a:srgbClr val="2D5E99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it-IT" b="1" u="sng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tutte le categorie di Regioni</a:t>
            </a:r>
            <a:r>
              <a:rPr lang="it-IT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Istruzione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OT10 e OT11 (FSE+FESR)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Occupazione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OT8 e OT11 (FSE +FESR)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Inclusione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OT9 e OT11 (FSE)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Città metropolitane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programma sperimentale in attuazione dell’agenda urbana per quanto riguarda le 14 città metropolitane (FESR +FSE)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reti, progetti speciali e assistenza tecnica in attuazione di risultati dell’OT11 e a supporto di altri risultati di diversi OT (FESR+FSE)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Programma YEI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(FSE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it-IT" sz="7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+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PSR (Programmi di sviluppo rurale)  e Programmi nazionali FEASR  e FEAMP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954698" y="5380420"/>
            <a:ext cx="7602057" cy="584775"/>
          </a:xfrm>
          <a:prstGeom prst="rect">
            <a:avLst/>
          </a:prstGeom>
          <a:noFill/>
          <a:ln w="28575">
            <a:solidFill>
              <a:srgbClr val="2D5E99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it-IT" b="1" u="sng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Previsti in tutte le Regioni e Province Autonome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FESR e FSE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96370" y="5380420"/>
            <a:ext cx="1618789" cy="584775"/>
          </a:xfrm>
          <a:prstGeom prst="rect">
            <a:avLst/>
          </a:prstGeom>
          <a:solidFill>
            <a:srgbClr val="2D5E99"/>
          </a:solidFill>
          <a:ln>
            <a:solidFill>
              <a:srgbClr val="2D5E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 REGIONALI</a:t>
            </a:r>
          </a:p>
        </p:txBody>
      </p:sp>
      <p:sp>
        <p:nvSpPr>
          <p:cNvPr id="19" name="Segnaposto numero diapositiva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4E1E866-9D73-4E32-AD2A-41FCE81F2695}" type="slidenum"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24614" y="2113681"/>
            <a:ext cx="1618789" cy="584775"/>
          </a:xfrm>
          <a:prstGeom prst="rect">
            <a:avLst/>
          </a:prstGeom>
          <a:solidFill>
            <a:srgbClr val="2D5E99"/>
          </a:solidFill>
          <a:ln>
            <a:solidFill>
              <a:srgbClr val="2D5E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 NAZIONALI</a:t>
            </a:r>
          </a:p>
        </p:txBody>
      </p:sp>
    </p:spTree>
    <p:extLst>
      <p:ext uri="{BB962C8B-B14F-4D97-AF65-F5344CB8AC3E}">
        <p14:creationId xmlns:p14="http://schemas.microsoft.com/office/powerpoint/2010/main" val="18085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0" y="548129"/>
            <a:ext cx="9885680" cy="62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PON SCUOLA </a:t>
            </a:r>
            <a:r>
              <a:rPr lang="it-IT" sz="2600" b="1" dirty="0" smtClean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2014-2020: FINALITÀ </a:t>
            </a:r>
            <a:r>
              <a:rPr lang="it-IT" sz="26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600" b="1" dirty="0">
                <a:solidFill>
                  <a:srgbClr val="2D5E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STRATEGIA</a:t>
            </a:r>
          </a:p>
        </p:txBody>
      </p:sp>
      <p:sp>
        <p:nvSpPr>
          <p:cNvPr id="14" name="CasellaDiTesto 15"/>
          <p:cNvSpPr txBox="1"/>
          <p:nvPr/>
        </p:nvSpPr>
        <p:spPr>
          <a:xfrm>
            <a:off x="560513" y="4254644"/>
            <a:ext cx="406038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8775" indent="-360000">
              <a:spcBef>
                <a:spcPts val="10"/>
              </a:spcBef>
              <a:spcAft>
                <a:spcPts val="10"/>
              </a:spcAft>
              <a:buClr>
                <a:srgbClr val="DEA600"/>
              </a:buClr>
              <a:defRPr/>
            </a:pPr>
            <a:r>
              <a:rPr lang="it-IT" sz="2400" b="1" i="1" u="sng" dirty="0">
                <a:solidFill>
                  <a:srgbClr val="2D5E99"/>
                </a:solidFill>
                <a:latin typeface="Calibri" pitchFamily="34" charset="0"/>
                <a:cs typeface="Calibri" pitchFamily="34" charset="0"/>
              </a:rPr>
              <a:t>La strategia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513" y="4725144"/>
            <a:ext cx="8580959" cy="1077218"/>
          </a:xfrm>
          <a:prstGeom prst="rect">
            <a:avLst/>
          </a:prstGeom>
          <a:solidFill>
            <a:srgbClr val="2D5E99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it-IT" sz="1600" b="1" dirty="0">
                <a:solidFill>
                  <a:schemeClr val="bg1"/>
                </a:solidFill>
              </a:rPr>
              <a:t>Concentrazione</a:t>
            </a:r>
            <a:r>
              <a:rPr lang="it-IT" sz="1600" dirty="0">
                <a:solidFill>
                  <a:schemeClr val="bg1"/>
                </a:solidFill>
              </a:rPr>
              <a:t> delle risorse sulle </a:t>
            </a:r>
            <a:r>
              <a:rPr lang="it-IT" sz="1600" b="1" dirty="0">
                <a:solidFill>
                  <a:schemeClr val="bg1"/>
                </a:solidFill>
              </a:rPr>
              <a:t>priorità</a:t>
            </a:r>
            <a:r>
              <a:rPr lang="it-IT" sz="1600" dirty="0">
                <a:solidFill>
                  <a:schemeClr val="bg1"/>
                </a:solidFill>
              </a:rPr>
              <a:t> più rilevanti e </a:t>
            </a:r>
            <a:r>
              <a:rPr lang="it-IT" sz="1600" b="1" dirty="0">
                <a:solidFill>
                  <a:schemeClr val="bg1"/>
                </a:solidFill>
              </a:rPr>
              <a:t>strategiche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bg1"/>
                </a:solidFill>
              </a:rPr>
              <a:t>Strategia incardinata su due assi: </a:t>
            </a:r>
            <a:r>
              <a:rPr lang="it-IT" sz="1600" b="1" dirty="0">
                <a:solidFill>
                  <a:schemeClr val="bg1"/>
                </a:solidFill>
              </a:rPr>
              <a:t>qualità degli apprendimenti e </a:t>
            </a:r>
            <a:r>
              <a:rPr lang="it-IT" sz="1600" b="1" dirty="0" err="1">
                <a:solidFill>
                  <a:schemeClr val="bg1"/>
                </a:solidFill>
              </a:rPr>
              <a:t>inclusività</a:t>
            </a:r>
            <a:r>
              <a:rPr lang="it-IT" sz="1600" b="1" dirty="0">
                <a:solidFill>
                  <a:schemeClr val="bg1"/>
                </a:solidFill>
              </a:rPr>
              <a:t> della formazione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it-IT" sz="1600" b="1" dirty="0">
                <a:solidFill>
                  <a:schemeClr val="bg1"/>
                </a:solidFill>
              </a:rPr>
              <a:t>Forte integrazione </a:t>
            </a:r>
            <a:r>
              <a:rPr lang="it-IT" sz="1600" dirty="0">
                <a:solidFill>
                  <a:schemeClr val="bg1"/>
                </a:solidFill>
              </a:rPr>
              <a:t>fra gli interventi finanziati dal </a:t>
            </a:r>
            <a:r>
              <a:rPr lang="it-IT" sz="1600" b="1" dirty="0">
                <a:solidFill>
                  <a:schemeClr val="bg1"/>
                </a:solidFill>
              </a:rPr>
              <a:t>FSE</a:t>
            </a:r>
            <a:r>
              <a:rPr lang="it-IT" sz="1600" dirty="0">
                <a:solidFill>
                  <a:schemeClr val="bg1"/>
                </a:solidFill>
              </a:rPr>
              <a:t> e dal </a:t>
            </a:r>
            <a:r>
              <a:rPr lang="it-IT" sz="1600" b="1" dirty="0">
                <a:solidFill>
                  <a:schemeClr val="bg1"/>
                </a:solidFill>
              </a:rPr>
              <a:t>FESR</a:t>
            </a:r>
            <a:r>
              <a:rPr lang="it-IT" sz="1600" dirty="0">
                <a:solidFill>
                  <a:schemeClr val="bg1"/>
                </a:solidFill>
              </a:rPr>
              <a:t> (PON </a:t>
            </a:r>
            <a:r>
              <a:rPr lang="it-IT" sz="1600" dirty="0" err="1">
                <a:solidFill>
                  <a:schemeClr val="bg1"/>
                </a:solidFill>
              </a:rPr>
              <a:t>Plurifondo</a:t>
            </a:r>
            <a:r>
              <a:rPr lang="it-IT" sz="1600" dirty="0">
                <a:solidFill>
                  <a:schemeClr val="bg1"/>
                </a:solidFill>
              </a:rPr>
              <a:t>)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it-IT" sz="1600" b="1" dirty="0">
                <a:solidFill>
                  <a:schemeClr val="bg1"/>
                </a:solidFill>
              </a:rPr>
              <a:t>Complementarietà</a:t>
            </a:r>
            <a:r>
              <a:rPr lang="it-IT" sz="1600" dirty="0">
                <a:solidFill>
                  <a:schemeClr val="bg1"/>
                </a:solidFill>
              </a:rPr>
              <a:t> degli interventi rispetto a quelli realizzati nei POR e nel Piano del FSC</a:t>
            </a:r>
          </a:p>
        </p:txBody>
      </p:sp>
      <p:sp>
        <p:nvSpPr>
          <p:cNvPr id="8" name="Segnaposto numero diapositiva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414D003-A787-4030-94EC-07C698B6556E}" type="slidenum">
              <a:rPr lang="it-IT" smtClean="0"/>
              <a:pPr/>
              <a:t>5</a:t>
            </a:fld>
            <a:endParaRPr lang="it-IT" dirty="0"/>
          </a:p>
        </p:txBody>
      </p:sp>
      <p:grpSp>
        <p:nvGrpSpPr>
          <p:cNvPr id="10" name="Gruppo 2"/>
          <p:cNvGrpSpPr/>
          <p:nvPr/>
        </p:nvGrpSpPr>
        <p:grpSpPr>
          <a:xfrm>
            <a:off x="560513" y="1579355"/>
            <a:ext cx="8655040" cy="2666454"/>
            <a:chOff x="238136" y="3789040"/>
            <a:chExt cx="8655040" cy="2666454"/>
          </a:xfrm>
        </p:grpSpPr>
        <p:sp>
          <p:nvSpPr>
            <p:cNvPr id="12" name="Rettangolo 9"/>
            <p:cNvSpPr/>
            <p:nvPr/>
          </p:nvSpPr>
          <p:spPr>
            <a:xfrm>
              <a:off x="971600" y="4225568"/>
              <a:ext cx="7921576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it-IT" b="1" dirty="0">
                  <a:solidFill>
                    <a:prstClr val="black"/>
                  </a:solidFill>
                </a:rPr>
                <a:t>1) perseguire l’equità e la coesione</a:t>
              </a:r>
              <a:r>
                <a:rPr lang="it-IT" dirty="0">
                  <a:solidFill>
                    <a:prstClr val="black"/>
                  </a:solidFill>
                </a:rPr>
                <a:t>, favorendo la riduzione dei divari territoriali, il rafforzamento delle scuole contraddistinte da maggiori ritardi e il sostegno degli studenti caratterizzati da maggiori difficoltà</a:t>
              </a:r>
            </a:p>
          </p:txBody>
        </p:sp>
        <p:sp>
          <p:nvSpPr>
            <p:cNvPr id="13" name="Rettangolo 1"/>
            <p:cNvSpPr/>
            <p:nvPr/>
          </p:nvSpPr>
          <p:spPr>
            <a:xfrm>
              <a:off x="258764" y="3789040"/>
              <a:ext cx="48903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>
                  <a:solidFill>
                    <a:prstClr val="black"/>
                  </a:solidFill>
                </a:rPr>
                <a:t>Il </a:t>
              </a:r>
              <a:r>
                <a:rPr lang="it-IT" sz="2000" b="1" dirty="0">
                  <a:solidFill>
                    <a:srgbClr val="2D5E99"/>
                  </a:solidFill>
                </a:rPr>
                <a:t>PON “Per la scuola” </a:t>
              </a:r>
              <a:r>
                <a:rPr lang="it-IT" sz="2000" dirty="0">
                  <a:solidFill>
                    <a:prstClr val="black"/>
                  </a:solidFill>
                </a:rPr>
                <a:t>ha una duplice finalità:</a:t>
              </a:r>
            </a:p>
          </p:txBody>
        </p:sp>
        <p:sp>
          <p:nvSpPr>
            <p:cNvPr id="16" name="Rettangolo 11"/>
            <p:cNvSpPr/>
            <p:nvPr/>
          </p:nvSpPr>
          <p:spPr>
            <a:xfrm>
              <a:off x="971600" y="5255165"/>
              <a:ext cx="7921451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it-IT" b="1" dirty="0">
                  <a:solidFill>
                    <a:prstClr val="black"/>
                  </a:solidFill>
                </a:rPr>
                <a:t>2) promuovere le competenze e le eccellenze </a:t>
              </a:r>
              <a:r>
                <a:rPr lang="it-IT" dirty="0">
                  <a:solidFill>
                    <a:prstClr val="black"/>
                  </a:solidFill>
                </a:rPr>
                <a:t>per garantire a tutti l’opportunità di accedere agli studi, assicurando a ciascuno la possibilità del successo formativo e la valorizzazione dei meriti personali, indipendentemente dal contesto socio-economico di provenienza</a:t>
              </a:r>
            </a:p>
          </p:txBody>
        </p:sp>
        <p:pic>
          <p:nvPicPr>
            <p:cNvPr id="17" name="Picture 5" descr="C:\Users\ilaria.costa\Desktop\PON_ISTRUZIONE_2014-2020\Job_Orienta_21nov2014\immagini\studenti_prep_e_comp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52" y="5339032"/>
              <a:ext cx="604529" cy="663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Lisa.Redaelli\Desktop\Flaticon\Oggetti\earth4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36" y="4298320"/>
              <a:ext cx="682762" cy="672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CasellaDiTesto 15"/>
          <p:cNvSpPr txBox="1"/>
          <p:nvPr/>
        </p:nvSpPr>
        <p:spPr>
          <a:xfrm>
            <a:off x="560513" y="1108855"/>
            <a:ext cx="406038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8775" indent="-360000">
              <a:spcBef>
                <a:spcPts val="10"/>
              </a:spcBef>
              <a:spcAft>
                <a:spcPts val="10"/>
              </a:spcAft>
              <a:buClr>
                <a:srgbClr val="DEA600"/>
              </a:buClr>
              <a:defRPr/>
            </a:pPr>
            <a:r>
              <a:rPr lang="it-IT" sz="2400" b="1" i="1" u="sng" dirty="0">
                <a:solidFill>
                  <a:srgbClr val="2D5E99"/>
                </a:solidFill>
                <a:latin typeface="Calibri" pitchFamily="34" charset="0"/>
                <a:cs typeface="Calibri" pitchFamily="34" charset="0"/>
              </a:rPr>
              <a:t>Le finalità</a:t>
            </a:r>
          </a:p>
        </p:txBody>
      </p:sp>
    </p:spTree>
    <p:extLst>
      <p:ext uri="{BB962C8B-B14F-4D97-AF65-F5344CB8AC3E}">
        <p14:creationId xmlns:p14="http://schemas.microsoft.com/office/powerpoint/2010/main" val="6723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266607" y="1417095"/>
            <a:ext cx="3410538" cy="1761418"/>
          </a:xfrm>
          <a:custGeom>
            <a:avLst/>
            <a:gdLst/>
            <a:ahLst/>
            <a:cxnLst/>
            <a:rect l="l" t="t" r="r" b="b"/>
            <a:pathLst>
              <a:path w="3988434" h="1565275">
                <a:moveTo>
                  <a:pt x="3988307" y="1565148"/>
                </a:moveTo>
                <a:lnTo>
                  <a:pt x="3988307" y="0"/>
                </a:lnTo>
                <a:lnTo>
                  <a:pt x="0" y="0"/>
                </a:lnTo>
                <a:lnTo>
                  <a:pt x="0" y="1565148"/>
                </a:lnTo>
                <a:lnTo>
                  <a:pt x="13715" y="1565148"/>
                </a:lnTo>
                <a:lnTo>
                  <a:pt x="13715" y="28955"/>
                </a:lnTo>
                <a:lnTo>
                  <a:pt x="28955" y="15239"/>
                </a:lnTo>
                <a:lnTo>
                  <a:pt x="28955" y="28955"/>
                </a:lnTo>
                <a:lnTo>
                  <a:pt x="3959351" y="28955"/>
                </a:lnTo>
                <a:lnTo>
                  <a:pt x="3959351" y="15239"/>
                </a:lnTo>
                <a:lnTo>
                  <a:pt x="3973067" y="28955"/>
                </a:lnTo>
                <a:lnTo>
                  <a:pt x="3973067" y="1565148"/>
                </a:lnTo>
                <a:lnTo>
                  <a:pt x="3988307" y="1565148"/>
                </a:lnTo>
                <a:close/>
              </a:path>
              <a:path w="3988434" h="1565275">
                <a:moveTo>
                  <a:pt x="28955" y="28955"/>
                </a:moveTo>
                <a:lnTo>
                  <a:pt x="28955" y="15239"/>
                </a:lnTo>
                <a:lnTo>
                  <a:pt x="13715" y="28955"/>
                </a:lnTo>
                <a:lnTo>
                  <a:pt x="28955" y="28955"/>
                </a:lnTo>
                <a:close/>
              </a:path>
              <a:path w="3988434" h="1565275">
                <a:moveTo>
                  <a:pt x="28955" y="1565148"/>
                </a:moveTo>
                <a:lnTo>
                  <a:pt x="28955" y="28955"/>
                </a:lnTo>
                <a:lnTo>
                  <a:pt x="13715" y="28955"/>
                </a:lnTo>
                <a:lnTo>
                  <a:pt x="13715" y="1565148"/>
                </a:lnTo>
                <a:lnTo>
                  <a:pt x="28955" y="1565148"/>
                </a:lnTo>
                <a:close/>
              </a:path>
              <a:path w="3988434" h="1565275">
                <a:moveTo>
                  <a:pt x="3973067" y="28955"/>
                </a:moveTo>
                <a:lnTo>
                  <a:pt x="3959351" y="15239"/>
                </a:lnTo>
                <a:lnTo>
                  <a:pt x="3959351" y="28955"/>
                </a:lnTo>
                <a:lnTo>
                  <a:pt x="3973067" y="28955"/>
                </a:lnTo>
                <a:close/>
              </a:path>
              <a:path w="3988434" h="1565275">
                <a:moveTo>
                  <a:pt x="3973067" y="1565148"/>
                </a:moveTo>
                <a:lnTo>
                  <a:pt x="3973067" y="28955"/>
                </a:lnTo>
                <a:lnTo>
                  <a:pt x="3959351" y="28955"/>
                </a:lnTo>
                <a:lnTo>
                  <a:pt x="3959351" y="1565148"/>
                </a:lnTo>
                <a:lnTo>
                  <a:pt x="3973067" y="1565148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4634" y="1417095"/>
            <a:ext cx="3412167" cy="1413670"/>
          </a:xfrm>
          <a:custGeom>
            <a:avLst/>
            <a:gdLst/>
            <a:ahLst/>
            <a:cxnLst/>
            <a:rect l="l" t="t" r="r" b="b"/>
            <a:pathLst>
              <a:path w="3990340" h="1557654">
                <a:moveTo>
                  <a:pt x="3989828" y="1557528"/>
                </a:moveTo>
                <a:lnTo>
                  <a:pt x="3989828" y="0"/>
                </a:lnTo>
                <a:lnTo>
                  <a:pt x="0" y="0"/>
                </a:lnTo>
                <a:lnTo>
                  <a:pt x="0" y="1557528"/>
                </a:lnTo>
                <a:lnTo>
                  <a:pt x="13715" y="1557528"/>
                </a:lnTo>
                <a:lnTo>
                  <a:pt x="13715" y="27431"/>
                </a:lnTo>
                <a:lnTo>
                  <a:pt x="28955" y="13715"/>
                </a:lnTo>
                <a:lnTo>
                  <a:pt x="28955" y="27431"/>
                </a:lnTo>
                <a:lnTo>
                  <a:pt x="3960872" y="27431"/>
                </a:lnTo>
                <a:lnTo>
                  <a:pt x="3960872" y="13715"/>
                </a:lnTo>
                <a:lnTo>
                  <a:pt x="3974588" y="27431"/>
                </a:lnTo>
                <a:lnTo>
                  <a:pt x="3974588" y="1557528"/>
                </a:lnTo>
                <a:lnTo>
                  <a:pt x="3989828" y="1557528"/>
                </a:lnTo>
                <a:close/>
              </a:path>
              <a:path w="3990340" h="1557654">
                <a:moveTo>
                  <a:pt x="28955" y="27431"/>
                </a:moveTo>
                <a:lnTo>
                  <a:pt x="28955" y="13715"/>
                </a:lnTo>
                <a:lnTo>
                  <a:pt x="13715" y="27431"/>
                </a:lnTo>
                <a:lnTo>
                  <a:pt x="28955" y="27431"/>
                </a:lnTo>
                <a:close/>
              </a:path>
              <a:path w="3990340" h="1557654">
                <a:moveTo>
                  <a:pt x="28955" y="1557528"/>
                </a:moveTo>
                <a:lnTo>
                  <a:pt x="28955" y="27431"/>
                </a:lnTo>
                <a:lnTo>
                  <a:pt x="13715" y="27431"/>
                </a:lnTo>
                <a:lnTo>
                  <a:pt x="13715" y="1557528"/>
                </a:lnTo>
                <a:lnTo>
                  <a:pt x="28955" y="1557528"/>
                </a:lnTo>
                <a:close/>
              </a:path>
              <a:path w="3990340" h="1557654">
                <a:moveTo>
                  <a:pt x="3974588" y="27431"/>
                </a:moveTo>
                <a:lnTo>
                  <a:pt x="3960872" y="13715"/>
                </a:lnTo>
                <a:lnTo>
                  <a:pt x="3960872" y="27431"/>
                </a:lnTo>
                <a:lnTo>
                  <a:pt x="3974588" y="27431"/>
                </a:lnTo>
                <a:close/>
              </a:path>
              <a:path w="3990340" h="1557654">
                <a:moveTo>
                  <a:pt x="3974588" y="1557528"/>
                </a:moveTo>
                <a:lnTo>
                  <a:pt x="3974588" y="27431"/>
                </a:lnTo>
                <a:lnTo>
                  <a:pt x="3960872" y="27431"/>
                </a:lnTo>
                <a:lnTo>
                  <a:pt x="3960872" y="1557528"/>
                </a:lnTo>
                <a:lnTo>
                  <a:pt x="3974588" y="1557528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9218" y="1414915"/>
            <a:ext cx="438195" cy="372291"/>
          </a:xfrm>
          <a:custGeom>
            <a:avLst/>
            <a:gdLst/>
            <a:ahLst/>
            <a:cxnLst/>
            <a:rect l="l" t="t" r="r" b="b"/>
            <a:pathLst>
              <a:path w="512445" h="410210">
                <a:moveTo>
                  <a:pt x="306323" y="307847"/>
                </a:moveTo>
                <a:lnTo>
                  <a:pt x="306323" y="103631"/>
                </a:lnTo>
                <a:lnTo>
                  <a:pt x="0" y="103631"/>
                </a:lnTo>
                <a:lnTo>
                  <a:pt x="0" y="307847"/>
                </a:lnTo>
                <a:lnTo>
                  <a:pt x="306323" y="307847"/>
                </a:lnTo>
                <a:close/>
              </a:path>
              <a:path w="512445" h="410210">
                <a:moveTo>
                  <a:pt x="512063" y="205739"/>
                </a:moveTo>
                <a:lnTo>
                  <a:pt x="306323" y="0"/>
                </a:lnTo>
                <a:lnTo>
                  <a:pt x="306323" y="409955"/>
                </a:lnTo>
                <a:lnTo>
                  <a:pt x="512063" y="205739"/>
                </a:lnTo>
                <a:close/>
              </a:path>
            </a:pathLst>
          </a:custGeom>
          <a:solidFill>
            <a:srgbClr val="2D5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4004" y="1401081"/>
            <a:ext cx="449598" cy="399954"/>
          </a:xfrm>
          <a:custGeom>
            <a:avLst/>
            <a:gdLst/>
            <a:ahLst/>
            <a:cxnLst/>
            <a:rect l="l" t="t" r="r" b="b"/>
            <a:pathLst>
              <a:path w="525779" h="440689">
                <a:moveTo>
                  <a:pt x="312419" y="111251"/>
                </a:moveTo>
                <a:lnTo>
                  <a:pt x="0" y="111251"/>
                </a:lnTo>
                <a:lnTo>
                  <a:pt x="0" y="329183"/>
                </a:lnTo>
                <a:lnTo>
                  <a:pt x="6095" y="329183"/>
                </a:lnTo>
                <a:lnTo>
                  <a:pt x="6095" y="124967"/>
                </a:lnTo>
                <a:lnTo>
                  <a:pt x="12191" y="118871"/>
                </a:lnTo>
                <a:lnTo>
                  <a:pt x="12191" y="124967"/>
                </a:lnTo>
                <a:lnTo>
                  <a:pt x="306323" y="124967"/>
                </a:lnTo>
                <a:lnTo>
                  <a:pt x="306323" y="118871"/>
                </a:lnTo>
                <a:lnTo>
                  <a:pt x="312419" y="111251"/>
                </a:lnTo>
                <a:close/>
              </a:path>
              <a:path w="525779" h="440689">
                <a:moveTo>
                  <a:pt x="12191" y="124967"/>
                </a:moveTo>
                <a:lnTo>
                  <a:pt x="12191" y="118871"/>
                </a:lnTo>
                <a:lnTo>
                  <a:pt x="6095" y="124967"/>
                </a:lnTo>
                <a:lnTo>
                  <a:pt x="12191" y="124967"/>
                </a:lnTo>
                <a:close/>
              </a:path>
              <a:path w="525779" h="440689">
                <a:moveTo>
                  <a:pt x="12191" y="316991"/>
                </a:moveTo>
                <a:lnTo>
                  <a:pt x="12191" y="124967"/>
                </a:lnTo>
                <a:lnTo>
                  <a:pt x="6095" y="124967"/>
                </a:lnTo>
                <a:lnTo>
                  <a:pt x="6095" y="316991"/>
                </a:lnTo>
                <a:lnTo>
                  <a:pt x="12191" y="316991"/>
                </a:lnTo>
                <a:close/>
              </a:path>
              <a:path w="525779" h="440689">
                <a:moveTo>
                  <a:pt x="318515" y="410035"/>
                </a:moveTo>
                <a:lnTo>
                  <a:pt x="318515" y="316991"/>
                </a:lnTo>
                <a:lnTo>
                  <a:pt x="6095" y="316991"/>
                </a:lnTo>
                <a:lnTo>
                  <a:pt x="12191" y="323087"/>
                </a:lnTo>
                <a:lnTo>
                  <a:pt x="12191" y="329183"/>
                </a:lnTo>
                <a:lnTo>
                  <a:pt x="306323" y="329183"/>
                </a:lnTo>
                <a:lnTo>
                  <a:pt x="306323" y="323087"/>
                </a:lnTo>
                <a:lnTo>
                  <a:pt x="312419" y="329183"/>
                </a:lnTo>
                <a:lnTo>
                  <a:pt x="312419" y="416085"/>
                </a:lnTo>
                <a:lnTo>
                  <a:pt x="318515" y="410035"/>
                </a:lnTo>
                <a:close/>
              </a:path>
              <a:path w="525779" h="440689">
                <a:moveTo>
                  <a:pt x="12191" y="329183"/>
                </a:moveTo>
                <a:lnTo>
                  <a:pt x="12191" y="323087"/>
                </a:lnTo>
                <a:lnTo>
                  <a:pt x="6095" y="316991"/>
                </a:lnTo>
                <a:lnTo>
                  <a:pt x="6095" y="329183"/>
                </a:lnTo>
                <a:lnTo>
                  <a:pt x="12191" y="329183"/>
                </a:lnTo>
                <a:close/>
              </a:path>
              <a:path w="525779" h="440689">
                <a:moveTo>
                  <a:pt x="525779" y="220979"/>
                </a:moveTo>
                <a:lnTo>
                  <a:pt x="306323" y="0"/>
                </a:lnTo>
                <a:lnTo>
                  <a:pt x="306323" y="111251"/>
                </a:lnTo>
                <a:lnTo>
                  <a:pt x="307847" y="111251"/>
                </a:lnTo>
                <a:lnTo>
                  <a:pt x="307847" y="19811"/>
                </a:lnTo>
                <a:lnTo>
                  <a:pt x="318515" y="15239"/>
                </a:lnTo>
                <a:lnTo>
                  <a:pt x="318515" y="30479"/>
                </a:lnTo>
                <a:lnTo>
                  <a:pt x="508998" y="220962"/>
                </a:lnTo>
                <a:lnTo>
                  <a:pt x="513587" y="216407"/>
                </a:lnTo>
                <a:lnTo>
                  <a:pt x="513587" y="233171"/>
                </a:lnTo>
                <a:lnTo>
                  <a:pt x="525779" y="220979"/>
                </a:lnTo>
                <a:close/>
              </a:path>
              <a:path w="525779" h="440689">
                <a:moveTo>
                  <a:pt x="312419" y="124967"/>
                </a:moveTo>
                <a:lnTo>
                  <a:pt x="312419" y="111251"/>
                </a:lnTo>
                <a:lnTo>
                  <a:pt x="306323" y="118871"/>
                </a:lnTo>
                <a:lnTo>
                  <a:pt x="306323" y="124967"/>
                </a:lnTo>
                <a:lnTo>
                  <a:pt x="312419" y="124967"/>
                </a:lnTo>
                <a:close/>
              </a:path>
              <a:path w="525779" h="440689">
                <a:moveTo>
                  <a:pt x="312419" y="329183"/>
                </a:moveTo>
                <a:lnTo>
                  <a:pt x="306323" y="323087"/>
                </a:lnTo>
                <a:lnTo>
                  <a:pt x="306323" y="329183"/>
                </a:lnTo>
                <a:lnTo>
                  <a:pt x="312419" y="329183"/>
                </a:lnTo>
                <a:close/>
              </a:path>
              <a:path w="525779" h="440689">
                <a:moveTo>
                  <a:pt x="312419" y="416085"/>
                </a:moveTo>
                <a:lnTo>
                  <a:pt x="312419" y="329183"/>
                </a:lnTo>
                <a:lnTo>
                  <a:pt x="306323" y="329183"/>
                </a:lnTo>
                <a:lnTo>
                  <a:pt x="306323" y="440435"/>
                </a:lnTo>
                <a:lnTo>
                  <a:pt x="307847" y="438911"/>
                </a:lnTo>
                <a:lnTo>
                  <a:pt x="307847" y="420623"/>
                </a:lnTo>
                <a:lnTo>
                  <a:pt x="312419" y="416085"/>
                </a:lnTo>
                <a:close/>
              </a:path>
              <a:path w="525779" h="440689">
                <a:moveTo>
                  <a:pt x="318515" y="30479"/>
                </a:moveTo>
                <a:lnTo>
                  <a:pt x="318515" y="15239"/>
                </a:lnTo>
                <a:lnTo>
                  <a:pt x="307847" y="19811"/>
                </a:lnTo>
                <a:lnTo>
                  <a:pt x="318515" y="30479"/>
                </a:lnTo>
                <a:close/>
              </a:path>
              <a:path w="525779" h="440689">
                <a:moveTo>
                  <a:pt x="318515" y="124967"/>
                </a:moveTo>
                <a:lnTo>
                  <a:pt x="318515" y="30479"/>
                </a:lnTo>
                <a:lnTo>
                  <a:pt x="307847" y="19811"/>
                </a:lnTo>
                <a:lnTo>
                  <a:pt x="307847" y="111251"/>
                </a:lnTo>
                <a:lnTo>
                  <a:pt x="312419" y="111251"/>
                </a:lnTo>
                <a:lnTo>
                  <a:pt x="312419" y="124967"/>
                </a:lnTo>
                <a:lnTo>
                  <a:pt x="318515" y="124967"/>
                </a:lnTo>
                <a:close/>
              </a:path>
              <a:path w="525779" h="440689">
                <a:moveTo>
                  <a:pt x="513587" y="233171"/>
                </a:moveTo>
                <a:lnTo>
                  <a:pt x="513587" y="225551"/>
                </a:lnTo>
                <a:lnTo>
                  <a:pt x="508998" y="220962"/>
                </a:lnTo>
                <a:lnTo>
                  <a:pt x="307847" y="420623"/>
                </a:lnTo>
                <a:lnTo>
                  <a:pt x="318515" y="425195"/>
                </a:lnTo>
                <a:lnTo>
                  <a:pt x="318515" y="428243"/>
                </a:lnTo>
                <a:lnTo>
                  <a:pt x="513587" y="233171"/>
                </a:lnTo>
                <a:close/>
              </a:path>
              <a:path w="525779" h="440689">
                <a:moveTo>
                  <a:pt x="318515" y="428243"/>
                </a:moveTo>
                <a:lnTo>
                  <a:pt x="318515" y="425195"/>
                </a:lnTo>
                <a:lnTo>
                  <a:pt x="307847" y="420623"/>
                </a:lnTo>
                <a:lnTo>
                  <a:pt x="307847" y="438911"/>
                </a:lnTo>
                <a:lnTo>
                  <a:pt x="318515" y="428243"/>
                </a:lnTo>
                <a:close/>
              </a:path>
              <a:path w="525779" h="440689">
                <a:moveTo>
                  <a:pt x="513587" y="225551"/>
                </a:moveTo>
                <a:lnTo>
                  <a:pt x="513587" y="216407"/>
                </a:lnTo>
                <a:lnTo>
                  <a:pt x="508998" y="220962"/>
                </a:lnTo>
                <a:lnTo>
                  <a:pt x="513587" y="225551"/>
                </a:lnTo>
                <a:close/>
              </a:path>
            </a:pathLst>
          </a:custGeom>
          <a:solidFill>
            <a:srgbClr val="2D5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74634" y="1136955"/>
            <a:ext cx="3412167" cy="307777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Europa</a:t>
            </a:r>
            <a:r>
              <a:rPr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2010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2697" y="1107138"/>
            <a:ext cx="3414449" cy="307777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30480" rIns="0" bIns="0" rtlCol="0">
            <a:spAutoFit/>
          </a:bodyPr>
          <a:lstStyle/>
          <a:p>
            <a:pPr algn="ctr">
              <a:spcBef>
                <a:spcPts val="24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Europa</a:t>
            </a:r>
            <a:r>
              <a:rPr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66607" y="3178400"/>
            <a:ext cx="3410538" cy="2713612"/>
          </a:xfrm>
          <a:custGeom>
            <a:avLst/>
            <a:gdLst/>
            <a:ahLst/>
            <a:cxnLst/>
            <a:rect l="l" t="t" r="r" b="b"/>
            <a:pathLst>
              <a:path w="3988434" h="2786379">
                <a:moveTo>
                  <a:pt x="28955" y="2756915"/>
                </a:moveTo>
                <a:lnTo>
                  <a:pt x="28955" y="0"/>
                </a:lnTo>
                <a:lnTo>
                  <a:pt x="0" y="0"/>
                </a:lnTo>
                <a:lnTo>
                  <a:pt x="0" y="2785871"/>
                </a:lnTo>
                <a:lnTo>
                  <a:pt x="13715" y="2785871"/>
                </a:lnTo>
                <a:lnTo>
                  <a:pt x="13715" y="2756915"/>
                </a:lnTo>
                <a:lnTo>
                  <a:pt x="28955" y="2756915"/>
                </a:lnTo>
                <a:close/>
              </a:path>
              <a:path w="3988434" h="2786379">
                <a:moveTo>
                  <a:pt x="3973067" y="2756915"/>
                </a:moveTo>
                <a:lnTo>
                  <a:pt x="13715" y="2756915"/>
                </a:lnTo>
                <a:lnTo>
                  <a:pt x="28955" y="2770631"/>
                </a:lnTo>
                <a:lnTo>
                  <a:pt x="28955" y="2785871"/>
                </a:lnTo>
                <a:lnTo>
                  <a:pt x="3959351" y="2785871"/>
                </a:lnTo>
                <a:lnTo>
                  <a:pt x="3959351" y="2770631"/>
                </a:lnTo>
                <a:lnTo>
                  <a:pt x="3973067" y="2756915"/>
                </a:lnTo>
                <a:close/>
              </a:path>
              <a:path w="3988434" h="2786379">
                <a:moveTo>
                  <a:pt x="28955" y="2785871"/>
                </a:moveTo>
                <a:lnTo>
                  <a:pt x="28955" y="2770631"/>
                </a:lnTo>
                <a:lnTo>
                  <a:pt x="13715" y="2756915"/>
                </a:lnTo>
                <a:lnTo>
                  <a:pt x="13715" y="2785871"/>
                </a:lnTo>
                <a:lnTo>
                  <a:pt x="28955" y="2785871"/>
                </a:lnTo>
                <a:close/>
              </a:path>
              <a:path w="3988434" h="2786379">
                <a:moveTo>
                  <a:pt x="3988307" y="2785871"/>
                </a:moveTo>
                <a:lnTo>
                  <a:pt x="3988307" y="0"/>
                </a:lnTo>
                <a:lnTo>
                  <a:pt x="3959351" y="0"/>
                </a:lnTo>
                <a:lnTo>
                  <a:pt x="3959351" y="2756915"/>
                </a:lnTo>
                <a:lnTo>
                  <a:pt x="3973067" y="2756915"/>
                </a:lnTo>
                <a:lnTo>
                  <a:pt x="3973067" y="2785871"/>
                </a:lnTo>
                <a:lnTo>
                  <a:pt x="3988307" y="2785871"/>
                </a:lnTo>
                <a:close/>
              </a:path>
              <a:path w="3988434" h="2786379">
                <a:moveTo>
                  <a:pt x="3973067" y="2785871"/>
                </a:moveTo>
                <a:lnTo>
                  <a:pt x="3973067" y="2756915"/>
                </a:lnTo>
                <a:lnTo>
                  <a:pt x="3959351" y="2770631"/>
                </a:lnTo>
                <a:lnTo>
                  <a:pt x="3959351" y="2785871"/>
                </a:lnTo>
                <a:lnTo>
                  <a:pt x="3973067" y="278587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5266703" y="1498591"/>
            <a:ext cx="3399556" cy="421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66675" indent="-286385">
              <a:lnSpc>
                <a:spcPts val="1730"/>
              </a:lnSpc>
              <a:buClr>
                <a:srgbClr val="FFC000"/>
              </a:buClr>
              <a:buFont typeface="Wingdings"/>
              <a:buChar char=""/>
              <a:tabLst>
                <a:tab pos="299720" algn="l"/>
              </a:tabLst>
            </a:pPr>
            <a:r>
              <a:rPr sz="1600" spc="-10" dirty="0" smtClean="0">
                <a:latin typeface="Calibri"/>
                <a:cs typeface="Calibri"/>
              </a:rPr>
              <a:t>ridurre a meno del 15% la porzione dei  giovani 15enni con scarse abilità in  lettura funzionale, matematica e scienze</a:t>
            </a:r>
          </a:p>
          <a:p>
            <a:pPr marL="299085" marR="239395" indent="-286385">
              <a:lnSpc>
                <a:spcPts val="1730"/>
              </a:lnSpc>
              <a:spcBef>
                <a:spcPts val="955"/>
              </a:spcBef>
              <a:buClr>
                <a:srgbClr val="FFC000"/>
              </a:buClr>
              <a:buFont typeface="Wingdings"/>
              <a:buChar char=""/>
              <a:tabLst>
                <a:tab pos="299720" algn="l"/>
              </a:tabLst>
            </a:pPr>
            <a:r>
              <a:rPr sz="1600" spc="-10" dirty="0" smtClean="0">
                <a:latin typeface="Calibri"/>
                <a:cs typeface="Calibri"/>
              </a:rPr>
              <a:t>elevare ad almeno il 40% la porzione di  adulti fra i 30 e i 34 anni con titolo di  istruzione terziaria (laurea)</a:t>
            </a:r>
          </a:p>
          <a:p>
            <a:pPr marL="299085" marR="59055" indent="-286385">
              <a:lnSpc>
                <a:spcPts val="1730"/>
              </a:lnSpc>
              <a:spcBef>
                <a:spcPts val="955"/>
              </a:spcBef>
              <a:buClr>
                <a:srgbClr val="FFC000"/>
              </a:buClr>
              <a:buFont typeface="Wingdings"/>
              <a:buChar char=""/>
              <a:tabLst>
                <a:tab pos="299720" algn="l"/>
              </a:tabLst>
            </a:pPr>
            <a:r>
              <a:rPr sz="1600" spc="-10" dirty="0" smtClean="0">
                <a:latin typeface="Calibri"/>
                <a:cs typeface="Calibri"/>
              </a:rPr>
              <a:t>far crescere almeno fino al 15% la  partecipazione ad attività LLL degli adulti  fra i 25 e i 64</a:t>
            </a:r>
          </a:p>
          <a:p>
            <a:pPr marL="299085" marR="190500" indent="-286385">
              <a:lnSpc>
                <a:spcPts val="1730"/>
              </a:lnSpc>
              <a:spcBef>
                <a:spcPts val="955"/>
              </a:spcBef>
              <a:buClr>
                <a:srgbClr val="FFC000"/>
              </a:buClr>
              <a:buFont typeface="Wingdings"/>
              <a:buChar char=""/>
              <a:tabLst>
                <a:tab pos="299720" algn="l"/>
              </a:tabLst>
            </a:pPr>
            <a:r>
              <a:rPr sz="1600" spc="-10" dirty="0" smtClean="0">
                <a:latin typeface="Calibri"/>
                <a:cs typeface="Calibri"/>
              </a:rPr>
              <a:t>ridurre a meno del 10% gli early school  leavers</a:t>
            </a:r>
          </a:p>
          <a:p>
            <a:pPr marL="299085" marR="5080" indent="-286385">
              <a:lnSpc>
                <a:spcPts val="1730"/>
              </a:lnSpc>
              <a:spcBef>
                <a:spcPts val="955"/>
              </a:spcBef>
              <a:buClr>
                <a:srgbClr val="FFC000"/>
              </a:buClr>
              <a:buFont typeface="Wingdings"/>
              <a:buChar char=""/>
              <a:tabLst>
                <a:tab pos="299720" algn="l"/>
              </a:tabLst>
            </a:pPr>
            <a:r>
              <a:rPr sz="1600" spc="-10" dirty="0" smtClean="0">
                <a:latin typeface="Calibri"/>
                <a:cs typeface="Calibri"/>
              </a:rPr>
              <a:t>garantire la partecipazione alla scuola  dell’infanzia di almeno il 95% dei bambini  di età compresa fra i 4 anni e l’età di  accesso all’istruzione</a:t>
            </a:r>
            <a:endParaRPr sz="1600" spc="-1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"/>
          </p:nvPr>
        </p:nvSpPr>
        <p:spPr>
          <a:xfrm>
            <a:off x="7656830" y="251225"/>
            <a:ext cx="2228850" cy="3391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246313">
              <a:lnSpc>
                <a:spcPts val="1290"/>
              </a:lnSpc>
            </a:pPr>
            <a:r>
              <a:rPr lang="it-IT" dirty="0" smtClean="0"/>
              <a:t>6</a:t>
            </a:r>
            <a:fld id="{81D60167-4931-47E6-BA6A-407CBD079E47}" type="slidenum">
              <a:rPr smtClean="0"/>
              <a:pPr marL="2246313">
                <a:lnSpc>
                  <a:spcPts val="1290"/>
                </a:lnSpc>
              </a:pPr>
              <a:t>6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4294967295"/>
          </p:nvPr>
        </p:nvSpPr>
        <p:spPr>
          <a:xfrm>
            <a:off x="0" y="6450013"/>
            <a:ext cx="2662238" cy="2444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914"/>
              </a:lnSpc>
            </a:pPr>
            <a:r>
              <a:rPr dirty="0"/>
              <a:t>Investiamo </a:t>
            </a:r>
            <a:r>
              <a:rPr spc="-5" dirty="0"/>
              <a:t>nel vostro</a:t>
            </a:r>
            <a:r>
              <a:rPr spc="-114" dirty="0"/>
              <a:t> </a:t>
            </a:r>
            <a:r>
              <a:rPr dirty="0"/>
              <a:t>futuro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848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EFF9FB1-B00C-472C-904B-669C3056200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object 16"/>
          <p:cNvSpPr/>
          <p:nvPr/>
        </p:nvSpPr>
        <p:spPr>
          <a:xfrm>
            <a:off x="1274634" y="2760954"/>
            <a:ext cx="3412167" cy="3131058"/>
          </a:xfrm>
          <a:custGeom>
            <a:avLst/>
            <a:gdLst/>
            <a:ahLst/>
            <a:cxnLst/>
            <a:rect l="l" t="t" r="r" b="b"/>
            <a:pathLst>
              <a:path w="3990340" h="2790825">
                <a:moveTo>
                  <a:pt x="28955" y="2761487"/>
                </a:moveTo>
                <a:lnTo>
                  <a:pt x="28955" y="0"/>
                </a:lnTo>
                <a:lnTo>
                  <a:pt x="0" y="0"/>
                </a:lnTo>
                <a:lnTo>
                  <a:pt x="0" y="2790443"/>
                </a:lnTo>
                <a:lnTo>
                  <a:pt x="13715" y="2790443"/>
                </a:lnTo>
                <a:lnTo>
                  <a:pt x="13715" y="2761487"/>
                </a:lnTo>
                <a:lnTo>
                  <a:pt x="28955" y="2761487"/>
                </a:lnTo>
                <a:close/>
              </a:path>
              <a:path w="3990340" h="2790825">
                <a:moveTo>
                  <a:pt x="3974588" y="2761487"/>
                </a:moveTo>
                <a:lnTo>
                  <a:pt x="13715" y="2761487"/>
                </a:lnTo>
                <a:lnTo>
                  <a:pt x="28955" y="2775203"/>
                </a:lnTo>
                <a:lnTo>
                  <a:pt x="28955" y="2790443"/>
                </a:lnTo>
                <a:lnTo>
                  <a:pt x="3960872" y="2790443"/>
                </a:lnTo>
                <a:lnTo>
                  <a:pt x="3960872" y="2775203"/>
                </a:lnTo>
                <a:lnTo>
                  <a:pt x="3974588" y="2761487"/>
                </a:lnTo>
                <a:close/>
              </a:path>
              <a:path w="3990340" h="2790825">
                <a:moveTo>
                  <a:pt x="28955" y="2790443"/>
                </a:moveTo>
                <a:lnTo>
                  <a:pt x="28955" y="2775203"/>
                </a:lnTo>
                <a:lnTo>
                  <a:pt x="13715" y="2761487"/>
                </a:lnTo>
                <a:lnTo>
                  <a:pt x="13715" y="2790443"/>
                </a:lnTo>
                <a:lnTo>
                  <a:pt x="28955" y="2790443"/>
                </a:lnTo>
                <a:close/>
              </a:path>
              <a:path w="3990340" h="2790825">
                <a:moveTo>
                  <a:pt x="3989828" y="2790443"/>
                </a:moveTo>
                <a:lnTo>
                  <a:pt x="3989828" y="0"/>
                </a:lnTo>
                <a:lnTo>
                  <a:pt x="3960872" y="0"/>
                </a:lnTo>
                <a:lnTo>
                  <a:pt x="3960872" y="2761487"/>
                </a:lnTo>
                <a:lnTo>
                  <a:pt x="3974588" y="2761487"/>
                </a:lnTo>
                <a:lnTo>
                  <a:pt x="3974588" y="2790443"/>
                </a:lnTo>
                <a:lnTo>
                  <a:pt x="3989828" y="2790443"/>
                </a:lnTo>
                <a:close/>
              </a:path>
              <a:path w="3990340" h="2790825">
                <a:moveTo>
                  <a:pt x="3974588" y="2790443"/>
                </a:moveTo>
                <a:lnTo>
                  <a:pt x="3974588" y="2761487"/>
                </a:lnTo>
                <a:lnTo>
                  <a:pt x="3960872" y="2775203"/>
                </a:lnTo>
                <a:lnTo>
                  <a:pt x="3960872" y="2790443"/>
                </a:lnTo>
                <a:lnTo>
                  <a:pt x="3974588" y="2790443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58770" y="1498591"/>
            <a:ext cx="3222120" cy="356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37160" indent="-342900">
              <a:lnSpc>
                <a:spcPts val="1730"/>
              </a:lnSpc>
              <a:buClr>
                <a:srgbClr val="FFC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600" b="1" u="heavy" spc="-10" dirty="0">
                <a:latin typeface="Calibri"/>
                <a:cs typeface="Calibri"/>
              </a:rPr>
              <a:t>ridurre </a:t>
            </a:r>
            <a:r>
              <a:rPr sz="1600" b="1" u="heavy" spc="-5" dirty="0">
                <a:latin typeface="Calibri"/>
                <a:cs typeface="Calibri"/>
              </a:rPr>
              <a:t>a meno del </a:t>
            </a:r>
            <a:r>
              <a:rPr sz="1600" b="1" u="heavy" spc="-10" dirty="0">
                <a:latin typeface="Calibri"/>
                <a:cs typeface="Calibri"/>
              </a:rPr>
              <a:t>10% </a:t>
            </a:r>
            <a:r>
              <a:rPr sz="1600" b="1" u="heavy" spc="-5" dirty="0">
                <a:latin typeface="Calibri"/>
                <a:cs typeface="Calibri"/>
              </a:rPr>
              <a:t>gli early school  </a:t>
            </a:r>
            <a:r>
              <a:rPr sz="1600" b="1" u="heavy" spc="-15" dirty="0">
                <a:latin typeface="Calibri"/>
                <a:cs typeface="Calibri"/>
              </a:rPr>
              <a:t>leavers</a:t>
            </a:r>
            <a:endParaRPr sz="1600" dirty="0">
              <a:latin typeface="Calibri"/>
              <a:cs typeface="Calibri"/>
            </a:endParaRPr>
          </a:p>
          <a:p>
            <a:pPr marL="355600" marR="167640" indent="-342900">
              <a:lnSpc>
                <a:spcPts val="1730"/>
              </a:lnSpc>
              <a:spcBef>
                <a:spcPts val="955"/>
              </a:spcBef>
              <a:buClr>
                <a:srgbClr val="FFC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600" b="1" u="heavy" spc="-10" dirty="0">
                <a:latin typeface="Calibri"/>
                <a:cs typeface="Calibri"/>
              </a:rPr>
              <a:t>ridurre </a:t>
            </a:r>
            <a:r>
              <a:rPr sz="1600" b="1" u="heavy" spc="-5" dirty="0">
                <a:latin typeface="Calibri"/>
                <a:cs typeface="Calibri"/>
              </a:rPr>
              <a:t>del </a:t>
            </a:r>
            <a:r>
              <a:rPr sz="1600" b="1" u="heavy" spc="-10" dirty="0">
                <a:latin typeface="Calibri"/>
                <a:cs typeface="Calibri"/>
              </a:rPr>
              <a:t>20% </a:t>
            </a:r>
            <a:r>
              <a:rPr sz="1600" b="1" u="heavy" spc="-5" dirty="0">
                <a:latin typeface="Calibri"/>
                <a:cs typeface="Calibri"/>
              </a:rPr>
              <a:t>la porzione dei </a:t>
            </a:r>
            <a:r>
              <a:rPr sz="1600" b="1" u="heavy" spc="-10" dirty="0">
                <a:latin typeface="Calibri"/>
                <a:cs typeface="Calibri"/>
              </a:rPr>
              <a:t>giovani  15enni </a:t>
            </a:r>
            <a:r>
              <a:rPr sz="1600" b="1" u="heavy" spc="-5" dirty="0">
                <a:latin typeface="Calibri"/>
                <a:cs typeface="Calibri"/>
              </a:rPr>
              <a:t>con </a:t>
            </a:r>
            <a:r>
              <a:rPr sz="1600" b="1" u="heavy" spc="-10" dirty="0">
                <a:latin typeface="Calibri"/>
                <a:cs typeface="Calibri"/>
              </a:rPr>
              <a:t>scarse </a:t>
            </a:r>
            <a:r>
              <a:rPr sz="1600" b="1" u="heavy" spc="-5" dirty="0">
                <a:latin typeface="Calibri"/>
                <a:cs typeface="Calibri"/>
              </a:rPr>
              <a:t>abilità in </a:t>
            </a:r>
            <a:r>
              <a:rPr sz="1600" b="1" u="heavy" spc="-20" dirty="0">
                <a:latin typeface="Calibri"/>
                <a:cs typeface="Calibri"/>
              </a:rPr>
              <a:t>lettura  </a:t>
            </a:r>
            <a:r>
              <a:rPr sz="1600" b="1" u="heavy" spc="-5" dirty="0">
                <a:latin typeface="Calibri"/>
                <a:cs typeface="Calibri"/>
              </a:rPr>
              <a:t>funzionale</a:t>
            </a:r>
            <a:endParaRPr sz="1600" dirty="0">
              <a:latin typeface="Calibri"/>
              <a:cs typeface="Calibri"/>
            </a:endParaRPr>
          </a:p>
          <a:p>
            <a:pPr marL="355600" marR="38100" indent="-342900">
              <a:lnSpc>
                <a:spcPts val="1730"/>
              </a:lnSpc>
              <a:spcBef>
                <a:spcPts val="955"/>
              </a:spcBef>
              <a:buClr>
                <a:srgbClr val="FFC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arrivare </a:t>
            </a:r>
            <a:r>
              <a:rPr sz="1600" spc="-5" dirty="0">
                <a:latin typeface="Calibri"/>
                <a:cs typeface="Calibri"/>
              </a:rPr>
              <a:t>all’85% della popolazione </a:t>
            </a:r>
            <a:r>
              <a:rPr sz="1600" spc="-15" dirty="0">
                <a:latin typeface="Calibri"/>
                <a:cs typeface="Calibri"/>
              </a:rPr>
              <a:t>fra </a:t>
            </a:r>
            <a:r>
              <a:rPr sz="1600" spc="-5" dirty="0">
                <a:latin typeface="Calibri"/>
                <a:cs typeface="Calibri"/>
              </a:rPr>
              <a:t>20-  24 anni </a:t>
            </a:r>
            <a:r>
              <a:rPr sz="1600" spc="-10" dirty="0">
                <a:latin typeface="Calibri"/>
                <a:cs typeface="Calibri"/>
              </a:rPr>
              <a:t>con </a:t>
            </a:r>
            <a:r>
              <a:rPr sz="1600" spc="-5" dirty="0">
                <a:latin typeface="Calibri"/>
                <a:cs typeface="Calibri"/>
              </a:rPr>
              <a:t>titolo di scuola secondaria  </a:t>
            </a:r>
            <a:r>
              <a:rPr sz="1600" spc="-10" dirty="0">
                <a:latin typeface="Calibri"/>
                <a:cs typeface="Calibri"/>
              </a:rPr>
              <a:t>superiore</a:t>
            </a:r>
            <a:endParaRPr sz="1600" dirty="0">
              <a:latin typeface="Calibri"/>
              <a:cs typeface="Calibri"/>
            </a:endParaRPr>
          </a:p>
          <a:p>
            <a:pPr marL="355600" marR="5080" indent="-342900">
              <a:lnSpc>
                <a:spcPts val="1730"/>
              </a:lnSpc>
              <a:spcBef>
                <a:spcPts val="955"/>
              </a:spcBef>
              <a:buClr>
                <a:srgbClr val="FFC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far crescere </a:t>
            </a:r>
            <a:r>
              <a:rPr sz="1600" spc="-5" dirty="0">
                <a:latin typeface="Calibri"/>
                <a:cs typeface="Calibri"/>
              </a:rPr>
              <a:t>almeno </a:t>
            </a:r>
            <a:r>
              <a:rPr sz="1600" dirty="0">
                <a:latin typeface="Calibri"/>
                <a:cs typeface="Calibri"/>
              </a:rPr>
              <a:t>fino </a:t>
            </a:r>
            <a:r>
              <a:rPr sz="1600" spc="-5" dirty="0">
                <a:latin typeface="Calibri"/>
                <a:cs typeface="Calibri"/>
              </a:rPr>
              <a:t>al </a:t>
            </a:r>
            <a:r>
              <a:rPr sz="1600" spc="-10" dirty="0">
                <a:latin typeface="Calibri"/>
                <a:cs typeface="Calibri"/>
              </a:rPr>
              <a:t>12,5% </a:t>
            </a:r>
            <a:r>
              <a:rPr sz="1600" dirty="0">
                <a:latin typeface="Calibri"/>
                <a:cs typeface="Calibri"/>
              </a:rPr>
              <a:t>la  </a:t>
            </a:r>
            <a:r>
              <a:rPr sz="1600" spc="-5" dirty="0">
                <a:latin typeface="Calibri"/>
                <a:cs typeface="Calibri"/>
              </a:rPr>
              <a:t>partecipazione ad </a:t>
            </a:r>
            <a:r>
              <a:rPr sz="1600" spc="-10" dirty="0">
                <a:latin typeface="Calibri"/>
                <a:cs typeface="Calibri"/>
              </a:rPr>
              <a:t>attività </a:t>
            </a:r>
            <a:r>
              <a:rPr sz="1600" spc="-5" dirty="0">
                <a:latin typeface="Calibri"/>
                <a:cs typeface="Calibri"/>
              </a:rPr>
              <a:t>LLL degli </a:t>
            </a:r>
            <a:r>
              <a:rPr sz="1600" dirty="0">
                <a:latin typeface="Calibri"/>
                <a:cs typeface="Calibri"/>
              </a:rPr>
              <a:t>adulti  </a:t>
            </a:r>
            <a:r>
              <a:rPr sz="1600" spc="-15" dirty="0">
                <a:latin typeface="Calibri"/>
                <a:cs typeface="Calibri"/>
              </a:rPr>
              <a:t>fra </a:t>
            </a:r>
            <a:r>
              <a:rPr sz="1600" spc="-5" dirty="0">
                <a:latin typeface="Calibri"/>
                <a:cs typeface="Calibri"/>
              </a:rPr>
              <a:t>i 25 e i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64</a:t>
            </a:r>
            <a:endParaRPr sz="1600" dirty="0">
              <a:latin typeface="Calibri"/>
              <a:cs typeface="Calibri"/>
            </a:endParaRPr>
          </a:p>
          <a:p>
            <a:pPr marL="355600" marR="91440" indent="-342900">
              <a:lnSpc>
                <a:spcPts val="1730"/>
              </a:lnSpc>
              <a:spcBef>
                <a:spcPts val="955"/>
              </a:spcBef>
              <a:buClr>
                <a:srgbClr val="FFC000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aumentare </a:t>
            </a:r>
            <a:r>
              <a:rPr sz="1600" spc="-5" dirty="0">
                <a:latin typeface="Calibri"/>
                <a:cs typeface="Calibri"/>
              </a:rPr>
              <a:t>del </a:t>
            </a:r>
            <a:r>
              <a:rPr sz="1600" spc="-10" dirty="0">
                <a:latin typeface="Calibri"/>
                <a:cs typeface="Calibri"/>
              </a:rPr>
              <a:t>15% </a:t>
            </a:r>
            <a:r>
              <a:rPr sz="1600" dirty="0">
                <a:latin typeface="Calibri"/>
                <a:cs typeface="Calibri"/>
              </a:rPr>
              <a:t>il </a:t>
            </a:r>
            <a:r>
              <a:rPr sz="1600" spc="-10" dirty="0">
                <a:latin typeface="Calibri"/>
                <a:cs typeface="Calibri"/>
              </a:rPr>
              <a:t>numero </a:t>
            </a:r>
            <a:r>
              <a:rPr sz="1600" spc="-5" dirty="0">
                <a:latin typeface="Calibri"/>
                <a:cs typeface="Calibri"/>
              </a:rPr>
              <a:t>di </a:t>
            </a:r>
            <a:r>
              <a:rPr sz="1600" spc="-10" dirty="0">
                <a:latin typeface="Calibri"/>
                <a:cs typeface="Calibri"/>
              </a:rPr>
              <a:t>laureati 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Matematica,  Scienze 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Tecnologia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0" y="548129"/>
            <a:ext cx="9885680" cy="62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STRATEGIA EUROPEA SULL’ISTRUZIONE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0" y="3232150"/>
            <a:ext cx="2349500" cy="393700"/>
          </a:xfrm>
          <a:prstGeom prst="rect">
            <a:avLst/>
          </a:prstGeom>
        </p:spPr>
      </p:pic>
      <p:sp>
        <p:nvSpPr>
          <p:cNvPr id="24" name="Segnaposto numero diapositiva 1"/>
          <p:cNvSpPr txBox="1">
            <a:spLocks/>
          </p:cNvSpPr>
          <p:nvPr/>
        </p:nvSpPr>
        <p:spPr>
          <a:xfrm>
            <a:off x="7656830" y="23822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3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3036" y="3387065"/>
            <a:ext cx="1230422" cy="630958"/>
          </a:xfrm>
          <a:custGeom>
            <a:avLst/>
            <a:gdLst/>
            <a:ahLst/>
            <a:cxnLst/>
            <a:rect l="l" t="t" r="r" b="b"/>
            <a:pathLst>
              <a:path w="1438910" h="737870">
                <a:moveTo>
                  <a:pt x="0" y="0"/>
                </a:moveTo>
                <a:lnTo>
                  <a:pt x="0" y="737615"/>
                </a:lnTo>
                <a:lnTo>
                  <a:pt x="1438655" y="737615"/>
                </a:lnTo>
                <a:lnTo>
                  <a:pt x="14386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" name="object 3"/>
          <p:cNvSpPr/>
          <p:nvPr/>
        </p:nvSpPr>
        <p:spPr>
          <a:xfrm>
            <a:off x="2351309" y="3376640"/>
            <a:ext cx="1253771" cy="651591"/>
          </a:xfrm>
          <a:custGeom>
            <a:avLst/>
            <a:gdLst/>
            <a:ahLst/>
            <a:cxnLst/>
            <a:rect l="l" t="t" r="r" b="b"/>
            <a:pathLst>
              <a:path w="1466214" h="762000">
                <a:moveTo>
                  <a:pt x="1466087" y="755903"/>
                </a:moveTo>
                <a:lnTo>
                  <a:pt x="1466087" y="6095"/>
                </a:lnTo>
                <a:lnTo>
                  <a:pt x="1459991" y="0"/>
                </a:lnTo>
                <a:lnTo>
                  <a:pt x="6095" y="0"/>
                </a:lnTo>
                <a:lnTo>
                  <a:pt x="0" y="6095"/>
                </a:lnTo>
                <a:lnTo>
                  <a:pt x="0" y="755903"/>
                </a:lnTo>
                <a:lnTo>
                  <a:pt x="6095" y="761999"/>
                </a:lnTo>
                <a:lnTo>
                  <a:pt x="13715" y="761999"/>
                </a:lnTo>
                <a:lnTo>
                  <a:pt x="13715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1440179" y="25907"/>
                </a:lnTo>
                <a:lnTo>
                  <a:pt x="1440179" y="12191"/>
                </a:lnTo>
                <a:lnTo>
                  <a:pt x="1452371" y="25907"/>
                </a:lnTo>
                <a:lnTo>
                  <a:pt x="1452371" y="761999"/>
                </a:lnTo>
                <a:lnTo>
                  <a:pt x="1459991" y="761999"/>
                </a:lnTo>
                <a:lnTo>
                  <a:pt x="1466087" y="755903"/>
                </a:lnTo>
                <a:close/>
              </a:path>
              <a:path w="1466214" h="762000">
                <a:moveTo>
                  <a:pt x="25907" y="25907"/>
                </a:moveTo>
                <a:lnTo>
                  <a:pt x="25907" y="12191"/>
                </a:lnTo>
                <a:lnTo>
                  <a:pt x="13715" y="25907"/>
                </a:lnTo>
                <a:lnTo>
                  <a:pt x="25907" y="25907"/>
                </a:lnTo>
                <a:close/>
              </a:path>
              <a:path w="1466214" h="762000">
                <a:moveTo>
                  <a:pt x="25907" y="737615"/>
                </a:moveTo>
                <a:lnTo>
                  <a:pt x="25907" y="25907"/>
                </a:lnTo>
                <a:lnTo>
                  <a:pt x="13715" y="25907"/>
                </a:lnTo>
                <a:lnTo>
                  <a:pt x="13715" y="737615"/>
                </a:lnTo>
                <a:lnTo>
                  <a:pt x="25907" y="737615"/>
                </a:lnTo>
                <a:close/>
              </a:path>
              <a:path w="1466214" h="762000">
                <a:moveTo>
                  <a:pt x="1452371" y="737615"/>
                </a:moveTo>
                <a:lnTo>
                  <a:pt x="13715" y="737615"/>
                </a:lnTo>
                <a:lnTo>
                  <a:pt x="25907" y="749807"/>
                </a:lnTo>
                <a:lnTo>
                  <a:pt x="25907" y="761999"/>
                </a:lnTo>
                <a:lnTo>
                  <a:pt x="1440179" y="761999"/>
                </a:lnTo>
                <a:lnTo>
                  <a:pt x="1440179" y="749807"/>
                </a:lnTo>
                <a:lnTo>
                  <a:pt x="1452371" y="737615"/>
                </a:lnTo>
                <a:close/>
              </a:path>
              <a:path w="1466214" h="762000">
                <a:moveTo>
                  <a:pt x="25907" y="761999"/>
                </a:moveTo>
                <a:lnTo>
                  <a:pt x="25907" y="749807"/>
                </a:lnTo>
                <a:lnTo>
                  <a:pt x="13715" y="737615"/>
                </a:lnTo>
                <a:lnTo>
                  <a:pt x="13715" y="761999"/>
                </a:lnTo>
                <a:lnTo>
                  <a:pt x="25907" y="761999"/>
                </a:lnTo>
                <a:close/>
              </a:path>
              <a:path w="1466214" h="762000">
                <a:moveTo>
                  <a:pt x="1452371" y="25907"/>
                </a:moveTo>
                <a:lnTo>
                  <a:pt x="1440179" y="12191"/>
                </a:lnTo>
                <a:lnTo>
                  <a:pt x="1440179" y="25907"/>
                </a:lnTo>
                <a:lnTo>
                  <a:pt x="1452371" y="25907"/>
                </a:lnTo>
                <a:close/>
              </a:path>
              <a:path w="1466214" h="762000">
                <a:moveTo>
                  <a:pt x="1452371" y="737615"/>
                </a:moveTo>
                <a:lnTo>
                  <a:pt x="1452371" y="25907"/>
                </a:lnTo>
                <a:lnTo>
                  <a:pt x="1440179" y="25907"/>
                </a:lnTo>
                <a:lnTo>
                  <a:pt x="1440179" y="737615"/>
                </a:lnTo>
                <a:lnTo>
                  <a:pt x="1452371" y="737615"/>
                </a:lnTo>
                <a:close/>
              </a:path>
              <a:path w="1466214" h="762000">
                <a:moveTo>
                  <a:pt x="1452371" y="761999"/>
                </a:moveTo>
                <a:lnTo>
                  <a:pt x="1452371" y="737615"/>
                </a:lnTo>
                <a:lnTo>
                  <a:pt x="1440179" y="749807"/>
                </a:lnTo>
                <a:lnTo>
                  <a:pt x="1440179" y="761999"/>
                </a:lnTo>
                <a:lnTo>
                  <a:pt x="1452371" y="761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" name="object 4"/>
          <p:cNvSpPr txBox="1"/>
          <p:nvPr/>
        </p:nvSpPr>
        <p:spPr>
          <a:xfrm>
            <a:off x="2360712" y="3418921"/>
            <a:ext cx="119403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4" dirty="0">
                <a:latin typeface="Calibri"/>
                <a:cs typeface="Calibri"/>
              </a:rPr>
              <a:t>PON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i="1" spc="-13" dirty="0">
                <a:latin typeface="Calibri"/>
                <a:cs typeface="Calibri"/>
              </a:rPr>
              <a:t>Per </a:t>
            </a:r>
            <a:r>
              <a:rPr sz="1600" b="1" i="1" spc="-4" dirty="0">
                <a:latin typeface="Calibri"/>
                <a:cs typeface="Calibri"/>
              </a:rPr>
              <a:t>la</a:t>
            </a:r>
            <a:r>
              <a:rPr sz="1600" b="1" i="1" spc="-51" dirty="0">
                <a:latin typeface="Calibri"/>
                <a:cs typeface="Calibri"/>
              </a:rPr>
              <a:t> </a:t>
            </a:r>
            <a:r>
              <a:rPr sz="1600" b="1" i="1" spc="-4" dirty="0">
                <a:latin typeface="Calibri"/>
                <a:cs typeface="Calibri"/>
              </a:rPr>
              <a:t>Scuola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69898" y="2110771"/>
            <a:ext cx="1034836" cy="640774"/>
          </a:xfrm>
          <a:custGeom>
            <a:avLst/>
            <a:gdLst/>
            <a:ahLst/>
            <a:cxnLst/>
            <a:rect l="l" t="t" r="r" b="b"/>
            <a:pathLst>
              <a:path w="1198245" h="698500">
                <a:moveTo>
                  <a:pt x="0" y="0"/>
                </a:moveTo>
                <a:lnTo>
                  <a:pt x="0" y="697991"/>
                </a:lnTo>
                <a:lnTo>
                  <a:pt x="1197863" y="697991"/>
                </a:lnTo>
                <a:lnTo>
                  <a:pt x="1197863" y="0"/>
                </a:lnTo>
                <a:lnTo>
                  <a:pt x="0" y="0"/>
                </a:lnTo>
                <a:close/>
              </a:path>
            </a:pathLst>
          </a:custGeom>
          <a:solidFill>
            <a:srgbClr val="2D5E98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" name="object 6"/>
          <p:cNvSpPr/>
          <p:nvPr/>
        </p:nvSpPr>
        <p:spPr>
          <a:xfrm>
            <a:off x="2459474" y="2122776"/>
            <a:ext cx="1045261" cy="619012"/>
          </a:xfrm>
          <a:custGeom>
            <a:avLst/>
            <a:gdLst/>
            <a:ahLst/>
            <a:cxnLst/>
            <a:rect l="l" t="t" r="r" b="b"/>
            <a:pathLst>
              <a:path w="1222375" h="723900">
                <a:moveTo>
                  <a:pt x="1222247" y="717803"/>
                </a:moveTo>
                <a:lnTo>
                  <a:pt x="1222247" y="6095"/>
                </a:lnTo>
                <a:lnTo>
                  <a:pt x="1216151" y="0"/>
                </a:lnTo>
                <a:lnTo>
                  <a:pt x="6095" y="0"/>
                </a:lnTo>
                <a:lnTo>
                  <a:pt x="0" y="6095"/>
                </a:lnTo>
                <a:lnTo>
                  <a:pt x="0" y="717803"/>
                </a:lnTo>
                <a:lnTo>
                  <a:pt x="6095" y="723899"/>
                </a:lnTo>
                <a:lnTo>
                  <a:pt x="12191" y="723899"/>
                </a:lnTo>
                <a:lnTo>
                  <a:pt x="12191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1196339" y="25907"/>
                </a:lnTo>
                <a:lnTo>
                  <a:pt x="1196339" y="12191"/>
                </a:lnTo>
                <a:lnTo>
                  <a:pt x="1210055" y="25907"/>
                </a:lnTo>
                <a:lnTo>
                  <a:pt x="1210055" y="723899"/>
                </a:lnTo>
                <a:lnTo>
                  <a:pt x="1216151" y="723899"/>
                </a:lnTo>
                <a:lnTo>
                  <a:pt x="1222247" y="717803"/>
                </a:lnTo>
                <a:close/>
              </a:path>
              <a:path w="1222375" h="723900">
                <a:moveTo>
                  <a:pt x="25907" y="25907"/>
                </a:moveTo>
                <a:lnTo>
                  <a:pt x="25907" y="12191"/>
                </a:lnTo>
                <a:lnTo>
                  <a:pt x="12191" y="25907"/>
                </a:lnTo>
                <a:lnTo>
                  <a:pt x="25907" y="25907"/>
                </a:lnTo>
                <a:close/>
              </a:path>
              <a:path w="1222375" h="723900">
                <a:moveTo>
                  <a:pt x="25907" y="697991"/>
                </a:moveTo>
                <a:lnTo>
                  <a:pt x="25907" y="25907"/>
                </a:lnTo>
                <a:lnTo>
                  <a:pt x="12191" y="25907"/>
                </a:lnTo>
                <a:lnTo>
                  <a:pt x="12191" y="697991"/>
                </a:lnTo>
                <a:lnTo>
                  <a:pt x="25907" y="697991"/>
                </a:lnTo>
                <a:close/>
              </a:path>
              <a:path w="1222375" h="723900">
                <a:moveTo>
                  <a:pt x="1210055" y="697991"/>
                </a:moveTo>
                <a:lnTo>
                  <a:pt x="12191" y="697991"/>
                </a:lnTo>
                <a:lnTo>
                  <a:pt x="25907" y="710183"/>
                </a:lnTo>
                <a:lnTo>
                  <a:pt x="25907" y="723899"/>
                </a:lnTo>
                <a:lnTo>
                  <a:pt x="1196339" y="723899"/>
                </a:lnTo>
                <a:lnTo>
                  <a:pt x="1196339" y="710183"/>
                </a:lnTo>
                <a:lnTo>
                  <a:pt x="1210055" y="697991"/>
                </a:lnTo>
                <a:close/>
              </a:path>
              <a:path w="1222375" h="723900">
                <a:moveTo>
                  <a:pt x="25907" y="723899"/>
                </a:moveTo>
                <a:lnTo>
                  <a:pt x="25907" y="710183"/>
                </a:lnTo>
                <a:lnTo>
                  <a:pt x="12191" y="697991"/>
                </a:lnTo>
                <a:lnTo>
                  <a:pt x="12191" y="723899"/>
                </a:lnTo>
                <a:lnTo>
                  <a:pt x="25907" y="723899"/>
                </a:lnTo>
                <a:close/>
              </a:path>
              <a:path w="1222375" h="723900">
                <a:moveTo>
                  <a:pt x="1210055" y="25907"/>
                </a:moveTo>
                <a:lnTo>
                  <a:pt x="1196339" y="12191"/>
                </a:lnTo>
                <a:lnTo>
                  <a:pt x="1196339" y="25907"/>
                </a:lnTo>
                <a:lnTo>
                  <a:pt x="1210055" y="25907"/>
                </a:lnTo>
                <a:close/>
              </a:path>
              <a:path w="1222375" h="723900">
                <a:moveTo>
                  <a:pt x="1210055" y="697991"/>
                </a:moveTo>
                <a:lnTo>
                  <a:pt x="1210055" y="25907"/>
                </a:lnTo>
                <a:lnTo>
                  <a:pt x="1196339" y="25907"/>
                </a:lnTo>
                <a:lnTo>
                  <a:pt x="1196339" y="697991"/>
                </a:lnTo>
                <a:lnTo>
                  <a:pt x="1210055" y="697991"/>
                </a:lnTo>
                <a:close/>
              </a:path>
              <a:path w="1222375" h="723900">
                <a:moveTo>
                  <a:pt x="1210055" y="723899"/>
                </a:moveTo>
                <a:lnTo>
                  <a:pt x="1210055" y="697991"/>
                </a:lnTo>
                <a:lnTo>
                  <a:pt x="1196339" y="710183"/>
                </a:lnTo>
                <a:lnTo>
                  <a:pt x="1196339" y="723899"/>
                </a:lnTo>
                <a:lnTo>
                  <a:pt x="1210055" y="723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" name="object 7"/>
          <p:cNvSpPr txBox="1"/>
          <p:nvPr/>
        </p:nvSpPr>
        <p:spPr>
          <a:xfrm>
            <a:off x="2546027" y="2188397"/>
            <a:ext cx="86433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Inc</a:t>
            </a: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600" b="1" spc="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16699" y="2616883"/>
            <a:ext cx="1131597" cy="619012"/>
          </a:xfrm>
          <a:custGeom>
            <a:avLst/>
            <a:gdLst/>
            <a:ahLst/>
            <a:cxnLst/>
            <a:rect l="l" t="t" r="r" b="b"/>
            <a:pathLst>
              <a:path w="1323339" h="723900">
                <a:moveTo>
                  <a:pt x="1322831" y="717803"/>
                </a:moveTo>
                <a:lnTo>
                  <a:pt x="1322831" y="6095"/>
                </a:lnTo>
                <a:lnTo>
                  <a:pt x="1316735" y="0"/>
                </a:lnTo>
                <a:lnTo>
                  <a:pt x="6095" y="0"/>
                </a:lnTo>
                <a:lnTo>
                  <a:pt x="0" y="6095"/>
                </a:lnTo>
                <a:lnTo>
                  <a:pt x="0" y="717803"/>
                </a:lnTo>
                <a:lnTo>
                  <a:pt x="6095" y="723899"/>
                </a:lnTo>
                <a:lnTo>
                  <a:pt x="13715" y="723899"/>
                </a:lnTo>
                <a:lnTo>
                  <a:pt x="13715" y="25907"/>
                </a:lnTo>
                <a:lnTo>
                  <a:pt x="25907" y="13715"/>
                </a:lnTo>
                <a:lnTo>
                  <a:pt x="25907" y="25907"/>
                </a:lnTo>
                <a:lnTo>
                  <a:pt x="1296923" y="25907"/>
                </a:lnTo>
                <a:lnTo>
                  <a:pt x="1296923" y="13715"/>
                </a:lnTo>
                <a:lnTo>
                  <a:pt x="1309115" y="25907"/>
                </a:lnTo>
                <a:lnTo>
                  <a:pt x="1309115" y="723899"/>
                </a:lnTo>
                <a:lnTo>
                  <a:pt x="1316735" y="723899"/>
                </a:lnTo>
                <a:lnTo>
                  <a:pt x="1322831" y="717803"/>
                </a:lnTo>
                <a:close/>
              </a:path>
              <a:path w="1323339" h="723900">
                <a:moveTo>
                  <a:pt x="25907" y="25907"/>
                </a:moveTo>
                <a:lnTo>
                  <a:pt x="25907" y="13715"/>
                </a:lnTo>
                <a:lnTo>
                  <a:pt x="13715" y="25907"/>
                </a:lnTo>
                <a:lnTo>
                  <a:pt x="25907" y="25907"/>
                </a:lnTo>
                <a:close/>
              </a:path>
              <a:path w="1323339" h="723900">
                <a:moveTo>
                  <a:pt x="25907" y="697991"/>
                </a:moveTo>
                <a:lnTo>
                  <a:pt x="25907" y="25907"/>
                </a:lnTo>
                <a:lnTo>
                  <a:pt x="13715" y="25907"/>
                </a:lnTo>
                <a:lnTo>
                  <a:pt x="13715" y="697991"/>
                </a:lnTo>
                <a:lnTo>
                  <a:pt x="25907" y="697991"/>
                </a:lnTo>
                <a:close/>
              </a:path>
              <a:path w="1323339" h="723900">
                <a:moveTo>
                  <a:pt x="1309115" y="697991"/>
                </a:moveTo>
                <a:lnTo>
                  <a:pt x="13715" y="697991"/>
                </a:lnTo>
                <a:lnTo>
                  <a:pt x="25907" y="710183"/>
                </a:lnTo>
                <a:lnTo>
                  <a:pt x="25907" y="723899"/>
                </a:lnTo>
                <a:lnTo>
                  <a:pt x="1296923" y="723899"/>
                </a:lnTo>
                <a:lnTo>
                  <a:pt x="1296923" y="710183"/>
                </a:lnTo>
                <a:lnTo>
                  <a:pt x="1309115" y="697991"/>
                </a:lnTo>
                <a:close/>
              </a:path>
              <a:path w="1323339" h="723900">
                <a:moveTo>
                  <a:pt x="25907" y="723899"/>
                </a:moveTo>
                <a:lnTo>
                  <a:pt x="25907" y="710183"/>
                </a:lnTo>
                <a:lnTo>
                  <a:pt x="13715" y="697991"/>
                </a:lnTo>
                <a:lnTo>
                  <a:pt x="13715" y="723899"/>
                </a:lnTo>
                <a:lnTo>
                  <a:pt x="25907" y="723899"/>
                </a:lnTo>
                <a:close/>
              </a:path>
              <a:path w="1323339" h="723900">
                <a:moveTo>
                  <a:pt x="1309115" y="25907"/>
                </a:moveTo>
                <a:lnTo>
                  <a:pt x="1296923" y="13715"/>
                </a:lnTo>
                <a:lnTo>
                  <a:pt x="1296923" y="25907"/>
                </a:lnTo>
                <a:lnTo>
                  <a:pt x="1309115" y="25907"/>
                </a:lnTo>
                <a:close/>
              </a:path>
              <a:path w="1323339" h="723900">
                <a:moveTo>
                  <a:pt x="1309115" y="697991"/>
                </a:moveTo>
                <a:lnTo>
                  <a:pt x="1309115" y="25907"/>
                </a:lnTo>
                <a:lnTo>
                  <a:pt x="1296923" y="25907"/>
                </a:lnTo>
                <a:lnTo>
                  <a:pt x="1296923" y="697991"/>
                </a:lnTo>
                <a:lnTo>
                  <a:pt x="1309115" y="697991"/>
                </a:lnTo>
                <a:close/>
              </a:path>
              <a:path w="1323339" h="723900">
                <a:moveTo>
                  <a:pt x="1309115" y="723899"/>
                </a:moveTo>
                <a:lnTo>
                  <a:pt x="1309115" y="697991"/>
                </a:lnTo>
                <a:lnTo>
                  <a:pt x="1296923" y="710183"/>
                </a:lnTo>
                <a:lnTo>
                  <a:pt x="1296923" y="723899"/>
                </a:lnTo>
                <a:lnTo>
                  <a:pt x="1309115" y="723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" name="object 9"/>
          <p:cNvSpPr txBox="1"/>
          <p:nvPr/>
        </p:nvSpPr>
        <p:spPr>
          <a:xfrm>
            <a:off x="3628428" y="2628613"/>
            <a:ext cx="1432198" cy="591492"/>
          </a:xfrm>
          <a:prstGeom prst="rect">
            <a:avLst/>
          </a:prstGeom>
          <a:solidFill>
            <a:srgbClr val="2D5E98"/>
          </a:solidFill>
        </p:spPr>
        <p:txBody>
          <a:bodyPr vert="horz" wrap="square" lIns="0" tIns="2715" rIns="0" bIns="0" rtlCol="0">
            <a:spAutoFit/>
          </a:bodyPr>
          <a:lstStyle/>
          <a:p>
            <a:pPr marL="157163" marR="152580" indent="-63500" algn="ctr"/>
            <a:r>
              <a:rPr sz="1400" b="1" spc="-4" dirty="0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r>
              <a:rPr lang="it-IT" sz="14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4" dirty="0" err="1">
                <a:solidFill>
                  <a:srgbClr val="FFFFFF"/>
                </a:solidFill>
                <a:latin typeface="Calibri"/>
                <a:cs typeface="Calibri"/>
              </a:rPr>
              <a:t>Città</a:t>
            </a:r>
            <a:r>
              <a:rPr sz="1400" b="1" spc="-4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b="1" spc="-4" dirty="0" err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7" dirty="0" err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 err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9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 err="1">
                <a:solidFill>
                  <a:srgbClr val="FFFFFF"/>
                </a:solidFill>
                <a:latin typeface="Calibri"/>
                <a:cs typeface="Calibri"/>
              </a:rPr>
              <a:t>opo</a:t>
            </a:r>
            <a:r>
              <a:rPr sz="1400" b="1" spc="4" dirty="0" err="1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400" b="1" spc="-9" dirty="0" err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4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 err="1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endParaRPr lang="it-IT" sz="1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58553" marR="152580" indent="131403"/>
            <a:endParaRPr sz="1026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48322" y="4114240"/>
            <a:ext cx="1045261" cy="619012"/>
          </a:xfrm>
          <a:custGeom>
            <a:avLst/>
            <a:gdLst/>
            <a:ahLst/>
            <a:cxnLst/>
            <a:rect l="l" t="t" r="r" b="b"/>
            <a:pathLst>
              <a:path w="1222375" h="723900">
                <a:moveTo>
                  <a:pt x="1222247" y="717803"/>
                </a:moveTo>
                <a:lnTo>
                  <a:pt x="1222247" y="6095"/>
                </a:lnTo>
                <a:lnTo>
                  <a:pt x="1217675" y="0"/>
                </a:lnTo>
                <a:lnTo>
                  <a:pt x="6095" y="0"/>
                </a:lnTo>
                <a:lnTo>
                  <a:pt x="0" y="6095"/>
                </a:lnTo>
                <a:lnTo>
                  <a:pt x="0" y="717803"/>
                </a:lnTo>
                <a:lnTo>
                  <a:pt x="6095" y="723899"/>
                </a:lnTo>
                <a:lnTo>
                  <a:pt x="13715" y="723899"/>
                </a:lnTo>
                <a:lnTo>
                  <a:pt x="13715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1197863" y="25907"/>
                </a:lnTo>
                <a:lnTo>
                  <a:pt x="1197863" y="12191"/>
                </a:lnTo>
                <a:lnTo>
                  <a:pt x="1210055" y="25907"/>
                </a:lnTo>
                <a:lnTo>
                  <a:pt x="1210055" y="723899"/>
                </a:lnTo>
                <a:lnTo>
                  <a:pt x="1217675" y="723899"/>
                </a:lnTo>
                <a:lnTo>
                  <a:pt x="1222247" y="717803"/>
                </a:lnTo>
                <a:close/>
              </a:path>
              <a:path w="1222375" h="723900">
                <a:moveTo>
                  <a:pt x="25907" y="25907"/>
                </a:moveTo>
                <a:lnTo>
                  <a:pt x="25907" y="12191"/>
                </a:lnTo>
                <a:lnTo>
                  <a:pt x="13715" y="25907"/>
                </a:lnTo>
                <a:lnTo>
                  <a:pt x="25907" y="25907"/>
                </a:lnTo>
                <a:close/>
              </a:path>
              <a:path w="1222375" h="723900">
                <a:moveTo>
                  <a:pt x="25907" y="697991"/>
                </a:moveTo>
                <a:lnTo>
                  <a:pt x="25907" y="25907"/>
                </a:lnTo>
                <a:lnTo>
                  <a:pt x="13715" y="25907"/>
                </a:lnTo>
                <a:lnTo>
                  <a:pt x="13715" y="697991"/>
                </a:lnTo>
                <a:lnTo>
                  <a:pt x="25907" y="697991"/>
                </a:lnTo>
                <a:close/>
              </a:path>
              <a:path w="1222375" h="723900">
                <a:moveTo>
                  <a:pt x="1210055" y="697991"/>
                </a:moveTo>
                <a:lnTo>
                  <a:pt x="13715" y="697991"/>
                </a:lnTo>
                <a:lnTo>
                  <a:pt x="25907" y="710183"/>
                </a:lnTo>
                <a:lnTo>
                  <a:pt x="25907" y="723899"/>
                </a:lnTo>
                <a:lnTo>
                  <a:pt x="1197863" y="723899"/>
                </a:lnTo>
                <a:lnTo>
                  <a:pt x="1197863" y="710183"/>
                </a:lnTo>
                <a:lnTo>
                  <a:pt x="1210055" y="697991"/>
                </a:lnTo>
                <a:close/>
              </a:path>
              <a:path w="1222375" h="723900">
                <a:moveTo>
                  <a:pt x="25907" y="723899"/>
                </a:moveTo>
                <a:lnTo>
                  <a:pt x="25907" y="710183"/>
                </a:lnTo>
                <a:lnTo>
                  <a:pt x="13715" y="697991"/>
                </a:lnTo>
                <a:lnTo>
                  <a:pt x="13715" y="723899"/>
                </a:lnTo>
                <a:lnTo>
                  <a:pt x="25907" y="723899"/>
                </a:lnTo>
                <a:close/>
              </a:path>
              <a:path w="1222375" h="723900">
                <a:moveTo>
                  <a:pt x="1210055" y="25907"/>
                </a:moveTo>
                <a:lnTo>
                  <a:pt x="1197863" y="12191"/>
                </a:lnTo>
                <a:lnTo>
                  <a:pt x="1197863" y="25907"/>
                </a:lnTo>
                <a:lnTo>
                  <a:pt x="1210055" y="25907"/>
                </a:lnTo>
                <a:close/>
              </a:path>
              <a:path w="1222375" h="723900">
                <a:moveTo>
                  <a:pt x="1210055" y="697991"/>
                </a:moveTo>
                <a:lnTo>
                  <a:pt x="1210055" y="25907"/>
                </a:lnTo>
                <a:lnTo>
                  <a:pt x="1197863" y="25907"/>
                </a:lnTo>
                <a:lnTo>
                  <a:pt x="1197863" y="697991"/>
                </a:lnTo>
                <a:lnTo>
                  <a:pt x="1210055" y="697991"/>
                </a:lnTo>
                <a:close/>
              </a:path>
              <a:path w="1222375" h="723900">
                <a:moveTo>
                  <a:pt x="1210055" y="723899"/>
                </a:moveTo>
                <a:lnTo>
                  <a:pt x="1210055" y="697991"/>
                </a:lnTo>
                <a:lnTo>
                  <a:pt x="1197863" y="710183"/>
                </a:lnTo>
                <a:lnTo>
                  <a:pt x="1197863" y="723899"/>
                </a:lnTo>
                <a:lnTo>
                  <a:pt x="1210055" y="723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" name="object 11"/>
          <p:cNvSpPr txBox="1"/>
          <p:nvPr/>
        </p:nvSpPr>
        <p:spPr>
          <a:xfrm>
            <a:off x="3760048" y="4124665"/>
            <a:ext cx="1075774" cy="788897"/>
          </a:xfrm>
          <a:prstGeom prst="rect">
            <a:avLst/>
          </a:prstGeom>
          <a:solidFill>
            <a:srgbClr val="2D5E98"/>
          </a:solidFill>
        </p:spPr>
        <p:txBody>
          <a:bodyPr vert="horz" wrap="square" lIns="0" tIns="4344" rIns="0" bIns="0" rtlCol="0">
            <a:spAutoFit/>
          </a:bodyPr>
          <a:lstStyle/>
          <a:p>
            <a:pPr>
              <a:spcBef>
                <a:spcPts val="34"/>
              </a:spcBef>
            </a:pPr>
            <a:endParaRPr sz="898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Governance</a:t>
            </a:r>
            <a:endParaRPr lang="it-IT" sz="1600" b="1" spc="-4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69898" y="4536471"/>
            <a:ext cx="1024628" cy="597292"/>
          </a:xfrm>
          <a:custGeom>
            <a:avLst/>
            <a:gdLst/>
            <a:ahLst/>
            <a:cxnLst/>
            <a:rect l="l" t="t" r="r" b="b"/>
            <a:pathLst>
              <a:path w="1198245" h="698500">
                <a:moveTo>
                  <a:pt x="0" y="0"/>
                </a:moveTo>
                <a:lnTo>
                  <a:pt x="0" y="697991"/>
                </a:lnTo>
                <a:lnTo>
                  <a:pt x="1197863" y="697991"/>
                </a:lnTo>
                <a:lnTo>
                  <a:pt x="1197863" y="0"/>
                </a:lnTo>
                <a:lnTo>
                  <a:pt x="0" y="0"/>
                </a:lnTo>
                <a:close/>
              </a:path>
            </a:pathLst>
          </a:custGeom>
          <a:solidFill>
            <a:srgbClr val="2D5E98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" name="object 13"/>
          <p:cNvSpPr/>
          <p:nvPr/>
        </p:nvSpPr>
        <p:spPr>
          <a:xfrm>
            <a:off x="2459474" y="4526046"/>
            <a:ext cx="1045261" cy="619012"/>
          </a:xfrm>
          <a:custGeom>
            <a:avLst/>
            <a:gdLst/>
            <a:ahLst/>
            <a:cxnLst/>
            <a:rect l="l" t="t" r="r" b="b"/>
            <a:pathLst>
              <a:path w="1222375" h="723900">
                <a:moveTo>
                  <a:pt x="1222247" y="717803"/>
                </a:moveTo>
                <a:lnTo>
                  <a:pt x="1222247" y="6095"/>
                </a:lnTo>
                <a:lnTo>
                  <a:pt x="1216151" y="0"/>
                </a:lnTo>
                <a:lnTo>
                  <a:pt x="6095" y="0"/>
                </a:lnTo>
                <a:lnTo>
                  <a:pt x="0" y="6095"/>
                </a:lnTo>
                <a:lnTo>
                  <a:pt x="0" y="717803"/>
                </a:lnTo>
                <a:lnTo>
                  <a:pt x="6095" y="723899"/>
                </a:lnTo>
                <a:lnTo>
                  <a:pt x="12191" y="723899"/>
                </a:lnTo>
                <a:lnTo>
                  <a:pt x="12191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1196339" y="25907"/>
                </a:lnTo>
                <a:lnTo>
                  <a:pt x="1196339" y="12191"/>
                </a:lnTo>
                <a:lnTo>
                  <a:pt x="1210055" y="25907"/>
                </a:lnTo>
                <a:lnTo>
                  <a:pt x="1210055" y="723899"/>
                </a:lnTo>
                <a:lnTo>
                  <a:pt x="1216151" y="723899"/>
                </a:lnTo>
                <a:lnTo>
                  <a:pt x="1222247" y="717803"/>
                </a:lnTo>
                <a:close/>
              </a:path>
              <a:path w="1222375" h="723900">
                <a:moveTo>
                  <a:pt x="25907" y="25907"/>
                </a:moveTo>
                <a:lnTo>
                  <a:pt x="25907" y="12191"/>
                </a:lnTo>
                <a:lnTo>
                  <a:pt x="12191" y="25907"/>
                </a:lnTo>
                <a:lnTo>
                  <a:pt x="25907" y="25907"/>
                </a:lnTo>
                <a:close/>
              </a:path>
              <a:path w="1222375" h="723900">
                <a:moveTo>
                  <a:pt x="25907" y="697991"/>
                </a:moveTo>
                <a:lnTo>
                  <a:pt x="25907" y="25907"/>
                </a:lnTo>
                <a:lnTo>
                  <a:pt x="12191" y="25907"/>
                </a:lnTo>
                <a:lnTo>
                  <a:pt x="12191" y="697991"/>
                </a:lnTo>
                <a:lnTo>
                  <a:pt x="25907" y="697991"/>
                </a:lnTo>
                <a:close/>
              </a:path>
              <a:path w="1222375" h="723900">
                <a:moveTo>
                  <a:pt x="1210055" y="697991"/>
                </a:moveTo>
                <a:lnTo>
                  <a:pt x="12191" y="697991"/>
                </a:lnTo>
                <a:lnTo>
                  <a:pt x="25907" y="710183"/>
                </a:lnTo>
                <a:lnTo>
                  <a:pt x="25907" y="723899"/>
                </a:lnTo>
                <a:lnTo>
                  <a:pt x="1196339" y="723899"/>
                </a:lnTo>
                <a:lnTo>
                  <a:pt x="1196339" y="710183"/>
                </a:lnTo>
                <a:lnTo>
                  <a:pt x="1210055" y="697991"/>
                </a:lnTo>
                <a:close/>
              </a:path>
              <a:path w="1222375" h="723900">
                <a:moveTo>
                  <a:pt x="25907" y="723899"/>
                </a:moveTo>
                <a:lnTo>
                  <a:pt x="25907" y="710183"/>
                </a:lnTo>
                <a:lnTo>
                  <a:pt x="12191" y="697991"/>
                </a:lnTo>
                <a:lnTo>
                  <a:pt x="12191" y="723899"/>
                </a:lnTo>
                <a:lnTo>
                  <a:pt x="25907" y="723899"/>
                </a:lnTo>
                <a:close/>
              </a:path>
              <a:path w="1222375" h="723900">
                <a:moveTo>
                  <a:pt x="1210055" y="25907"/>
                </a:moveTo>
                <a:lnTo>
                  <a:pt x="1196339" y="12191"/>
                </a:lnTo>
                <a:lnTo>
                  <a:pt x="1196339" y="25907"/>
                </a:lnTo>
                <a:lnTo>
                  <a:pt x="1210055" y="25907"/>
                </a:lnTo>
                <a:close/>
              </a:path>
              <a:path w="1222375" h="723900">
                <a:moveTo>
                  <a:pt x="1210055" y="697991"/>
                </a:moveTo>
                <a:lnTo>
                  <a:pt x="1210055" y="25907"/>
                </a:lnTo>
                <a:lnTo>
                  <a:pt x="1196339" y="25907"/>
                </a:lnTo>
                <a:lnTo>
                  <a:pt x="1196339" y="697991"/>
                </a:lnTo>
                <a:lnTo>
                  <a:pt x="1210055" y="697991"/>
                </a:lnTo>
                <a:close/>
              </a:path>
              <a:path w="1222375" h="723900">
                <a:moveTo>
                  <a:pt x="1210055" y="723899"/>
                </a:moveTo>
                <a:lnTo>
                  <a:pt x="1210055" y="697991"/>
                </a:lnTo>
                <a:lnTo>
                  <a:pt x="1196339" y="710183"/>
                </a:lnTo>
                <a:lnTo>
                  <a:pt x="1196339" y="723899"/>
                </a:lnTo>
                <a:lnTo>
                  <a:pt x="1210055" y="723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4" name="object 14"/>
          <p:cNvSpPr txBox="1"/>
          <p:nvPr/>
        </p:nvSpPr>
        <p:spPr>
          <a:xfrm>
            <a:off x="2628457" y="4571049"/>
            <a:ext cx="71077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ctr"/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r>
              <a:rPr sz="1600" b="1" spc="-5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Legalità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24059" y="4114240"/>
            <a:ext cx="1045261" cy="619012"/>
          </a:xfrm>
          <a:custGeom>
            <a:avLst/>
            <a:gdLst/>
            <a:ahLst/>
            <a:cxnLst/>
            <a:rect l="l" t="t" r="r" b="b"/>
            <a:pathLst>
              <a:path w="1222375" h="723900">
                <a:moveTo>
                  <a:pt x="1222244" y="717803"/>
                </a:moveTo>
                <a:lnTo>
                  <a:pt x="1222244" y="6095"/>
                </a:lnTo>
                <a:lnTo>
                  <a:pt x="1216148" y="0"/>
                </a:lnTo>
                <a:lnTo>
                  <a:pt x="6095" y="0"/>
                </a:lnTo>
                <a:lnTo>
                  <a:pt x="0" y="6095"/>
                </a:lnTo>
                <a:lnTo>
                  <a:pt x="0" y="717803"/>
                </a:lnTo>
                <a:lnTo>
                  <a:pt x="6095" y="723899"/>
                </a:lnTo>
                <a:lnTo>
                  <a:pt x="13715" y="723899"/>
                </a:lnTo>
                <a:lnTo>
                  <a:pt x="13715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1196336" y="25907"/>
                </a:lnTo>
                <a:lnTo>
                  <a:pt x="1196336" y="12191"/>
                </a:lnTo>
                <a:lnTo>
                  <a:pt x="1210052" y="25907"/>
                </a:lnTo>
                <a:lnTo>
                  <a:pt x="1210052" y="723899"/>
                </a:lnTo>
                <a:lnTo>
                  <a:pt x="1216148" y="723899"/>
                </a:lnTo>
                <a:lnTo>
                  <a:pt x="1222244" y="717803"/>
                </a:lnTo>
                <a:close/>
              </a:path>
              <a:path w="1222375" h="723900">
                <a:moveTo>
                  <a:pt x="25907" y="25907"/>
                </a:moveTo>
                <a:lnTo>
                  <a:pt x="25907" y="12191"/>
                </a:lnTo>
                <a:lnTo>
                  <a:pt x="13715" y="25907"/>
                </a:lnTo>
                <a:lnTo>
                  <a:pt x="25907" y="25907"/>
                </a:lnTo>
                <a:close/>
              </a:path>
              <a:path w="1222375" h="723900">
                <a:moveTo>
                  <a:pt x="25907" y="697991"/>
                </a:moveTo>
                <a:lnTo>
                  <a:pt x="25907" y="25907"/>
                </a:lnTo>
                <a:lnTo>
                  <a:pt x="13715" y="25907"/>
                </a:lnTo>
                <a:lnTo>
                  <a:pt x="13715" y="697991"/>
                </a:lnTo>
                <a:lnTo>
                  <a:pt x="25907" y="697991"/>
                </a:lnTo>
                <a:close/>
              </a:path>
              <a:path w="1222375" h="723900">
                <a:moveTo>
                  <a:pt x="1210052" y="697991"/>
                </a:moveTo>
                <a:lnTo>
                  <a:pt x="13715" y="697991"/>
                </a:lnTo>
                <a:lnTo>
                  <a:pt x="25907" y="710183"/>
                </a:lnTo>
                <a:lnTo>
                  <a:pt x="25907" y="723899"/>
                </a:lnTo>
                <a:lnTo>
                  <a:pt x="1196336" y="723899"/>
                </a:lnTo>
                <a:lnTo>
                  <a:pt x="1196336" y="710183"/>
                </a:lnTo>
                <a:lnTo>
                  <a:pt x="1210052" y="697991"/>
                </a:lnTo>
                <a:close/>
              </a:path>
              <a:path w="1222375" h="723900">
                <a:moveTo>
                  <a:pt x="25907" y="723899"/>
                </a:moveTo>
                <a:lnTo>
                  <a:pt x="25907" y="710183"/>
                </a:lnTo>
                <a:lnTo>
                  <a:pt x="13715" y="697991"/>
                </a:lnTo>
                <a:lnTo>
                  <a:pt x="13715" y="723899"/>
                </a:lnTo>
                <a:lnTo>
                  <a:pt x="25907" y="723899"/>
                </a:lnTo>
                <a:close/>
              </a:path>
              <a:path w="1222375" h="723900">
                <a:moveTo>
                  <a:pt x="1210052" y="25907"/>
                </a:moveTo>
                <a:lnTo>
                  <a:pt x="1196336" y="12191"/>
                </a:lnTo>
                <a:lnTo>
                  <a:pt x="1196336" y="25907"/>
                </a:lnTo>
                <a:lnTo>
                  <a:pt x="1210052" y="25907"/>
                </a:lnTo>
                <a:close/>
              </a:path>
              <a:path w="1222375" h="723900">
                <a:moveTo>
                  <a:pt x="1210052" y="697991"/>
                </a:moveTo>
                <a:lnTo>
                  <a:pt x="1210052" y="25907"/>
                </a:lnTo>
                <a:lnTo>
                  <a:pt x="1196336" y="25907"/>
                </a:lnTo>
                <a:lnTo>
                  <a:pt x="1196336" y="697991"/>
                </a:lnTo>
                <a:lnTo>
                  <a:pt x="1210052" y="697991"/>
                </a:lnTo>
                <a:close/>
              </a:path>
              <a:path w="1222375" h="723900">
                <a:moveTo>
                  <a:pt x="1210052" y="723899"/>
                </a:moveTo>
                <a:lnTo>
                  <a:pt x="1210052" y="697991"/>
                </a:lnTo>
                <a:lnTo>
                  <a:pt x="1196336" y="710183"/>
                </a:lnTo>
                <a:lnTo>
                  <a:pt x="1196336" y="723899"/>
                </a:lnTo>
                <a:lnTo>
                  <a:pt x="1210052" y="723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6" name="object 16"/>
          <p:cNvSpPr txBox="1"/>
          <p:nvPr/>
        </p:nvSpPr>
        <p:spPr>
          <a:xfrm>
            <a:off x="1033905" y="4124665"/>
            <a:ext cx="1224881" cy="635008"/>
          </a:xfrm>
          <a:prstGeom prst="rect">
            <a:avLst/>
          </a:prstGeom>
          <a:solidFill>
            <a:srgbClr val="2D5E98"/>
          </a:solidFill>
        </p:spPr>
        <p:txBody>
          <a:bodyPr vert="horz" wrap="square" lIns="0" tIns="4344" rIns="0" bIns="0" rtlCol="0">
            <a:spAutoFit/>
          </a:bodyPr>
          <a:lstStyle/>
          <a:p>
            <a:pPr>
              <a:spcBef>
                <a:spcPts val="34"/>
              </a:spcBef>
            </a:pPr>
            <a:endParaRPr sz="898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endParaRPr sz="1600" dirty="0">
              <a:latin typeface="Calibri"/>
              <a:cs typeface="Calibri"/>
            </a:endParaRPr>
          </a:p>
          <a:p>
            <a:pPr marL="1629" algn="ctr"/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Occupazione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86267" y="2575181"/>
            <a:ext cx="1045261" cy="617926"/>
          </a:xfrm>
          <a:custGeom>
            <a:avLst/>
            <a:gdLst/>
            <a:ahLst/>
            <a:cxnLst/>
            <a:rect l="l" t="t" r="r" b="b"/>
            <a:pathLst>
              <a:path w="1222375" h="722629">
                <a:moveTo>
                  <a:pt x="1222244" y="717803"/>
                </a:moveTo>
                <a:lnTo>
                  <a:pt x="1222244" y="6095"/>
                </a:lnTo>
                <a:lnTo>
                  <a:pt x="1216148" y="0"/>
                </a:lnTo>
                <a:lnTo>
                  <a:pt x="6095" y="0"/>
                </a:lnTo>
                <a:lnTo>
                  <a:pt x="0" y="6095"/>
                </a:lnTo>
                <a:lnTo>
                  <a:pt x="0" y="717803"/>
                </a:lnTo>
                <a:lnTo>
                  <a:pt x="6095" y="722375"/>
                </a:lnTo>
                <a:lnTo>
                  <a:pt x="12191" y="722375"/>
                </a:lnTo>
                <a:lnTo>
                  <a:pt x="12191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1196336" y="25907"/>
                </a:lnTo>
                <a:lnTo>
                  <a:pt x="1196336" y="12191"/>
                </a:lnTo>
                <a:lnTo>
                  <a:pt x="1210052" y="25907"/>
                </a:lnTo>
                <a:lnTo>
                  <a:pt x="1210052" y="722375"/>
                </a:lnTo>
                <a:lnTo>
                  <a:pt x="1216148" y="722375"/>
                </a:lnTo>
                <a:lnTo>
                  <a:pt x="1222244" y="717803"/>
                </a:lnTo>
                <a:close/>
              </a:path>
              <a:path w="1222375" h="722629">
                <a:moveTo>
                  <a:pt x="25907" y="25907"/>
                </a:moveTo>
                <a:lnTo>
                  <a:pt x="25907" y="12191"/>
                </a:lnTo>
                <a:lnTo>
                  <a:pt x="12191" y="25907"/>
                </a:lnTo>
                <a:lnTo>
                  <a:pt x="25907" y="25907"/>
                </a:lnTo>
                <a:close/>
              </a:path>
              <a:path w="1222375" h="722629">
                <a:moveTo>
                  <a:pt x="25907" y="697991"/>
                </a:moveTo>
                <a:lnTo>
                  <a:pt x="25907" y="25907"/>
                </a:lnTo>
                <a:lnTo>
                  <a:pt x="12191" y="25907"/>
                </a:lnTo>
                <a:lnTo>
                  <a:pt x="12191" y="697991"/>
                </a:lnTo>
                <a:lnTo>
                  <a:pt x="25907" y="697991"/>
                </a:lnTo>
                <a:close/>
              </a:path>
              <a:path w="1222375" h="722629">
                <a:moveTo>
                  <a:pt x="1210052" y="697991"/>
                </a:moveTo>
                <a:lnTo>
                  <a:pt x="12191" y="697991"/>
                </a:lnTo>
                <a:lnTo>
                  <a:pt x="25907" y="710183"/>
                </a:lnTo>
                <a:lnTo>
                  <a:pt x="25907" y="722375"/>
                </a:lnTo>
                <a:lnTo>
                  <a:pt x="1196336" y="722375"/>
                </a:lnTo>
                <a:lnTo>
                  <a:pt x="1196336" y="710183"/>
                </a:lnTo>
                <a:lnTo>
                  <a:pt x="1210052" y="697991"/>
                </a:lnTo>
                <a:close/>
              </a:path>
              <a:path w="1222375" h="722629">
                <a:moveTo>
                  <a:pt x="25907" y="722375"/>
                </a:moveTo>
                <a:lnTo>
                  <a:pt x="25907" y="710183"/>
                </a:lnTo>
                <a:lnTo>
                  <a:pt x="12191" y="697991"/>
                </a:lnTo>
                <a:lnTo>
                  <a:pt x="12191" y="722375"/>
                </a:lnTo>
                <a:lnTo>
                  <a:pt x="25907" y="722375"/>
                </a:lnTo>
                <a:close/>
              </a:path>
              <a:path w="1222375" h="722629">
                <a:moveTo>
                  <a:pt x="1210052" y="25907"/>
                </a:moveTo>
                <a:lnTo>
                  <a:pt x="1196336" y="12191"/>
                </a:lnTo>
                <a:lnTo>
                  <a:pt x="1196336" y="25907"/>
                </a:lnTo>
                <a:lnTo>
                  <a:pt x="1210052" y="25907"/>
                </a:lnTo>
                <a:close/>
              </a:path>
              <a:path w="1222375" h="722629">
                <a:moveTo>
                  <a:pt x="1210052" y="697991"/>
                </a:moveTo>
                <a:lnTo>
                  <a:pt x="1210052" y="25907"/>
                </a:lnTo>
                <a:lnTo>
                  <a:pt x="1196336" y="25907"/>
                </a:lnTo>
                <a:lnTo>
                  <a:pt x="1196336" y="697991"/>
                </a:lnTo>
                <a:lnTo>
                  <a:pt x="1210052" y="697991"/>
                </a:lnTo>
                <a:close/>
              </a:path>
              <a:path w="1222375" h="722629">
                <a:moveTo>
                  <a:pt x="1210052" y="722375"/>
                </a:moveTo>
                <a:lnTo>
                  <a:pt x="1210052" y="697991"/>
                </a:lnTo>
                <a:lnTo>
                  <a:pt x="1196336" y="710183"/>
                </a:lnTo>
                <a:lnTo>
                  <a:pt x="1196336" y="722375"/>
                </a:lnTo>
                <a:lnTo>
                  <a:pt x="1210052" y="722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8" name="object 18"/>
          <p:cNvSpPr txBox="1"/>
          <p:nvPr/>
        </p:nvSpPr>
        <p:spPr>
          <a:xfrm>
            <a:off x="1196691" y="2585607"/>
            <a:ext cx="960876" cy="523220"/>
          </a:xfrm>
          <a:prstGeom prst="rect">
            <a:avLst/>
          </a:prstGeom>
          <a:solidFill>
            <a:srgbClr val="2D5E98"/>
          </a:solidFill>
        </p:spPr>
        <p:txBody>
          <a:bodyPr vert="horz" wrap="square" lIns="0" tIns="0" rIns="0" bIns="0" rtlCol="0">
            <a:spAutoFit/>
          </a:bodyPr>
          <a:lstStyle/>
          <a:p>
            <a:pPr marL="93663"/>
            <a:endParaRPr lang="it-IT" sz="800" b="1" spc="-4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93663"/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r>
              <a:rPr sz="1600" b="1" spc="-8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YEI</a:t>
            </a:r>
            <a:endParaRPr lang="it-IT" sz="16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93663"/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80094" y="2751111"/>
            <a:ext cx="0" cy="637474"/>
          </a:xfrm>
          <a:custGeom>
            <a:avLst/>
            <a:gdLst/>
            <a:ahLst/>
            <a:cxnLst/>
            <a:rect l="l" t="t" r="r" b="b"/>
            <a:pathLst>
              <a:path h="745489">
                <a:moveTo>
                  <a:pt x="0" y="0"/>
                </a:moveTo>
                <a:lnTo>
                  <a:pt x="0" y="745235"/>
                </a:lnTo>
              </a:path>
            </a:pathLst>
          </a:custGeom>
          <a:ln w="32003">
            <a:solidFill>
              <a:srgbClr val="2D5E98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0" name="object 20"/>
          <p:cNvSpPr/>
          <p:nvPr/>
        </p:nvSpPr>
        <p:spPr>
          <a:xfrm>
            <a:off x="2210564" y="3175949"/>
            <a:ext cx="161812" cy="219369"/>
          </a:xfrm>
          <a:custGeom>
            <a:avLst/>
            <a:gdLst/>
            <a:ahLst/>
            <a:cxnLst/>
            <a:rect l="l" t="t" r="r" b="b"/>
            <a:pathLst>
              <a:path w="189230" h="256539">
                <a:moveTo>
                  <a:pt x="188975" y="239267"/>
                </a:moveTo>
                <a:lnTo>
                  <a:pt x="22859" y="0"/>
                </a:lnTo>
                <a:lnTo>
                  <a:pt x="0" y="15239"/>
                </a:lnTo>
                <a:lnTo>
                  <a:pt x="166115" y="256031"/>
                </a:lnTo>
                <a:lnTo>
                  <a:pt x="188975" y="239267"/>
                </a:lnTo>
                <a:close/>
              </a:path>
            </a:pathLst>
          </a:custGeom>
          <a:solidFill>
            <a:srgbClr val="2D5E98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1" name="object 21"/>
          <p:cNvSpPr/>
          <p:nvPr/>
        </p:nvSpPr>
        <p:spPr>
          <a:xfrm>
            <a:off x="2980094" y="4017806"/>
            <a:ext cx="0" cy="520187"/>
          </a:xfrm>
          <a:custGeom>
            <a:avLst/>
            <a:gdLst/>
            <a:ahLst/>
            <a:cxnLst/>
            <a:rect l="l" t="t" r="r" b="b"/>
            <a:pathLst>
              <a:path h="608329">
                <a:moveTo>
                  <a:pt x="0" y="0"/>
                </a:moveTo>
                <a:lnTo>
                  <a:pt x="0" y="608075"/>
                </a:lnTo>
              </a:path>
            </a:pathLst>
          </a:custGeom>
          <a:ln w="32003">
            <a:solidFill>
              <a:srgbClr val="2D5E98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2" name="object 22"/>
          <p:cNvSpPr/>
          <p:nvPr/>
        </p:nvSpPr>
        <p:spPr>
          <a:xfrm>
            <a:off x="2250963" y="4007379"/>
            <a:ext cx="161812" cy="128146"/>
          </a:xfrm>
          <a:custGeom>
            <a:avLst/>
            <a:gdLst/>
            <a:ahLst/>
            <a:cxnLst/>
            <a:rect l="l" t="t" r="r" b="b"/>
            <a:pathLst>
              <a:path w="189230" h="149860">
                <a:moveTo>
                  <a:pt x="188975" y="22859"/>
                </a:moveTo>
                <a:lnTo>
                  <a:pt x="172211" y="0"/>
                </a:lnTo>
                <a:lnTo>
                  <a:pt x="0" y="126491"/>
                </a:lnTo>
                <a:lnTo>
                  <a:pt x="16763" y="149351"/>
                </a:lnTo>
                <a:lnTo>
                  <a:pt x="188975" y="22859"/>
                </a:lnTo>
                <a:close/>
              </a:path>
            </a:pathLst>
          </a:custGeom>
          <a:solidFill>
            <a:srgbClr val="2D5E98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3" name="object 23"/>
          <p:cNvSpPr/>
          <p:nvPr/>
        </p:nvSpPr>
        <p:spPr>
          <a:xfrm>
            <a:off x="3561966" y="4007379"/>
            <a:ext cx="203622" cy="129232"/>
          </a:xfrm>
          <a:custGeom>
            <a:avLst/>
            <a:gdLst/>
            <a:ahLst/>
            <a:cxnLst/>
            <a:rect l="l" t="t" r="r" b="b"/>
            <a:pathLst>
              <a:path w="238125" h="151129">
                <a:moveTo>
                  <a:pt x="237743" y="124967"/>
                </a:moveTo>
                <a:lnTo>
                  <a:pt x="13715" y="0"/>
                </a:lnTo>
                <a:lnTo>
                  <a:pt x="0" y="24383"/>
                </a:lnTo>
                <a:lnTo>
                  <a:pt x="224027" y="150875"/>
                </a:lnTo>
                <a:lnTo>
                  <a:pt x="237743" y="124967"/>
                </a:lnTo>
                <a:close/>
              </a:path>
            </a:pathLst>
          </a:custGeom>
          <a:solidFill>
            <a:srgbClr val="2D5E98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4" name="object 24"/>
          <p:cNvSpPr/>
          <p:nvPr/>
        </p:nvSpPr>
        <p:spPr>
          <a:xfrm>
            <a:off x="3485078" y="3228076"/>
            <a:ext cx="165613" cy="168328"/>
          </a:xfrm>
          <a:custGeom>
            <a:avLst/>
            <a:gdLst/>
            <a:ahLst/>
            <a:cxnLst/>
            <a:rect l="l" t="t" r="r" b="b"/>
            <a:pathLst>
              <a:path w="193675" h="196850">
                <a:moveTo>
                  <a:pt x="193547" y="19811"/>
                </a:moveTo>
                <a:lnTo>
                  <a:pt x="173735" y="0"/>
                </a:lnTo>
                <a:lnTo>
                  <a:pt x="0" y="176783"/>
                </a:lnTo>
                <a:lnTo>
                  <a:pt x="19811" y="196595"/>
                </a:lnTo>
                <a:lnTo>
                  <a:pt x="193547" y="19811"/>
                </a:lnTo>
                <a:close/>
              </a:path>
            </a:pathLst>
          </a:custGeom>
          <a:solidFill>
            <a:srgbClr val="2D5E98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5" name="object 25"/>
          <p:cNvSpPr/>
          <p:nvPr/>
        </p:nvSpPr>
        <p:spPr>
          <a:xfrm>
            <a:off x="5261316" y="1842030"/>
            <a:ext cx="819701" cy="818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6" name="object 26"/>
          <p:cNvSpPr/>
          <p:nvPr/>
        </p:nvSpPr>
        <p:spPr>
          <a:xfrm>
            <a:off x="5249587" y="1992659"/>
            <a:ext cx="842182" cy="840553"/>
          </a:xfrm>
          <a:custGeom>
            <a:avLst/>
            <a:gdLst/>
            <a:ahLst/>
            <a:cxnLst/>
            <a:rect l="l" t="t" r="r" b="b"/>
            <a:pathLst>
              <a:path w="984884" h="982979">
                <a:moveTo>
                  <a:pt x="984503" y="516635"/>
                </a:moveTo>
                <a:lnTo>
                  <a:pt x="984503" y="466343"/>
                </a:lnTo>
                <a:lnTo>
                  <a:pt x="975359" y="391667"/>
                </a:lnTo>
                <a:lnTo>
                  <a:pt x="969263" y="367283"/>
                </a:lnTo>
                <a:lnTo>
                  <a:pt x="963167" y="344423"/>
                </a:lnTo>
                <a:lnTo>
                  <a:pt x="954023" y="321563"/>
                </a:lnTo>
                <a:lnTo>
                  <a:pt x="946403" y="298703"/>
                </a:lnTo>
                <a:lnTo>
                  <a:pt x="925067" y="256031"/>
                </a:lnTo>
                <a:lnTo>
                  <a:pt x="900683" y="216407"/>
                </a:lnTo>
                <a:lnTo>
                  <a:pt x="856487" y="160019"/>
                </a:lnTo>
                <a:lnTo>
                  <a:pt x="822959" y="126491"/>
                </a:lnTo>
                <a:lnTo>
                  <a:pt x="768095" y="83819"/>
                </a:lnTo>
                <a:lnTo>
                  <a:pt x="726947" y="57911"/>
                </a:lnTo>
                <a:lnTo>
                  <a:pt x="684275" y="38099"/>
                </a:lnTo>
                <a:lnTo>
                  <a:pt x="638555" y="21335"/>
                </a:lnTo>
                <a:lnTo>
                  <a:pt x="591311" y="9143"/>
                </a:lnTo>
                <a:lnTo>
                  <a:pt x="542543" y="1523"/>
                </a:lnTo>
                <a:lnTo>
                  <a:pt x="518159" y="0"/>
                </a:lnTo>
                <a:lnTo>
                  <a:pt x="466343" y="0"/>
                </a:lnTo>
                <a:lnTo>
                  <a:pt x="417575" y="4571"/>
                </a:lnTo>
                <a:lnTo>
                  <a:pt x="368807" y="15239"/>
                </a:lnTo>
                <a:lnTo>
                  <a:pt x="323087" y="28955"/>
                </a:lnTo>
                <a:lnTo>
                  <a:pt x="278891" y="47243"/>
                </a:lnTo>
                <a:lnTo>
                  <a:pt x="257555" y="59435"/>
                </a:lnTo>
                <a:lnTo>
                  <a:pt x="237743" y="70103"/>
                </a:lnTo>
                <a:lnTo>
                  <a:pt x="198119" y="97535"/>
                </a:lnTo>
                <a:lnTo>
                  <a:pt x="144779" y="143255"/>
                </a:lnTo>
                <a:lnTo>
                  <a:pt x="97535" y="196595"/>
                </a:lnTo>
                <a:lnTo>
                  <a:pt x="71627" y="236219"/>
                </a:lnTo>
                <a:lnTo>
                  <a:pt x="48767" y="278891"/>
                </a:lnTo>
                <a:lnTo>
                  <a:pt x="30479" y="323087"/>
                </a:lnTo>
                <a:lnTo>
                  <a:pt x="15239" y="368807"/>
                </a:lnTo>
                <a:lnTo>
                  <a:pt x="10667" y="393191"/>
                </a:lnTo>
                <a:lnTo>
                  <a:pt x="6095" y="416051"/>
                </a:lnTo>
                <a:lnTo>
                  <a:pt x="3047" y="441959"/>
                </a:lnTo>
                <a:lnTo>
                  <a:pt x="0" y="492251"/>
                </a:lnTo>
                <a:lnTo>
                  <a:pt x="3047" y="542543"/>
                </a:lnTo>
                <a:lnTo>
                  <a:pt x="6095" y="566927"/>
                </a:lnTo>
                <a:lnTo>
                  <a:pt x="10667" y="591311"/>
                </a:lnTo>
                <a:lnTo>
                  <a:pt x="16763" y="614171"/>
                </a:lnTo>
                <a:lnTo>
                  <a:pt x="22859" y="638555"/>
                </a:lnTo>
                <a:lnTo>
                  <a:pt x="25907" y="647699"/>
                </a:lnTo>
                <a:lnTo>
                  <a:pt x="25907" y="466343"/>
                </a:lnTo>
                <a:lnTo>
                  <a:pt x="35051" y="396239"/>
                </a:lnTo>
                <a:lnTo>
                  <a:pt x="41147" y="374903"/>
                </a:lnTo>
                <a:lnTo>
                  <a:pt x="47243" y="352043"/>
                </a:lnTo>
                <a:lnTo>
                  <a:pt x="62483" y="309371"/>
                </a:lnTo>
                <a:lnTo>
                  <a:pt x="92963" y="248411"/>
                </a:lnTo>
                <a:lnTo>
                  <a:pt x="132587" y="193547"/>
                </a:lnTo>
                <a:lnTo>
                  <a:pt x="163067" y="161543"/>
                </a:lnTo>
                <a:lnTo>
                  <a:pt x="196595" y="131063"/>
                </a:lnTo>
                <a:lnTo>
                  <a:pt x="231647" y="103631"/>
                </a:lnTo>
                <a:lnTo>
                  <a:pt x="269747" y="80771"/>
                </a:lnTo>
                <a:lnTo>
                  <a:pt x="310895" y="60959"/>
                </a:lnTo>
                <a:lnTo>
                  <a:pt x="353567" y="45719"/>
                </a:lnTo>
                <a:lnTo>
                  <a:pt x="399287" y="33527"/>
                </a:lnTo>
                <a:lnTo>
                  <a:pt x="445007" y="27431"/>
                </a:lnTo>
                <a:lnTo>
                  <a:pt x="469391" y="25907"/>
                </a:lnTo>
                <a:lnTo>
                  <a:pt x="492251" y="24383"/>
                </a:lnTo>
                <a:lnTo>
                  <a:pt x="541019" y="27431"/>
                </a:lnTo>
                <a:lnTo>
                  <a:pt x="586739" y="33527"/>
                </a:lnTo>
                <a:lnTo>
                  <a:pt x="630935" y="45719"/>
                </a:lnTo>
                <a:lnTo>
                  <a:pt x="675131" y="60959"/>
                </a:lnTo>
                <a:lnTo>
                  <a:pt x="714755" y="80771"/>
                </a:lnTo>
                <a:lnTo>
                  <a:pt x="754379" y="105155"/>
                </a:lnTo>
                <a:lnTo>
                  <a:pt x="789431" y="131063"/>
                </a:lnTo>
                <a:lnTo>
                  <a:pt x="822959" y="161543"/>
                </a:lnTo>
                <a:lnTo>
                  <a:pt x="853439" y="195071"/>
                </a:lnTo>
                <a:lnTo>
                  <a:pt x="879347" y="230123"/>
                </a:lnTo>
                <a:lnTo>
                  <a:pt x="903731" y="269747"/>
                </a:lnTo>
                <a:lnTo>
                  <a:pt x="912875" y="289559"/>
                </a:lnTo>
                <a:lnTo>
                  <a:pt x="923543" y="309371"/>
                </a:lnTo>
                <a:lnTo>
                  <a:pt x="938783" y="352043"/>
                </a:lnTo>
                <a:lnTo>
                  <a:pt x="954023" y="420623"/>
                </a:lnTo>
                <a:lnTo>
                  <a:pt x="958595" y="467867"/>
                </a:lnTo>
                <a:lnTo>
                  <a:pt x="958595" y="650747"/>
                </a:lnTo>
                <a:lnTo>
                  <a:pt x="963167" y="637031"/>
                </a:lnTo>
                <a:lnTo>
                  <a:pt x="969263" y="614171"/>
                </a:lnTo>
                <a:lnTo>
                  <a:pt x="975359" y="589787"/>
                </a:lnTo>
                <a:lnTo>
                  <a:pt x="984503" y="516635"/>
                </a:lnTo>
                <a:close/>
              </a:path>
              <a:path w="984884" h="982979">
                <a:moveTo>
                  <a:pt x="958595" y="650747"/>
                </a:moveTo>
                <a:lnTo>
                  <a:pt x="958595" y="515111"/>
                </a:lnTo>
                <a:lnTo>
                  <a:pt x="957071" y="539495"/>
                </a:lnTo>
                <a:lnTo>
                  <a:pt x="954023" y="562355"/>
                </a:lnTo>
                <a:lnTo>
                  <a:pt x="944879" y="608075"/>
                </a:lnTo>
                <a:lnTo>
                  <a:pt x="931163" y="652271"/>
                </a:lnTo>
                <a:lnTo>
                  <a:pt x="912875" y="693419"/>
                </a:lnTo>
                <a:lnTo>
                  <a:pt x="891539" y="733043"/>
                </a:lnTo>
                <a:lnTo>
                  <a:pt x="865631" y="771143"/>
                </a:lnTo>
                <a:lnTo>
                  <a:pt x="838199" y="804671"/>
                </a:lnTo>
                <a:lnTo>
                  <a:pt x="789431" y="851915"/>
                </a:lnTo>
                <a:lnTo>
                  <a:pt x="734567" y="890015"/>
                </a:lnTo>
                <a:lnTo>
                  <a:pt x="694943" y="911351"/>
                </a:lnTo>
                <a:lnTo>
                  <a:pt x="652271" y="929639"/>
                </a:lnTo>
                <a:lnTo>
                  <a:pt x="609599" y="943355"/>
                </a:lnTo>
                <a:lnTo>
                  <a:pt x="563879" y="952499"/>
                </a:lnTo>
                <a:lnTo>
                  <a:pt x="516635" y="957071"/>
                </a:lnTo>
                <a:lnTo>
                  <a:pt x="492251" y="958595"/>
                </a:lnTo>
                <a:lnTo>
                  <a:pt x="467867" y="957071"/>
                </a:lnTo>
                <a:lnTo>
                  <a:pt x="420623" y="952499"/>
                </a:lnTo>
                <a:lnTo>
                  <a:pt x="374903" y="943355"/>
                </a:lnTo>
                <a:lnTo>
                  <a:pt x="332231" y="929639"/>
                </a:lnTo>
                <a:lnTo>
                  <a:pt x="289559" y="911351"/>
                </a:lnTo>
                <a:lnTo>
                  <a:pt x="249935" y="890015"/>
                </a:lnTo>
                <a:lnTo>
                  <a:pt x="213359" y="865631"/>
                </a:lnTo>
                <a:lnTo>
                  <a:pt x="195071" y="850391"/>
                </a:lnTo>
                <a:lnTo>
                  <a:pt x="178307" y="836675"/>
                </a:lnTo>
                <a:lnTo>
                  <a:pt x="146303" y="804671"/>
                </a:lnTo>
                <a:lnTo>
                  <a:pt x="105155" y="751331"/>
                </a:lnTo>
                <a:lnTo>
                  <a:pt x="71627" y="693419"/>
                </a:lnTo>
                <a:lnTo>
                  <a:pt x="47243" y="629411"/>
                </a:lnTo>
                <a:lnTo>
                  <a:pt x="35051" y="585215"/>
                </a:lnTo>
                <a:lnTo>
                  <a:pt x="25907" y="515111"/>
                </a:lnTo>
                <a:lnTo>
                  <a:pt x="25907" y="647699"/>
                </a:lnTo>
                <a:lnTo>
                  <a:pt x="48767" y="704087"/>
                </a:lnTo>
                <a:lnTo>
                  <a:pt x="71627" y="746759"/>
                </a:lnTo>
                <a:lnTo>
                  <a:pt x="99059" y="786383"/>
                </a:lnTo>
                <a:lnTo>
                  <a:pt x="128015" y="822959"/>
                </a:lnTo>
                <a:lnTo>
                  <a:pt x="179831" y="871727"/>
                </a:lnTo>
                <a:lnTo>
                  <a:pt x="217931" y="899159"/>
                </a:lnTo>
                <a:lnTo>
                  <a:pt x="257555" y="923543"/>
                </a:lnTo>
                <a:lnTo>
                  <a:pt x="301751" y="944879"/>
                </a:lnTo>
                <a:lnTo>
                  <a:pt x="345947" y="961643"/>
                </a:lnTo>
                <a:lnTo>
                  <a:pt x="370331" y="967739"/>
                </a:lnTo>
                <a:lnTo>
                  <a:pt x="393191" y="973835"/>
                </a:lnTo>
                <a:lnTo>
                  <a:pt x="417575" y="976883"/>
                </a:lnTo>
                <a:lnTo>
                  <a:pt x="441959" y="981455"/>
                </a:lnTo>
                <a:lnTo>
                  <a:pt x="467867" y="982979"/>
                </a:lnTo>
                <a:lnTo>
                  <a:pt x="518159" y="982979"/>
                </a:lnTo>
                <a:lnTo>
                  <a:pt x="542543" y="979931"/>
                </a:lnTo>
                <a:lnTo>
                  <a:pt x="568451" y="976883"/>
                </a:lnTo>
                <a:lnTo>
                  <a:pt x="591311" y="973835"/>
                </a:lnTo>
                <a:lnTo>
                  <a:pt x="615695" y="967739"/>
                </a:lnTo>
                <a:lnTo>
                  <a:pt x="638555" y="961643"/>
                </a:lnTo>
                <a:lnTo>
                  <a:pt x="661415" y="952499"/>
                </a:lnTo>
                <a:lnTo>
                  <a:pt x="684275" y="944879"/>
                </a:lnTo>
                <a:lnTo>
                  <a:pt x="726947" y="923543"/>
                </a:lnTo>
                <a:lnTo>
                  <a:pt x="768095" y="899159"/>
                </a:lnTo>
                <a:lnTo>
                  <a:pt x="806195" y="870203"/>
                </a:lnTo>
                <a:lnTo>
                  <a:pt x="841247" y="838199"/>
                </a:lnTo>
                <a:lnTo>
                  <a:pt x="856487" y="821435"/>
                </a:lnTo>
                <a:lnTo>
                  <a:pt x="873251" y="804671"/>
                </a:lnTo>
                <a:lnTo>
                  <a:pt x="886967" y="784859"/>
                </a:lnTo>
                <a:lnTo>
                  <a:pt x="900683" y="766571"/>
                </a:lnTo>
                <a:lnTo>
                  <a:pt x="912875" y="746759"/>
                </a:lnTo>
                <a:lnTo>
                  <a:pt x="925067" y="725423"/>
                </a:lnTo>
                <a:lnTo>
                  <a:pt x="946403" y="682751"/>
                </a:lnTo>
                <a:lnTo>
                  <a:pt x="955547" y="659891"/>
                </a:lnTo>
                <a:lnTo>
                  <a:pt x="958595" y="650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7" name="object 27"/>
          <p:cNvSpPr txBox="1"/>
          <p:nvPr/>
        </p:nvSpPr>
        <p:spPr>
          <a:xfrm>
            <a:off x="5441888" y="1943543"/>
            <a:ext cx="172063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sz="1400" b="1" spc="-4" dirty="0">
                <a:latin typeface="Calibri"/>
                <a:cs typeface="Calibri"/>
              </a:rPr>
              <a:t>PROGRAMMI</a:t>
            </a:r>
            <a:r>
              <a:rPr sz="1400" b="1" spc="-51" dirty="0">
                <a:latin typeface="Calibri"/>
                <a:cs typeface="Calibri"/>
              </a:rPr>
              <a:t> </a:t>
            </a:r>
            <a:r>
              <a:rPr sz="1400" b="1" spc="-13" dirty="0">
                <a:latin typeface="Calibri"/>
                <a:cs typeface="Calibri"/>
              </a:rPr>
              <a:t>OPERATIVI  </a:t>
            </a:r>
            <a:r>
              <a:rPr sz="1400" b="1" spc="-4" dirty="0">
                <a:latin typeface="Calibri"/>
                <a:cs typeface="Calibri"/>
              </a:rPr>
              <a:t>REGIONALI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(POR)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61316" y="2823656"/>
            <a:ext cx="819701" cy="818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9" name="object 29"/>
          <p:cNvSpPr/>
          <p:nvPr/>
        </p:nvSpPr>
        <p:spPr>
          <a:xfrm>
            <a:off x="5249587" y="2812361"/>
            <a:ext cx="842182" cy="840553"/>
          </a:xfrm>
          <a:custGeom>
            <a:avLst/>
            <a:gdLst/>
            <a:ahLst/>
            <a:cxnLst/>
            <a:rect l="l" t="t" r="r" b="b"/>
            <a:pathLst>
              <a:path w="984884" h="982979">
                <a:moveTo>
                  <a:pt x="984503" y="516635"/>
                </a:moveTo>
                <a:lnTo>
                  <a:pt x="984503" y="466343"/>
                </a:lnTo>
                <a:lnTo>
                  <a:pt x="975359" y="391667"/>
                </a:lnTo>
                <a:lnTo>
                  <a:pt x="969263" y="367283"/>
                </a:lnTo>
                <a:lnTo>
                  <a:pt x="963167" y="344423"/>
                </a:lnTo>
                <a:lnTo>
                  <a:pt x="954023" y="321563"/>
                </a:lnTo>
                <a:lnTo>
                  <a:pt x="946403" y="298703"/>
                </a:lnTo>
                <a:lnTo>
                  <a:pt x="925067" y="256031"/>
                </a:lnTo>
                <a:lnTo>
                  <a:pt x="900683" y="216407"/>
                </a:lnTo>
                <a:lnTo>
                  <a:pt x="856487" y="160019"/>
                </a:lnTo>
                <a:lnTo>
                  <a:pt x="822959" y="126491"/>
                </a:lnTo>
                <a:lnTo>
                  <a:pt x="768095" y="83819"/>
                </a:lnTo>
                <a:lnTo>
                  <a:pt x="726947" y="57911"/>
                </a:lnTo>
                <a:lnTo>
                  <a:pt x="684275" y="38099"/>
                </a:lnTo>
                <a:lnTo>
                  <a:pt x="638555" y="21335"/>
                </a:lnTo>
                <a:lnTo>
                  <a:pt x="591311" y="9143"/>
                </a:lnTo>
                <a:lnTo>
                  <a:pt x="542543" y="1523"/>
                </a:lnTo>
                <a:lnTo>
                  <a:pt x="518159" y="0"/>
                </a:lnTo>
                <a:lnTo>
                  <a:pt x="466343" y="0"/>
                </a:lnTo>
                <a:lnTo>
                  <a:pt x="417575" y="4571"/>
                </a:lnTo>
                <a:lnTo>
                  <a:pt x="368807" y="15239"/>
                </a:lnTo>
                <a:lnTo>
                  <a:pt x="323087" y="28955"/>
                </a:lnTo>
                <a:lnTo>
                  <a:pt x="278891" y="47243"/>
                </a:lnTo>
                <a:lnTo>
                  <a:pt x="257555" y="59435"/>
                </a:lnTo>
                <a:lnTo>
                  <a:pt x="237743" y="70103"/>
                </a:lnTo>
                <a:lnTo>
                  <a:pt x="198119" y="97535"/>
                </a:lnTo>
                <a:lnTo>
                  <a:pt x="144779" y="143255"/>
                </a:lnTo>
                <a:lnTo>
                  <a:pt x="97535" y="196595"/>
                </a:lnTo>
                <a:lnTo>
                  <a:pt x="71627" y="236219"/>
                </a:lnTo>
                <a:lnTo>
                  <a:pt x="48767" y="278891"/>
                </a:lnTo>
                <a:lnTo>
                  <a:pt x="30479" y="323087"/>
                </a:lnTo>
                <a:lnTo>
                  <a:pt x="15239" y="368807"/>
                </a:lnTo>
                <a:lnTo>
                  <a:pt x="10667" y="393191"/>
                </a:lnTo>
                <a:lnTo>
                  <a:pt x="6095" y="416051"/>
                </a:lnTo>
                <a:lnTo>
                  <a:pt x="3047" y="441959"/>
                </a:lnTo>
                <a:lnTo>
                  <a:pt x="0" y="492251"/>
                </a:lnTo>
                <a:lnTo>
                  <a:pt x="3047" y="542543"/>
                </a:lnTo>
                <a:lnTo>
                  <a:pt x="6095" y="566927"/>
                </a:lnTo>
                <a:lnTo>
                  <a:pt x="10667" y="591311"/>
                </a:lnTo>
                <a:lnTo>
                  <a:pt x="16763" y="614171"/>
                </a:lnTo>
                <a:lnTo>
                  <a:pt x="22859" y="638555"/>
                </a:lnTo>
                <a:lnTo>
                  <a:pt x="25907" y="647699"/>
                </a:lnTo>
                <a:lnTo>
                  <a:pt x="25907" y="466343"/>
                </a:lnTo>
                <a:lnTo>
                  <a:pt x="35051" y="396239"/>
                </a:lnTo>
                <a:lnTo>
                  <a:pt x="41147" y="374903"/>
                </a:lnTo>
                <a:lnTo>
                  <a:pt x="47243" y="352043"/>
                </a:lnTo>
                <a:lnTo>
                  <a:pt x="62483" y="309371"/>
                </a:lnTo>
                <a:lnTo>
                  <a:pt x="92963" y="248411"/>
                </a:lnTo>
                <a:lnTo>
                  <a:pt x="132587" y="193547"/>
                </a:lnTo>
                <a:lnTo>
                  <a:pt x="163067" y="161543"/>
                </a:lnTo>
                <a:lnTo>
                  <a:pt x="196595" y="131063"/>
                </a:lnTo>
                <a:lnTo>
                  <a:pt x="231647" y="103631"/>
                </a:lnTo>
                <a:lnTo>
                  <a:pt x="269747" y="80771"/>
                </a:lnTo>
                <a:lnTo>
                  <a:pt x="310895" y="60959"/>
                </a:lnTo>
                <a:lnTo>
                  <a:pt x="353567" y="45719"/>
                </a:lnTo>
                <a:lnTo>
                  <a:pt x="399287" y="33527"/>
                </a:lnTo>
                <a:lnTo>
                  <a:pt x="445007" y="27431"/>
                </a:lnTo>
                <a:lnTo>
                  <a:pt x="469391" y="25907"/>
                </a:lnTo>
                <a:lnTo>
                  <a:pt x="492251" y="24383"/>
                </a:lnTo>
                <a:lnTo>
                  <a:pt x="541019" y="27431"/>
                </a:lnTo>
                <a:lnTo>
                  <a:pt x="586739" y="33527"/>
                </a:lnTo>
                <a:lnTo>
                  <a:pt x="630935" y="45719"/>
                </a:lnTo>
                <a:lnTo>
                  <a:pt x="675131" y="60959"/>
                </a:lnTo>
                <a:lnTo>
                  <a:pt x="714755" y="80771"/>
                </a:lnTo>
                <a:lnTo>
                  <a:pt x="754379" y="105155"/>
                </a:lnTo>
                <a:lnTo>
                  <a:pt x="789431" y="131063"/>
                </a:lnTo>
                <a:lnTo>
                  <a:pt x="822959" y="161543"/>
                </a:lnTo>
                <a:lnTo>
                  <a:pt x="853439" y="195071"/>
                </a:lnTo>
                <a:lnTo>
                  <a:pt x="879347" y="230123"/>
                </a:lnTo>
                <a:lnTo>
                  <a:pt x="903731" y="269747"/>
                </a:lnTo>
                <a:lnTo>
                  <a:pt x="912875" y="289559"/>
                </a:lnTo>
                <a:lnTo>
                  <a:pt x="923543" y="309371"/>
                </a:lnTo>
                <a:lnTo>
                  <a:pt x="938783" y="352043"/>
                </a:lnTo>
                <a:lnTo>
                  <a:pt x="954023" y="420623"/>
                </a:lnTo>
                <a:lnTo>
                  <a:pt x="958595" y="467867"/>
                </a:lnTo>
                <a:lnTo>
                  <a:pt x="958595" y="650747"/>
                </a:lnTo>
                <a:lnTo>
                  <a:pt x="963167" y="637031"/>
                </a:lnTo>
                <a:lnTo>
                  <a:pt x="969263" y="614171"/>
                </a:lnTo>
                <a:lnTo>
                  <a:pt x="975359" y="589787"/>
                </a:lnTo>
                <a:lnTo>
                  <a:pt x="984503" y="516635"/>
                </a:lnTo>
                <a:close/>
              </a:path>
              <a:path w="984884" h="982979">
                <a:moveTo>
                  <a:pt x="958595" y="650747"/>
                </a:moveTo>
                <a:lnTo>
                  <a:pt x="958595" y="515111"/>
                </a:lnTo>
                <a:lnTo>
                  <a:pt x="957071" y="539495"/>
                </a:lnTo>
                <a:lnTo>
                  <a:pt x="954023" y="562355"/>
                </a:lnTo>
                <a:lnTo>
                  <a:pt x="944879" y="608075"/>
                </a:lnTo>
                <a:lnTo>
                  <a:pt x="931163" y="652271"/>
                </a:lnTo>
                <a:lnTo>
                  <a:pt x="912875" y="693419"/>
                </a:lnTo>
                <a:lnTo>
                  <a:pt x="891539" y="733043"/>
                </a:lnTo>
                <a:lnTo>
                  <a:pt x="865631" y="771143"/>
                </a:lnTo>
                <a:lnTo>
                  <a:pt x="838199" y="804671"/>
                </a:lnTo>
                <a:lnTo>
                  <a:pt x="789431" y="851915"/>
                </a:lnTo>
                <a:lnTo>
                  <a:pt x="734567" y="890015"/>
                </a:lnTo>
                <a:lnTo>
                  <a:pt x="694943" y="911351"/>
                </a:lnTo>
                <a:lnTo>
                  <a:pt x="652271" y="929639"/>
                </a:lnTo>
                <a:lnTo>
                  <a:pt x="609599" y="943355"/>
                </a:lnTo>
                <a:lnTo>
                  <a:pt x="563879" y="952499"/>
                </a:lnTo>
                <a:lnTo>
                  <a:pt x="516635" y="957071"/>
                </a:lnTo>
                <a:lnTo>
                  <a:pt x="492251" y="958595"/>
                </a:lnTo>
                <a:lnTo>
                  <a:pt x="467867" y="957071"/>
                </a:lnTo>
                <a:lnTo>
                  <a:pt x="420623" y="952499"/>
                </a:lnTo>
                <a:lnTo>
                  <a:pt x="374903" y="943355"/>
                </a:lnTo>
                <a:lnTo>
                  <a:pt x="332231" y="929639"/>
                </a:lnTo>
                <a:lnTo>
                  <a:pt x="289559" y="911351"/>
                </a:lnTo>
                <a:lnTo>
                  <a:pt x="249935" y="890015"/>
                </a:lnTo>
                <a:lnTo>
                  <a:pt x="213359" y="865631"/>
                </a:lnTo>
                <a:lnTo>
                  <a:pt x="195071" y="850391"/>
                </a:lnTo>
                <a:lnTo>
                  <a:pt x="178307" y="836675"/>
                </a:lnTo>
                <a:lnTo>
                  <a:pt x="146303" y="804671"/>
                </a:lnTo>
                <a:lnTo>
                  <a:pt x="105155" y="751331"/>
                </a:lnTo>
                <a:lnTo>
                  <a:pt x="71627" y="693419"/>
                </a:lnTo>
                <a:lnTo>
                  <a:pt x="47243" y="629411"/>
                </a:lnTo>
                <a:lnTo>
                  <a:pt x="35051" y="585215"/>
                </a:lnTo>
                <a:lnTo>
                  <a:pt x="25907" y="515111"/>
                </a:lnTo>
                <a:lnTo>
                  <a:pt x="25907" y="647699"/>
                </a:lnTo>
                <a:lnTo>
                  <a:pt x="48767" y="704087"/>
                </a:lnTo>
                <a:lnTo>
                  <a:pt x="71627" y="746759"/>
                </a:lnTo>
                <a:lnTo>
                  <a:pt x="99059" y="786383"/>
                </a:lnTo>
                <a:lnTo>
                  <a:pt x="128015" y="822959"/>
                </a:lnTo>
                <a:lnTo>
                  <a:pt x="179831" y="871727"/>
                </a:lnTo>
                <a:lnTo>
                  <a:pt x="217931" y="899159"/>
                </a:lnTo>
                <a:lnTo>
                  <a:pt x="257555" y="923543"/>
                </a:lnTo>
                <a:lnTo>
                  <a:pt x="301751" y="944879"/>
                </a:lnTo>
                <a:lnTo>
                  <a:pt x="345947" y="961643"/>
                </a:lnTo>
                <a:lnTo>
                  <a:pt x="370331" y="967739"/>
                </a:lnTo>
                <a:lnTo>
                  <a:pt x="393191" y="973835"/>
                </a:lnTo>
                <a:lnTo>
                  <a:pt x="417575" y="976883"/>
                </a:lnTo>
                <a:lnTo>
                  <a:pt x="441959" y="981455"/>
                </a:lnTo>
                <a:lnTo>
                  <a:pt x="467867" y="982979"/>
                </a:lnTo>
                <a:lnTo>
                  <a:pt x="518159" y="982979"/>
                </a:lnTo>
                <a:lnTo>
                  <a:pt x="542543" y="979931"/>
                </a:lnTo>
                <a:lnTo>
                  <a:pt x="568451" y="976883"/>
                </a:lnTo>
                <a:lnTo>
                  <a:pt x="591311" y="973835"/>
                </a:lnTo>
                <a:lnTo>
                  <a:pt x="615695" y="967739"/>
                </a:lnTo>
                <a:lnTo>
                  <a:pt x="638555" y="961643"/>
                </a:lnTo>
                <a:lnTo>
                  <a:pt x="661415" y="952499"/>
                </a:lnTo>
                <a:lnTo>
                  <a:pt x="684275" y="944879"/>
                </a:lnTo>
                <a:lnTo>
                  <a:pt x="726947" y="923543"/>
                </a:lnTo>
                <a:lnTo>
                  <a:pt x="768095" y="899159"/>
                </a:lnTo>
                <a:lnTo>
                  <a:pt x="806195" y="870203"/>
                </a:lnTo>
                <a:lnTo>
                  <a:pt x="841247" y="838199"/>
                </a:lnTo>
                <a:lnTo>
                  <a:pt x="856487" y="821435"/>
                </a:lnTo>
                <a:lnTo>
                  <a:pt x="873251" y="804671"/>
                </a:lnTo>
                <a:lnTo>
                  <a:pt x="886967" y="784859"/>
                </a:lnTo>
                <a:lnTo>
                  <a:pt x="900683" y="766571"/>
                </a:lnTo>
                <a:lnTo>
                  <a:pt x="912875" y="746759"/>
                </a:lnTo>
                <a:lnTo>
                  <a:pt x="925067" y="725423"/>
                </a:lnTo>
                <a:lnTo>
                  <a:pt x="946403" y="682751"/>
                </a:lnTo>
                <a:lnTo>
                  <a:pt x="955547" y="659891"/>
                </a:lnTo>
                <a:lnTo>
                  <a:pt x="958595" y="650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0" name="object 30"/>
          <p:cNvSpPr txBox="1"/>
          <p:nvPr/>
        </p:nvSpPr>
        <p:spPr>
          <a:xfrm>
            <a:off x="5499039" y="2921054"/>
            <a:ext cx="191480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sz="1400" b="1" spc="-4" dirty="0">
                <a:latin typeface="Calibri"/>
                <a:cs typeface="Calibri"/>
              </a:rPr>
              <a:t>PROGRAMMA finanziato  </a:t>
            </a:r>
            <a:r>
              <a:rPr sz="1400" b="1" dirty="0">
                <a:latin typeface="Calibri"/>
                <a:cs typeface="Calibri"/>
              </a:rPr>
              <a:t>dal </a:t>
            </a:r>
            <a:r>
              <a:rPr sz="1400" b="1" spc="-9" dirty="0">
                <a:latin typeface="Calibri"/>
                <a:cs typeface="Calibri"/>
              </a:rPr>
              <a:t>FSC </a:t>
            </a:r>
            <a:r>
              <a:rPr sz="1400" b="1" spc="-4" dirty="0">
                <a:latin typeface="Calibri"/>
                <a:cs typeface="Calibri"/>
              </a:rPr>
              <a:t>(Fondo </a:t>
            </a:r>
            <a:r>
              <a:rPr sz="1400" b="1" dirty="0">
                <a:latin typeface="Calibri"/>
                <a:cs typeface="Calibri"/>
              </a:rPr>
              <a:t>per lo  </a:t>
            </a:r>
            <a:r>
              <a:rPr sz="1400" b="1" spc="-4" dirty="0">
                <a:latin typeface="Calibri"/>
                <a:cs typeface="Calibri"/>
              </a:rPr>
              <a:t>Sviluppo </a:t>
            </a:r>
            <a:r>
              <a:rPr sz="1400" b="1" dirty="0">
                <a:latin typeface="Calibri"/>
                <a:cs typeface="Calibri"/>
              </a:rPr>
              <a:t>e la</a:t>
            </a:r>
            <a:r>
              <a:rPr sz="1400" b="1" spc="-86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Coesione)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61316" y="3729083"/>
            <a:ext cx="819701" cy="818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2" name="object 32"/>
          <p:cNvSpPr/>
          <p:nvPr/>
        </p:nvSpPr>
        <p:spPr>
          <a:xfrm>
            <a:off x="5249587" y="3632063"/>
            <a:ext cx="842182" cy="840553"/>
          </a:xfrm>
          <a:custGeom>
            <a:avLst/>
            <a:gdLst/>
            <a:ahLst/>
            <a:cxnLst/>
            <a:rect l="l" t="t" r="r" b="b"/>
            <a:pathLst>
              <a:path w="984884" h="982979">
                <a:moveTo>
                  <a:pt x="984503" y="516635"/>
                </a:moveTo>
                <a:lnTo>
                  <a:pt x="984503" y="466343"/>
                </a:lnTo>
                <a:lnTo>
                  <a:pt x="975359" y="391667"/>
                </a:lnTo>
                <a:lnTo>
                  <a:pt x="969263" y="367283"/>
                </a:lnTo>
                <a:lnTo>
                  <a:pt x="963167" y="344423"/>
                </a:lnTo>
                <a:lnTo>
                  <a:pt x="954023" y="321563"/>
                </a:lnTo>
                <a:lnTo>
                  <a:pt x="946403" y="298703"/>
                </a:lnTo>
                <a:lnTo>
                  <a:pt x="925067" y="256031"/>
                </a:lnTo>
                <a:lnTo>
                  <a:pt x="900683" y="216407"/>
                </a:lnTo>
                <a:lnTo>
                  <a:pt x="856487" y="160019"/>
                </a:lnTo>
                <a:lnTo>
                  <a:pt x="822959" y="126491"/>
                </a:lnTo>
                <a:lnTo>
                  <a:pt x="768095" y="83819"/>
                </a:lnTo>
                <a:lnTo>
                  <a:pt x="726947" y="57911"/>
                </a:lnTo>
                <a:lnTo>
                  <a:pt x="684275" y="38099"/>
                </a:lnTo>
                <a:lnTo>
                  <a:pt x="638555" y="21335"/>
                </a:lnTo>
                <a:lnTo>
                  <a:pt x="591311" y="9143"/>
                </a:lnTo>
                <a:lnTo>
                  <a:pt x="542543" y="1523"/>
                </a:lnTo>
                <a:lnTo>
                  <a:pt x="518159" y="0"/>
                </a:lnTo>
                <a:lnTo>
                  <a:pt x="466343" y="0"/>
                </a:lnTo>
                <a:lnTo>
                  <a:pt x="417575" y="4571"/>
                </a:lnTo>
                <a:lnTo>
                  <a:pt x="368807" y="15239"/>
                </a:lnTo>
                <a:lnTo>
                  <a:pt x="323087" y="28955"/>
                </a:lnTo>
                <a:lnTo>
                  <a:pt x="278891" y="47243"/>
                </a:lnTo>
                <a:lnTo>
                  <a:pt x="257555" y="59435"/>
                </a:lnTo>
                <a:lnTo>
                  <a:pt x="237743" y="70103"/>
                </a:lnTo>
                <a:lnTo>
                  <a:pt x="198119" y="97535"/>
                </a:lnTo>
                <a:lnTo>
                  <a:pt x="144779" y="143255"/>
                </a:lnTo>
                <a:lnTo>
                  <a:pt x="97535" y="196595"/>
                </a:lnTo>
                <a:lnTo>
                  <a:pt x="71627" y="236219"/>
                </a:lnTo>
                <a:lnTo>
                  <a:pt x="48767" y="278891"/>
                </a:lnTo>
                <a:lnTo>
                  <a:pt x="30479" y="323087"/>
                </a:lnTo>
                <a:lnTo>
                  <a:pt x="15239" y="368807"/>
                </a:lnTo>
                <a:lnTo>
                  <a:pt x="10667" y="393191"/>
                </a:lnTo>
                <a:lnTo>
                  <a:pt x="6095" y="416051"/>
                </a:lnTo>
                <a:lnTo>
                  <a:pt x="3047" y="441959"/>
                </a:lnTo>
                <a:lnTo>
                  <a:pt x="0" y="492251"/>
                </a:lnTo>
                <a:lnTo>
                  <a:pt x="3047" y="542543"/>
                </a:lnTo>
                <a:lnTo>
                  <a:pt x="6095" y="566927"/>
                </a:lnTo>
                <a:lnTo>
                  <a:pt x="10667" y="591311"/>
                </a:lnTo>
                <a:lnTo>
                  <a:pt x="16763" y="614171"/>
                </a:lnTo>
                <a:lnTo>
                  <a:pt x="22859" y="638555"/>
                </a:lnTo>
                <a:lnTo>
                  <a:pt x="25907" y="647699"/>
                </a:lnTo>
                <a:lnTo>
                  <a:pt x="25907" y="466343"/>
                </a:lnTo>
                <a:lnTo>
                  <a:pt x="35051" y="396239"/>
                </a:lnTo>
                <a:lnTo>
                  <a:pt x="41147" y="374903"/>
                </a:lnTo>
                <a:lnTo>
                  <a:pt x="47243" y="352043"/>
                </a:lnTo>
                <a:lnTo>
                  <a:pt x="62483" y="309371"/>
                </a:lnTo>
                <a:lnTo>
                  <a:pt x="92963" y="248411"/>
                </a:lnTo>
                <a:lnTo>
                  <a:pt x="132587" y="193547"/>
                </a:lnTo>
                <a:lnTo>
                  <a:pt x="163067" y="161543"/>
                </a:lnTo>
                <a:lnTo>
                  <a:pt x="196595" y="131063"/>
                </a:lnTo>
                <a:lnTo>
                  <a:pt x="231647" y="103631"/>
                </a:lnTo>
                <a:lnTo>
                  <a:pt x="269747" y="80771"/>
                </a:lnTo>
                <a:lnTo>
                  <a:pt x="310895" y="60959"/>
                </a:lnTo>
                <a:lnTo>
                  <a:pt x="353567" y="45719"/>
                </a:lnTo>
                <a:lnTo>
                  <a:pt x="399287" y="33527"/>
                </a:lnTo>
                <a:lnTo>
                  <a:pt x="445007" y="27431"/>
                </a:lnTo>
                <a:lnTo>
                  <a:pt x="469391" y="25907"/>
                </a:lnTo>
                <a:lnTo>
                  <a:pt x="492251" y="24383"/>
                </a:lnTo>
                <a:lnTo>
                  <a:pt x="541019" y="27431"/>
                </a:lnTo>
                <a:lnTo>
                  <a:pt x="586739" y="33527"/>
                </a:lnTo>
                <a:lnTo>
                  <a:pt x="630935" y="45719"/>
                </a:lnTo>
                <a:lnTo>
                  <a:pt x="675131" y="60959"/>
                </a:lnTo>
                <a:lnTo>
                  <a:pt x="714755" y="80771"/>
                </a:lnTo>
                <a:lnTo>
                  <a:pt x="754379" y="105155"/>
                </a:lnTo>
                <a:lnTo>
                  <a:pt x="789431" y="131063"/>
                </a:lnTo>
                <a:lnTo>
                  <a:pt x="822959" y="161543"/>
                </a:lnTo>
                <a:lnTo>
                  <a:pt x="853439" y="195071"/>
                </a:lnTo>
                <a:lnTo>
                  <a:pt x="879347" y="230123"/>
                </a:lnTo>
                <a:lnTo>
                  <a:pt x="903731" y="269747"/>
                </a:lnTo>
                <a:lnTo>
                  <a:pt x="912875" y="289559"/>
                </a:lnTo>
                <a:lnTo>
                  <a:pt x="923543" y="309371"/>
                </a:lnTo>
                <a:lnTo>
                  <a:pt x="938783" y="352043"/>
                </a:lnTo>
                <a:lnTo>
                  <a:pt x="954023" y="420623"/>
                </a:lnTo>
                <a:lnTo>
                  <a:pt x="958595" y="467867"/>
                </a:lnTo>
                <a:lnTo>
                  <a:pt x="958595" y="650747"/>
                </a:lnTo>
                <a:lnTo>
                  <a:pt x="963167" y="637031"/>
                </a:lnTo>
                <a:lnTo>
                  <a:pt x="969263" y="614171"/>
                </a:lnTo>
                <a:lnTo>
                  <a:pt x="975359" y="589787"/>
                </a:lnTo>
                <a:lnTo>
                  <a:pt x="984503" y="516635"/>
                </a:lnTo>
                <a:close/>
              </a:path>
              <a:path w="984884" h="982979">
                <a:moveTo>
                  <a:pt x="958595" y="650747"/>
                </a:moveTo>
                <a:lnTo>
                  <a:pt x="958595" y="515111"/>
                </a:lnTo>
                <a:lnTo>
                  <a:pt x="957071" y="539495"/>
                </a:lnTo>
                <a:lnTo>
                  <a:pt x="954023" y="562355"/>
                </a:lnTo>
                <a:lnTo>
                  <a:pt x="944879" y="608075"/>
                </a:lnTo>
                <a:lnTo>
                  <a:pt x="931163" y="652271"/>
                </a:lnTo>
                <a:lnTo>
                  <a:pt x="912875" y="693419"/>
                </a:lnTo>
                <a:lnTo>
                  <a:pt x="891539" y="733043"/>
                </a:lnTo>
                <a:lnTo>
                  <a:pt x="865631" y="771143"/>
                </a:lnTo>
                <a:lnTo>
                  <a:pt x="838199" y="804671"/>
                </a:lnTo>
                <a:lnTo>
                  <a:pt x="789431" y="851915"/>
                </a:lnTo>
                <a:lnTo>
                  <a:pt x="734567" y="890015"/>
                </a:lnTo>
                <a:lnTo>
                  <a:pt x="694943" y="911351"/>
                </a:lnTo>
                <a:lnTo>
                  <a:pt x="652271" y="929639"/>
                </a:lnTo>
                <a:lnTo>
                  <a:pt x="609599" y="943355"/>
                </a:lnTo>
                <a:lnTo>
                  <a:pt x="563879" y="952499"/>
                </a:lnTo>
                <a:lnTo>
                  <a:pt x="516635" y="957071"/>
                </a:lnTo>
                <a:lnTo>
                  <a:pt x="492251" y="958595"/>
                </a:lnTo>
                <a:lnTo>
                  <a:pt x="467867" y="957071"/>
                </a:lnTo>
                <a:lnTo>
                  <a:pt x="420623" y="952499"/>
                </a:lnTo>
                <a:lnTo>
                  <a:pt x="374903" y="943355"/>
                </a:lnTo>
                <a:lnTo>
                  <a:pt x="332231" y="929639"/>
                </a:lnTo>
                <a:lnTo>
                  <a:pt x="289559" y="911351"/>
                </a:lnTo>
                <a:lnTo>
                  <a:pt x="249935" y="890015"/>
                </a:lnTo>
                <a:lnTo>
                  <a:pt x="213359" y="865631"/>
                </a:lnTo>
                <a:lnTo>
                  <a:pt x="195071" y="850391"/>
                </a:lnTo>
                <a:lnTo>
                  <a:pt x="178307" y="836675"/>
                </a:lnTo>
                <a:lnTo>
                  <a:pt x="146303" y="804671"/>
                </a:lnTo>
                <a:lnTo>
                  <a:pt x="105155" y="751331"/>
                </a:lnTo>
                <a:lnTo>
                  <a:pt x="71627" y="693419"/>
                </a:lnTo>
                <a:lnTo>
                  <a:pt x="47243" y="629411"/>
                </a:lnTo>
                <a:lnTo>
                  <a:pt x="35051" y="585215"/>
                </a:lnTo>
                <a:lnTo>
                  <a:pt x="25907" y="515111"/>
                </a:lnTo>
                <a:lnTo>
                  <a:pt x="25907" y="647699"/>
                </a:lnTo>
                <a:lnTo>
                  <a:pt x="48767" y="704087"/>
                </a:lnTo>
                <a:lnTo>
                  <a:pt x="71627" y="746759"/>
                </a:lnTo>
                <a:lnTo>
                  <a:pt x="99059" y="786383"/>
                </a:lnTo>
                <a:lnTo>
                  <a:pt x="128015" y="822959"/>
                </a:lnTo>
                <a:lnTo>
                  <a:pt x="179831" y="871727"/>
                </a:lnTo>
                <a:lnTo>
                  <a:pt x="217931" y="899159"/>
                </a:lnTo>
                <a:lnTo>
                  <a:pt x="257555" y="923543"/>
                </a:lnTo>
                <a:lnTo>
                  <a:pt x="301751" y="944879"/>
                </a:lnTo>
                <a:lnTo>
                  <a:pt x="345947" y="961643"/>
                </a:lnTo>
                <a:lnTo>
                  <a:pt x="370331" y="967739"/>
                </a:lnTo>
                <a:lnTo>
                  <a:pt x="393191" y="973835"/>
                </a:lnTo>
                <a:lnTo>
                  <a:pt x="417575" y="976883"/>
                </a:lnTo>
                <a:lnTo>
                  <a:pt x="441959" y="981455"/>
                </a:lnTo>
                <a:lnTo>
                  <a:pt x="467867" y="982979"/>
                </a:lnTo>
                <a:lnTo>
                  <a:pt x="518159" y="982979"/>
                </a:lnTo>
                <a:lnTo>
                  <a:pt x="542543" y="979931"/>
                </a:lnTo>
                <a:lnTo>
                  <a:pt x="568451" y="976883"/>
                </a:lnTo>
                <a:lnTo>
                  <a:pt x="591311" y="973835"/>
                </a:lnTo>
                <a:lnTo>
                  <a:pt x="615695" y="967739"/>
                </a:lnTo>
                <a:lnTo>
                  <a:pt x="638555" y="961643"/>
                </a:lnTo>
                <a:lnTo>
                  <a:pt x="661415" y="952499"/>
                </a:lnTo>
                <a:lnTo>
                  <a:pt x="684275" y="944879"/>
                </a:lnTo>
                <a:lnTo>
                  <a:pt x="726947" y="923543"/>
                </a:lnTo>
                <a:lnTo>
                  <a:pt x="768095" y="899159"/>
                </a:lnTo>
                <a:lnTo>
                  <a:pt x="806195" y="870203"/>
                </a:lnTo>
                <a:lnTo>
                  <a:pt x="841247" y="838199"/>
                </a:lnTo>
                <a:lnTo>
                  <a:pt x="856487" y="821435"/>
                </a:lnTo>
                <a:lnTo>
                  <a:pt x="873251" y="804671"/>
                </a:lnTo>
                <a:lnTo>
                  <a:pt x="886967" y="784859"/>
                </a:lnTo>
                <a:lnTo>
                  <a:pt x="900683" y="766571"/>
                </a:lnTo>
                <a:lnTo>
                  <a:pt x="912875" y="746759"/>
                </a:lnTo>
                <a:lnTo>
                  <a:pt x="925067" y="725423"/>
                </a:lnTo>
                <a:lnTo>
                  <a:pt x="946403" y="682751"/>
                </a:lnTo>
                <a:lnTo>
                  <a:pt x="955547" y="659891"/>
                </a:lnTo>
                <a:lnTo>
                  <a:pt x="958595" y="650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3" name="object 33"/>
          <p:cNvSpPr txBox="1"/>
          <p:nvPr/>
        </p:nvSpPr>
        <p:spPr>
          <a:xfrm>
            <a:off x="5556188" y="3816956"/>
            <a:ext cx="205945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sz="1400" b="1" dirty="0">
                <a:latin typeface="Calibri"/>
                <a:cs typeface="Calibri"/>
              </a:rPr>
              <a:t>PO </a:t>
            </a:r>
            <a:r>
              <a:rPr sz="1400" b="1" spc="-9" dirty="0">
                <a:latin typeface="Calibri"/>
                <a:cs typeface="Calibri"/>
              </a:rPr>
              <a:t>INCLUSIONE </a:t>
            </a:r>
            <a:r>
              <a:rPr sz="1400" b="1" spc="-4" dirty="0">
                <a:latin typeface="Calibri"/>
                <a:cs typeface="Calibri"/>
              </a:rPr>
              <a:t>finanziato  </a:t>
            </a:r>
            <a:r>
              <a:rPr sz="1400" b="1" dirty="0">
                <a:latin typeface="Calibri"/>
                <a:cs typeface="Calibri"/>
              </a:rPr>
              <a:t>dal </a:t>
            </a:r>
            <a:r>
              <a:rPr sz="1400" b="1" spc="-4" dirty="0">
                <a:latin typeface="Calibri"/>
                <a:cs typeface="Calibri"/>
              </a:rPr>
              <a:t>FEAD (Fondo </a:t>
            </a:r>
            <a:r>
              <a:rPr sz="1400" b="1" dirty="0">
                <a:latin typeface="Calibri"/>
                <a:cs typeface="Calibri"/>
              </a:rPr>
              <a:t>di Aiuti  </a:t>
            </a:r>
            <a:r>
              <a:rPr sz="1400" b="1" spc="-4" dirty="0">
                <a:latin typeface="Calibri"/>
                <a:cs typeface="Calibri"/>
              </a:rPr>
              <a:t>Europei agli</a:t>
            </a:r>
            <a:r>
              <a:rPr sz="1400" b="1" spc="-47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Indigenti)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61316" y="4644035"/>
            <a:ext cx="819701" cy="818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5" name="object 35"/>
          <p:cNvSpPr/>
          <p:nvPr/>
        </p:nvSpPr>
        <p:spPr>
          <a:xfrm>
            <a:off x="5249587" y="4451765"/>
            <a:ext cx="842182" cy="840553"/>
          </a:xfrm>
          <a:custGeom>
            <a:avLst/>
            <a:gdLst/>
            <a:ahLst/>
            <a:cxnLst/>
            <a:rect l="l" t="t" r="r" b="b"/>
            <a:pathLst>
              <a:path w="984884" h="982979">
                <a:moveTo>
                  <a:pt x="984503" y="516635"/>
                </a:moveTo>
                <a:lnTo>
                  <a:pt x="984503" y="466343"/>
                </a:lnTo>
                <a:lnTo>
                  <a:pt x="975359" y="391667"/>
                </a:lnTo>
                <a:lnTo>
                  <a:pt x="969263" y="367283"/>
                </a:lnTo>
                <a:lnTo>
                  <a:pt x="963167" y="344423"/>
                </a:lnTo>
                <a:lnTo>
                  <a:pt x="954023" y="321563"/>
                </a:lnTo>
                <a:lnTo>
                  <a:pt x="946403" y="298703"/>
                </a:lnTo>
                <a:lnTo>
                  <a:pt x="925067" y="256031"/>
                </a:lnTo>
                <a:lnTo>
                  <a:pt x="900683" y="216407"/>
                </a:lnTo>
                <a:lnTo>
                  <a:pt x="856487" y="160019"/>
                </a:lnTo>
                <a:lnTo>
                  <a:pt x="822959" y="126491"/>
                </a:lnTo>
                <a:lnTo>
                  <a:pt x="768095" y="83819"/>
                </a:lnTo>
                <a:lnTo>
                  <a:pt x="726947" y="57911"/>
                </a:lnTo>
                <a:lnTo>
                  <a:pt x="684275" y="38099"/>
                </a:lnTo>
                <a:lnTo>
                  <a:pt x="638555" y="21335"/>
                </a:lnTo>
                <a:lnTo>
                  <a:pt x="591311" y="9143"/>
                </a:lnTo>
                <a:lnTo>
                  <a:pt x="542543" y="1523"/>
                </a:lnTo>
                <a:lnTo>
                  <a:pt x="518159" y="0"/>
                </a:lnTo>
                <a:lnTo>
                  <a:pt x="466343" y="0"/>
                </a:lnTo>
                <a:lnTo>
                  <a:pt x="417575" y="4571"/>
                </a:lnTo>
                <a:lnTo>
                  <a:pt x="368807" y="15239"/>
                </a:lnTo>
                <a:lnTo>
                  <a:pt x="323087" y="28955"/>
                </a:lnTo>
                <a:lnTo>
                  <a:pt x="278891" y="47243"/>
                </a:lnTo>
                <a:lnTo>
                  <a:pt x="257555" y="59435"/>
                </a:lnTo>
                <a:lnTo>
                  <a:pt x="237743" y="70103"/>
                </a:lnTo>
                <a:lnTo>
                  <a:pt x="198119" y="97535"/>
                </a:lnTo>
                <a:lnTo>
                  <a:pt x="144779" y="143255"/>
                </a:lnTo>
                <a:lnTo>
                  <a:pt x="97535" y="196595"/>
                </a:lnTo>
                <a:lnTo>
                  <a:pt x="71627" y="236219"/>
                </a:lnTo>
                <a:lnTo>
                  <a:pt x="48767" y="278891"/>
                </a:lnTo>
                <a:lnTo>
                  <a:pt x="30479" y="323087"/>
                </a:lnTo>
                <a:lnTo>
                  <a:pt x="15239" y="368807"/>
                </a:lnTo>
                <a:lnTo>
                  <a:pt x="10667" y="393191"/>
                </a:lnTo>
                <a:lnTo>
                  <a:pt x="6095" y="416051"/>
                </a:lnTo>
                <a:lnTo>
                  <a:pt x="3047" y="441959"/>
                </a:lnTo>
                <a:lnTo>
                  <a:pt x="0" y="492251"/>
                </a:lnTo>
                <a:lnTo>
                  <a:pt x="3047" y="542543"/>
                </a:lnTo>
                <a:lnTo>
                  <a:pt x="6095" y="566927"/>
                </a:lnTo>
                <a:lnTo>
                  <a:pt x="10667" y="591311"/>
                </a:lnTo>
                <a:lnTo>
                  <a:pt x="16763" y="614171"/>
                </a:lnTo>
                <a:lnTo>
                  <a:pt x="22859" y="638555"/>
                </a:lnTo>
                <a:lnTo>
                  <a:pt x="25907" y="647699"/>
                </a:lnTo>
                <a:lnTo>
                  <a:pt x="25907" y="466343"/>
                </a:lnTo>
                <a:lnTo>
                  <a:pt x="35051" y="396239"/>
                </a:lnTo>
                <a:lnTo>
                  <a:pt x="41147" y="374903"/>
                </a:lnTo>
                <a:lnTo>
                  <a:pt x="47243" y="352043"/>
                </a:lnTo>
                <a:lnTo>
                  <a:pt x="62483" y="309371"/>
                </a:lnTo>
                <a:lnTo>
                  <a:pt x="92963" y="248411"/>
                </a:lnTo>
                <a:lnTo>
                  <a:pt x="132587" y="193547"/>
                </a:lnTo>
                <a:lnTo>
                  <a:pt x="163067" y="161543"/>
                </a:lnTo>
                <a:lnTo>
                  <a:pt x="196595" y="131063"/>
                </a:lnTo>
                <a:lnTo>
                  <a:pt x="231647" y="103631"/>
                </a:lnTo>
                <a:lnTo>
                  <a:pt x="269747" y="80771"/>
                </a:lnTo>
                <a:lnTo>
                  <a:pt x="310895" y="60959"/>
                </a:lnTo>
                <a:lnTo>
                  <a:pt x="353567" y="45719"/>
                </a:lnTo>
                <a:lnTo>
                  <a:pt x="399287" y="33527"/>
                </a:lnTo>
                <a:lnTo>
                  <a:pt x="445007" y="27431"/>
                </a:lnTo>
                <a:lnTo>
                  <a:pt x="469391" y="25907"/>
                </a:lnTo>
                <a:lnTo>
                  <a:pt x="492251" y="24383"/>
                </a:lnTo>
                <a:lnTo>
                  <a:pt x="541019" y="27431"/>
                </a:lnTo>
                <a:lnTo>
                  <a:pt x="586739" y="33527"/>
                </a:lnTo>
                <a:lnTo>
                  <a:pt x="630935" y="45719"/>
                </a:lnTo>
                <a:lnTo>
                  <a:pt x="675131" y="60959"/>
                </a:lnTo>
                <a:lnTo>
                  <a:pt x="714755" y="80771"/>
                </a:lnTo>
                <a:lnTo>
                  <a:pt x="754379" y="105155"/>
                </a:lnTo>
                <a:lnTo>
                  <a:pt x="789431" y="131063"/>
                </a:lnTo>
                <a:lnTo>
                  <a:pt x="822959" y="161543"/>
                </a:lnTo>
                <a:lnTo>
                  <a:pt x="853439" y="195071"/>
                </a:lnTo>
                <a:lnTo>
                  <a:pt x="879347" y="230123"/>
                </a:lnTo>
                <a:lnTo>
                  <a:pt x="903731" y="269747"/>
                </a:lnTo>
                <a:lnTo>
                  <a:pt x="912875" y="289559"/>
                </a:lnTo>
                <a:lnTo>
                  <a:pt x="923543" y="309371"/>
                </a:lnTo>
                <a:lnTo>
                  <a:pt x="938783" y="352043"/>
                </a:lnTo>
                <a:lnTo>
                  <a:pt x="954023" y="420623"/>
                </a:lnTo>
                <a:lnTo>
                  <a:pt x="958595" y="467867"/>
                </a:lnTo>
                <a:lnTo>
                  <a:pt x="958595" y="650747"/>
                </a:lnTo>
                <a:lnTo>
                  <a:pt x="963167" y="637031"/>
                </a:lnTo>
                <a:lnTo>
                  <a:pt x="969263" y="614171"/>
                </a:lnTo>
                <a:lnTo>
                  <a:pt x="975359" y="589787"/>
                </a:lnTo>
                <a:lnTo>
                  <a:pt x="984503" y="516635"/>
                </a:lnTo>
                <a:close/>
              </a:path>
              <a:path w="984884" h="982979">
                <a:moveTo>
                  <a:pt x="958595" y="650747"/>
                </a:moveTo>
                <a:lnTo>
                  <a:pt x="958595" y="515111"/>
                </a:lnTo>
                <a:lnTo>
                  <a:pt x="957071" y="539495"/>
                </a:lnTo>
                <a:lnTo>
                  <a:pt x="954023" y="562355"/>
                </a:lnTo>
                <a:lnTo>
                  <a:pt x="944879" y="608075"/>
                </a:lnTo>
                <a:lnTo>
                  <a:pt x="931163" y="652271"/>
                </a:lnTo>
                <a:lnTo>
                  <a:pt x="912875" y="693419"/>
                </a:lnTo>
                <a:lnTo>
                  <a:pt x="891539" y="733043"/>
                </a:lnTo>
                <a:lnTo>
                  <a:pt x="865631" y="771143"/>
                </a:lnTo>
                <a:lnTo>
                  <a:pt x="838199" y="804671"/>
                </a:lnTo>
                <a:lnTo>
                  <a:pt x="789431" y="851915"/>
                </a:lnTo>
                <a:lnTo>
                  <a:pt x="734567" y="890015"/>
                </a:lnTo>
                <a:lnTo>
                  <a:pt x="694943" y="911351"/>
                </a:lnTo>
                <a:lnTo>
                  <a:pt x="652271" y="929639"/>
                </a:lnTo>
                <a:lnTo>
                  <a:pt x="609599" y="943355"/>
                </a:lnTo>
                <a:lnTo>
                  <a:pt x="563879" y="952499"/>
                </a:lnTo>
                <a:lnTo>
                  <a:pt x="516635" y="957071"/>
                </a:lnTo>
                <a:lnTo>
                  <a:pt x="492251" y="958595"/>
                </a:lnTo>
                <a:lnTo>
                  <a:pt x="467867" y="957071"/>
                </a:lnTo>
                <a:lnTo>
                  <a:pt x="420623" y="952499"/>
                </a:lnTo>
                <a:lnTo>
                  <a:pt x="374903" y="943355"/>
                </a:lnTo>
                <a:lnTo>
                  <a:pt x="332231" y="929639"/>
                </a:lnTo>
                <a:lnTo>
                  <a:pt x="289559" y="911351"/>
                </a:lnTo>
                <a:lnTo>
                  <a:pt x="249935" y="890015"/>
                </a:lnTo>
                <a:lnTo>
                  <a:pt x="213359" y="865631"/>
                </a:lnTo>
                <a:lnTo>
                  <a:pt x="195071" y="850391"/>
                </a:lnTo>
                <a:lnTo>
                  <a:pt x="178307" y="836675"/>
                </a:lnTo>
                <a:lnTo>
                  <a:pt x="146303" y="804671"/>
                </a:lnTo>
                <a:lnTo>
                  <a:pt x="105155" y="751331"/>
                </a:lnTo>
                <a:lnTo>
                  <a:pt x="71627" y="693419"/>
                </a:lnTo>
                <a:lnTo>
                  <a:pt x="47243" y="629411"/>
                </a:lnTo>
                <a:lnTo>
                  <a:pt x="35051" y="585215"/>
                </a:lnTo>
                <a:lnTo>
                  <a:pt x="25907" y="515111"/>
                </a:lnTo>
                <a:lnTo>
                  <a:pt x="25907" y="647699"/>
                </a:lnTo>
                <a:lnTo>
                  <a:pt x="48767" y="704087"/>
                </a:lnTo>
                <a:lnTo>
                  <a:pt x="71627" y="746759"/>
                </a:lnTo>
                <a:lnTo>
                  <a:pt x="99059" y="786383"/>
                </a:lnTo>
                <a:lnTo>
                  <a:pt x="128015" y="822959"/>
                </a:lnTo>
                <a:lnTo>
                  <a:pt x="179831" y="871727"/>
                </a:lnTo>
                <a:lnTo>
                  <a:pt x="217931" y="899159"/>
                </a:lnTo>
                <a:lnTo>
                  <a:pt x="257555" y="923543"/>
                </a:lnTo>
                <a:lnTo>
                  <a:pt x="301751" y="944879"/>
                </a:lnTo>
                <a:lnTo>
                  <a:pt x="345947" y="961643"/>
                </a:lnTo>
                <a:lnTo>
                  <a:pt x="370331" y="967739"/>
                </a:lnTo>
                <a:lnTo>
                  <a:pt x="393191" y="973835"/>
                </a:lnTo>
                <a:lnTo>
                  <a:pt x="417575" y="976883"/>
                </a:lnTo>
                <a:lnTo>
                  <a:pt x="441959" y="981455"/>
                </a:lnTo>
                <a:lnTo>
                  <a:pt x="467867" y="982979"/>
                </a:lnTo>
                <a:lnTo>
                  <a:pt x="518159" y="982979"/>
                </a:lnTo>
                <a:lnTo>
                  <a:pt x="542543" y="979931"/>
                </a:lnTo>
                <a:lnTo>
                  <a:pt x="568451" y="976883"/>
                </a:lnTo>
                <a:lnTo>
                  <a:pt x="591311" y="973835"/>
                </a:lnTo>
                <a:lnTo>
                  <a:pt x="615695" y="967739"/>
                </a:lnTo>
                <a:lnTo>
                  <a:pt x="638555" y="961643"/>
                </a:lnTo>
                <a:lnTo>
                  <a:pt x="661415" y="952499"/>
                </a:lnTo>
                <a:lnTo>
                  <a:pt x="684275" y="944879"/>
                </a:lnTo>
                <a:lnTo>
                  <a:pt x="726947" y="923543"/>
                </a:lnTo>
                <a:lnTo>
                  <a:pt x="768095" y="899159"/>
                </a:lnTo>
                <a:lnTo>
                  <a:pt x="806195" y="870203"/>
                </a:lnTo>
                <a:lnTo>
                  <a:pt x="841247" y="838199"/>
                </a:lnTo>
                <a:lnTo>
                  <a:pt x="856487" y="821435"/>
                </a:lnTo>
                <a:lnTo>
                  <a:pt x="873251" y="804671"/>
                </a:lnTo>
                <a:lnTo>
                  <a:pt x="886967" y="784859"/>
                </a:lnTo>
                <a:lnTo>
                  <a:pt x="900683" y="766571"/>
                </a:lnTo>
                <a:lnTo>
                  <a:pt x="912875" y="746759"/>
                </a:lnTo>
                <a:lnTo>
                  <a:pt x="925067" y="725423"/>
                </a:lnTo>
                <a:lnTo>
                  <a:pt x="946403" y="682751"/>
                </a:lnTo>
                <a:lnTo>
                  <a:pt x="955547" y="659891"/>
                </a:lnTo>
                <a:lnTo>
                  <a:pt x="958595" y="650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6" name="object 36"/>
          <p:cNvSpPr txBox="1"/>
          <p:nvPr/>
        </p:nvSpPr>
        <p:spPr>
          <a:xfrm>
            <a:off x="5575238" y="4750957"/>
            <a:ext cx="191480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sz="1400" b="1" dirty="0">
                <a:latin typeface="Calibri"/>
                <a:cs typeface="Calibri"/>
              </a:rPr>
              <a:t>Fondo </a:t>
            </a:r>
            <a:r>
              <a:rPr sz="1400" b="1" spc="-4" dirty="0">
                <a:latin typeface="Calibri"/>
                <a:cs typeface="Calibri"/>
              </a:rPr>
              <a:t>Europeo </a:t>
            </a:r>
            <a:r>
              <a:rPr sz="1400" b="1" dirty="0">
                <a:latin typeface="Calibri"/>
                <a:cs typeface="Calibri"/>
              </a:rPr>
              <a:t>per</a:t>
            </a:r>
            <a:r>
              <a:rPr sz="1400" b="1" spc="-124" dirty="0">
                <a:latin typeface="Calibri"/>
                <a:cs typeface="Calibri"/>
              </a:rPr>
              <a:t> </a:t>
            </a:r>
            <a:r>
              <a:rPr sz="1400" b="1" spc="-13" dirty="0">
                <a:latin typeface="Calibri"/>
                <a:cs typeface="Calibri"/>
              </a:rPr>
              <a:t>l’asilo,  </a:t>
            </a:r>
            <a:r>
              <a:rPr sz="1400" b="1" spc="-4" dirty="0">
                <a:latin typeface="Calibri"/>
                <a:cs typeface="Calibri"/>
              </a:rPr>
              <a:t>l’immigrazione </a:t>
            </a:r>
            <a:r>
              <a:rPr sz="1400" b="1" dirty="0">
                <a:latin typeface="Calibri"/>
                <a:cs typeface="Calibri"/>
              </a:rPr>
              <a:t>e  </a:t>
            </a:r>
            <a:r>
              <a:rPr sz="1400" b="1" spc="-4" dirty="0">
                <a:latin typeface="Calibri"/>
                <a:cs typeface="Calibri"/>
              </a:rPr>
              <a:t>l’integrazione</a:t>
            </a:r>
            <a:r>
              <a:rPr sz="1400" b="1" spc="-77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(AMIF)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836477" y="3624244"/>
            <a:ext cx="116200" cy="108599"/>
          </a:xfrm>
          <a:custGeom>
            <a:avLst/>
            <a:gdLst/>
            <a:ahLst/>
            <a:cxnLst/>
            <a:rect l="l" t="t" r="r" b="b"/>
            <a:pathLst>
              <a:path w="135889" h="127000">
                <a:moveTo>
                  <a:pt x="135635" y="126491"/>
                </a:moveTo>
                <a:lnTo>
                  <a:pt x="135635" y="0"/>
                </a:lnTo>
                <a:lnTo>
                  <a:pt x="0" y="0"/>
                </a:lnTo>
                <a:lnTo>
                  <a:pt x="0" y="126491"/>
                </a:lnTo>
                <a:lnTo>
                  <a:pt x="135635" y="12649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8" name="object 38"/>
          <p:cNvSpPr/>
          <p:nvPr/>
        </p:nvSpPr>
        <p:spPr>
          <a:xfrm>
            <a:off x="4952461" y="3508262"/>
            <a:ext cx="108599" cy="340457"/>
          </a:xfrm>
          <a:custGeom>
            <a:avLst/>
            <a:gdLst/>
            <a:ahLst/>
            <a:cxnLst/>
            <a:rect l="l" t="t" r="r" b="b"/>
            <a:pathLst>
              <a:path w="127000" h="398145">
                <a:moveTo>
                  <a:pt x="126491" y="397763"/>
                </a:moveTo>
                <a:lnTo>
                  <a:pt x="126491" y="0"/>
                </a:lnTo>
                <a:lnTo>
                  <a:pt x="0" y="0"/>
                </a:lnTo>
                <a:lnTo>
                  <a:pt x="0" y="397763"/>
                </a:lnTo>
                <a:lnTo>
                  <a:pt x="126491" y="397763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9" name="object 39"/>
          <p:cNvSpPr/>
          <p:nvPr/>
        </p:nvSpPr>
        <p:spPr>
          <a:xfrm>
            <a:off x="5060626" y="3624244"/>
            <a:ext cx="115114" cy="108599"/>
          </a:xfrm>
          <a:custGeom>
            <a:avLst/>
            <a:gdLst/>
            <a:ahLst/>
            <a:cxnLst/>
            <a:rect l="l" t="t" r="r" b="b"/>
            <a:pathLst>
              <a:path w="134620" h="127000">
                <a:moveTo>
                  <a:pt x="134111" y="126491"/>
                </a:moveTo>
                <a:lnTo>
                  <a:pt x="134111" y="0"/>
                </a:lnTo>
                <a:lnTo>
                  <a:pt x="0" y="0"/>
                </a:lnTo>
                <a:lnTo>
                  <a:pt x="0" y="126491"/>
                </a:lnTo>
                <a:lnTo>
                  <a:pt x="134111" y="12649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0" name="object 40"/>
          <p:cNvSpPr/>
          <p:nvPr/>
        </p:nvSpPr>
        <p:spPr>
          <a:xfrm>
            <a:off x="4828659" y="3500442"/>
            <a:ext cx="356202" cy="356202"/>
          </a:xfrm>
          <a:custGeom>
            <a:avLst/>
            <a:gdLst/>
            <a:ahLst/>
            <a:cxnLst/>
            <a:rect l="l" t="t" r="r" b="b"/>
            <a:pathLst>
              <a:path w="416560" h="416560">
                <a:moveTo>
                  <a:pt x="144779" y="135635"/>
                </a:moveTo>
                <a:lnTo>
                  <a:pt x="0" y="135635"/>
                </a:lnTo>
                <a:lnTo>
                  <a:pt x="0" y="280415"/>
                </a:lnTo>
                <a:lnTo>
                  <a:pt x="9143" y="280415"/>
                </a:lnTo>
                <a:lnTo>
                  <a:pt x="9143" y="153923"/>
                </a:lnTo>
                <a:lnTo>
                  <a:pt x="18287" y="144779"/>
                </a:lnTo>
                <a:lnTo>
                  <a:pt x="18287" y="153923"/>
                </a:lnTo>
                <a:lnTo>
                  <a:pt x="134111" y="153923"/>
                </a:lnTo>
                <a:lnTo>
                  <a:pt x="134111" y="144779"/>
                </a:lnTo>
                <a:lnTo>
                  <a:pt x="144779" y="135635"/>
                </a:lnTo>
                <a:close/>
              </a:path>
              <a:path w="416560" h="416560">
                <a:moveTo>
                  <a:pt x="18287" y="153923"/>
                </a:moveTo>
                <a:lnTo>
                  <a:pt x="18287" y="144779"/>
                </a:lnTo>
                <a:lnTo>
                  <a:pt x="9143" y="153923"/>
                </a:lnTo>
                <a:lnTo>
                  <a:pt x="18287" y="153923"/>
                </a:lnTo>
                <a:close/>
              </a:path>
              <a:path w="416560" h="416560">
                <a:moveTo>
                  <a:pt x="18287" y="262127"/>
                </a:moveTo>
                <a:lnTo>
                  <a:pt x="18287" y="153923"/>
                </a:lnTo>
                <a:lnTo>
                  <a:pt x="9143" y="153923"/>
                </a:lnTo>
                <a:lnTo>
                  <a:pt x="9143" y="262127"/>
                </a:lnTo>
                <a:lnTo>
                  <a:pt x="18287" y="262127"/>
                </a:lnTo>
                <a:close/>
              </a:path>
              <a:path w="416560" h="416560">
                <a:moveTo>
                  <a:pt x="153923" y="396239"/>
                </a:moveTo>
                <a:lnTo>
                  <a:pt x="153923" y="262127"/>
                </a:lnTo>
                <a:lnTo>
                  <a:pt x="9143" y="262127"/>
                </a:lnTo>
                <a:lnTo>
                  <a:pt x="18287" y="271271"/>
                </a:lnTo>
                <a:lnTo>
                  <a:pt x="18287" y="280415"/>
                </a:lnTo>
                <a:lnTo>
                  <a:pt x="134111" y="280415"/>
                </a:lnTo>
                <a:lnTo>
                  <a:pt x="134111" y="271271"/>
                </a:lnTo>
                <a:lnTo>
                  <a:pt x="144779" y="280415"/>
                </a:lnTo>
                <a:lnTo>
                  <a:pt x="144779" y="396239"/>
                </a:lnTo>
                <a:lnTo>
                  <a:pt x="153923" y="396239"/>
                </a:lnTo>
                <a:close/>
              </a:path>
              <a:path w="416560" h="416560">
                <a:moveTo>
                  <a:pt x="18287" y="280415"/>
                </a:moveTo>
                <a:lnTo>
                  <a:pt x="18287" y="271271"/>
                </a:lnTo>
                <a:lnTo>
                  <a:pt x="9143" y="262127"/>
                </a:lnTo>
                <a:lnTo>
                  <a:pt x="9143" y="280415"/>
                </a:lnTo>
                <a:lnTo>
                  <a:pt x="18287" y="280415"/>
                </a:lnTo>
                <a:close/>
              </a:path>
              <a:path w="416560" h="416560">
                <a:moveTo>
                  <a:pt x="280415" y="135635"/>
                </a:moveTo>
                <a:lnTo>
                  <a:pt x="280415" y="0"/>
                </a:lnTo>
                <a:lnTo>
                  <a:pt x="134111" y="0"/>
                </a:lnTo>
                <a:lnTo>
                  <a:pt x="134111" y="135635"/>
                </a:lnTo>
                <a:lnTo>
                  <a:pt x="144779" y="135635"/>
                </a:lnTo>
                <a:lnTo>
                  <a:pt x="144779" y="19811"/>
                </a:lnTo>
                <a:lnTo>
                  <a:pt x="153923" y="9143"/>
                </a:lnTo>
                <a:lnTo>
                  <a:pt x="153923" y="19811"/>
                </a:lnTo>
                <a:lnTo>
                  <a:pt x="262127" y="19811"/>
                </a:lnTo>
                <a:lnTo>
                  <a:pt x="262127" y="9143"/>
                </a:lnTo>
                <a:lnTo>
                  <a:pt x="271271" y="19811"/>
                </a:lnTo>
                <a:lnTo>
                  <a:pt x="271271" y="135635"/>
                </a:lnTo>
                <a:lnTo>
                  <a:pt x="280415" y="135635"/>
                </a:lnTo>
                <a:close/>
              </a:path>
              <a:path w="416560" h="416560">
                <a:moveTo>
                  <a:pt x="153923" y="153923"/>
                </a:moveTo>
                <a:lnTo>
                  <a:pt x="153923" y="19811"/>
                </a:lnTo>
                <a:lnTo>
                  <a:pt x="144779" y="19811"/>
                </a:lnTo>
                <a:lnTo>
                  <a:pt x="144779" y="135635"/>
                </a:lnTo>
                <a:lnTo>
                  <a:pt x="134111" y="144779"/>
                </a:lnTo>
                <a:lnTo>
                  <a:pt x="134111" y="153923"/>
                </a:lnTo>
                <a:lnTo>
                  <a:pt x="153923" y="153923"/>
                </a:lnTo>
                <a:close/>
              </a:path>
              <a:path w="416560" h="416560">
                <a:moveTo>
                  <a:pt x="144779" y="280415"/>
                </a:moveTo>
                <a:lnTo>
                  <a:pt x="134111" y="271271"/>
                </a:lnTo>
                <a:lnTo>
                  <a:pt x="134111" y="280415"/>
                </a:lnTo>
                <a:lnTo>
                  <a:pt x="144779" y="280415"/>
                </a:lnTo>
                <a:close/>
              </a:path>
              <a:path w="416560" h="416560">
                <a:moveTo>
                  <a:pt x="153923" y="416051"/>
                </a:moveTo>
                <a:lnTo>
                  <a:pt x="153923" y="406907"/>
                </a:lnTo>
                <a:lnTo>
                  <a:pt x="144779" y="396239"/>
                </a:lnTo>
                <a:lnTo>
                  <a:pt x="144779" y="280415"/>
                </a:lnTo>
                <a:lnTo>
                  <a:pt x="134111" y="280415"/>
                </a:lnTo>
                <a:lnTo>
                  <a:pt x="134111" y="416051"/>
                </a:lnTo>
                <a:lnTo>
                  <a:pt x="153923" y="416051"/>
                </a:lnTo>
                <a:close/>
              </a:path>
              <a:path w="416560" h="416560">
                <a:moveTo>
                  <a:pt x="153923" y="19811"/>
                </a:moveTo>
                <a:lnTo>
                  <a:pt x="153923" y="9143"/>
                </a:lnTo>
                <a:lnTo>
                  <a:pt x="144779" y="19811"/>
                </a:lnTo>
                <a:lnTo>
                  <a:pt x="153923" y="19811"/>
                </a:lnTo>
                <a:close/>
              </a:path>
              <a:path w="416560" h="416560">
                <a:moveTo>
                  <a:pt x="271271" y="396239"/>
                </a:moveTo>
                <a:lnTo>
                  <a:pt x="144779" y="396239"/>
                </a:lnTo>
                <a:lnTo>
                  <a:pt x="153923" y="406907"/>
                </a:lnTo>
                <a:lnTo>
                  <a:pt x="153923" y="416051"/>
                </a:lnTo>
                <a:lnTo>
                  <a:pt x="262127" y="416051"/>
                </a:lnTo>
                <a:lnTo>
                  <a:pt x="262127" y="406907"/>
                </a:lnTo>
                <a:lnTo>
                  <a:pt x="271271" y="396239"/>
                </a:lnTo>
                <a:close/>
              </a:path>
              <a:path w="416560" h="416560">
                <a:moveTo>
                  <a:pt x="271271" y="19811"/>
                </a:moveTo>
                <a:lnTo>
                  <a:pt x="262127" y="9143"/>
                </a:lnTo>
                <a:lnTo>
                  <a:pt x="262127" y="19811"/>
                </a:lnTo>
                <a:lnTo>
                  <a:pt x="271271" y="19811"/>
                </a:lnTo>
                <a:close/>
              </a:path>
              <a:path w="416560" h="416560">
                <a:moveTo>
                  <a:pt x="280415" y="153923"/>
                </a:moveTo>
                <a:lnTo>
                  <a:pt x="280415" y="144779"/>
                </a:lnTo>
                <a:lnTo>
                  <a:pt x="271271" y="135635"/>
                </a:lnTo>
                <a:lnTo>
                  <a:pt x="271271" y="19811"/>
                </a:lnTo>
                <a:lnTo>
                  <a:pt x="262127" y="19811"/>
                </a:lnTo>
                <a:lnTo>
                  <a:pt x="262127" y="153923"/>
                </a:lnTo>
                <a:lnTo>
                  <a:pt x="280415" y="153923"/>
                </a:lnTo>
                <a:close/>
              </a:path>
              <a:path w="416560" h="416560">
                <a:moveTo>
                  <a:pt x="405383" y="262127"/>
                </a:moveTo>
                <a:lnTo>
                  <a:pt x="262127" y="262127"/>
                </a:lnTo>
                <a:lnTo>
                  <a:pt x="262127" y="396239"/>
                </a:lnTo>
                <a:lnTo>
                  <a:pt x="271271" y="396239"/>
                </a:lnTo>
                <a:lnTo>
                  <a:pt x="271271" y="280415"/>
                </a:lnTo>
                <a:lnTo>
                  <a:pt x="280415" y="271271"/>
                </a:lnTo>
                <a:lnTo>
                  <a:pt x="280415" y="280415"/>
                </a:lnTo>
                <a:lnTo>
                  <a:pt x="396239" y="280415"/>
                </a:lnTo>
                <a:lnTo>
                  <a:pt x="396239" y="271271"/>
                </a:lnTo>
                <a:lnTo>
                  <a:pt x="405383" y="262127"/>
                </a:lnTo>
                <a:close/>
              </a:path>
              <a:path w="416560" h="416560">
                <a:moveTo>
                  <a:pt x="280415" y="416051"/>
                </a:moveTo>
                <a:lnTo>
                  <a:pt x="280415" y="280415"/>
                </a:lnTo>
                <a:lnTo>
                  <a:pt x="271271" y="280415"/>
                </a:lnTo>
                <a:lnTo>
                  <a:pt x="271271" y="396239"/>
                </a:lnTo>
                <a:lnTo>
                  <a:pt x="262127" y="406907"/>
                </a:lnTo>
                <a:lnTo>
                  <a:pt x="262127" y="416051"/>
                </a:lnTo>
                <a:lnTo>
                  <a:pt x="280415" y="416051"/>
                </a:lnTo>
                <a:close/>
              </a:path>
              <a:path w="416560" h="416560">
                <a:moveTo>
                  <a:pt x="416051" y="280415"/>
                </a:moveTo>
                <a:lnTo>
                  <a:pt x="416051" y="135635"/>
                </a:lnTo>
                <a:lnTo>
                  <a:pt x="271271" y="135635"/>
                </a:lnTo>
                <a:lnTo>
                  <a:pt x="280415" y="144779"/>
                </a:lnTo>
                <a:lnTo>
                  <a:pt x="280415" y="153923"/>
                </a:lnTo>
                <a:lnTo>
                  <a:pt x="396239" y="153923"/>
                </a:lnTo>
                <a:lnTo>
                  <a:pt x="396239" y="144779"/>
                </a:lnTo>
                <a:lnTo>
                  <a:pt x="405383" y="153923"/>
                </a:lnTo>
                <a:lnTo>
                  <a:pt x="405383" y="280415"/>
                </a:lnTo>
                <a:lnTo>
                  <a:pt x="416051" y="280415"/>
                </a:lnTo>
                <a:close/>
              </a:path>
              <a:path w="416560" h="416560">
                <a:moveTo>
                  <a:pt x="280415" y="280415"/>
                </a:moveTo>
                <a:lnTo>
                  <a:pt x="280415" y="271271"/>
                </a:lnTo>
                <a:lnTo>
                  <a:pt x="271271" y="280415"/>
                </a:lnTo>
                <a:lnTo>
                  <a:pt x="280415" y="280415"/>
                </a:lnTo>
                <a:close/>
              </a:path>
              <a:path w="416560" h="416560">
                <a:moveTo>
                  <a:pt x="405383" y="153923"/>
                </a:moveTo>
                <a:lnTo>
                  <a:pt x="396239" y="144779"/>
                </a:lnTo>
                <a:lnTo>
                  <a:pt x="396239" y="153923"/>
                </a:lnTo>
                <a:lnTo>
                  <a:pt x="405383" y="153923"/>
                </a:lnTo>
                <a:close/>
              </a:path>
              <a:path w="416560" h="416560">
                <a:moveTo>
                  <a:pt x="405383" y="262127"/>
                </a:moveTo>
                <a:lnTo>
                  <a:pt x="405383" y="153923"/>
                </a:lnTo>
                <a:lnTo>
                  <a:pt x="396239" y="153923"/>
                </a:lnTo>
                <a:lnTo>
                  <a:pt x="396239" y="262127"/>
                </a:lnTo>
                <a:lnTo>
                  <a:pt x="405383" y="262127"/>
                </a:lnTo>
                <a:close/>
              </a:path>
              <a:path w="416560" h="416560">
                <a:moveTo>
                  <a:pt x="405383" y="280415"/>
                </a:moveTo>
                <a:lnTo>
                  <a:pt x="405383" y="262127"/>
                </a:lnTo>
                <a:lnTo>
                  <a:pt x="396239" y="271271"/>
                </a:lnTo>
                <a:lnTo>
                  <a:pt x="396239" y="280415"/>
                </a:lnTo>
                <a:lnTo>
                  <a:pt x="405383" y="28041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1" name="object 41"/>
          <p:cNvSpPr/>
          <p:nvPr/>
        </p:nvSpPr>
        <p:spPr>
          <a:xfrm>
            <a:off x="7712464" y="2949629"/>
            <a:ext cx="1561017" cy="1190785"/>
          </a:xfrm>
          <a:custGeom>
            <a:avLst/>
            <a:gdLst/>
            <a:ahLst/>
            <a:cxnLst/>
            <a:rect l="l" t="t" r="r" b="b"/>
            <a:pathLst>
              <a:path w="1572895" h="1069975">
                <a:moveTo>
                  <a:pt x="1572767" y="1063751"/>
                </a:moveTo>
                <a:lnTo>
                  <a:pt x="1572767" y="6095"/>
                </a:lnTo>
                <a:lnTo>
                  <a:pt x="1566671" y="0"/>
                </a:lnTo>
                <a:lnTo>
                  <a:pt x="4571" y="0"/>
                </a:lnTo>
                <a:lnTo>
                  <a:pt x="0" y="6095"/>
                </a:lnTo>
                <a:lnTo>
                  <a:pt x="0" y="1063751"/>
                </a:lnTo>
                <a:lnTo>
                  <a:pt x="4571" y="1069847"/>
                </a:lnTo>
                <a:lnTo>
                  <a:pt x="12191" y="1069847"/>
                </a:lnTo>
                <a:lnTo>
                  <a:pt x="12191" y="25907"/>
                </a:lnTo>
                <a:lnTo>
                  <a:pt x="24383" y="12191"/>
                </a:lnTo>
                <a:lnTo>
                  <a:pt x="24383" y="25907"/>
                </a:lnTo>
                <a:lnTo>
                  <a:pt x="1546859" y="25907"/>
                </a:lnTo>
                <a:lnTo>
                  <a:pt x="1546859" y="12191"/>
                </a:lnTo>
                <a:lnTo>
                  <a:pt x="1560575" y="25907"/>
                </a:lnTo>
                <a:lnTo>
                  <a:pt x="1560575" y="1069847"/>
                </a:lnTo>
                <a:lnTo>
                  <a:pt x="1566671" y="1069847"/>
                </a:lnTo>
                <a:lnTo>
                  <a:pt x="1572767" y="1063751"/>
                </a:lnTo>
                <a:close/>
              </a:path>
              <a:path w="1572895" h="1069975">
                <a:moveTo>
                  <a:pt x="24383" y="25907"/>
                </a:moveTo>
                <a:lnTo>
                  <a:pt x="24383" y="12191"/>
                </a:lnTo>
                <a:lnTo>
                  <a:pt x="12191" y="25907"/>
                </a:lnTo>
                <a:lnTo>
                  <a:pt x="24383" y="25907"/>
                </a:lnTo>
                <a:close/>
              </a:path>
              <a:path w="1572895" h="1069975">
                <a:moveTo>
                  <a:pt x="24383" y="1043939"/>
                </a:moveTo>
                <a:lnTo>
                  <a:pt x="24383" y="25907"/>
                </a:lnTo>
                <a:lnTo>
                  <a:pt x="12191" y="25907"/>
                </a:lnTo>
                <a:lnTo>
                  <a:pt x="12191" y="1043939"/>
                </a:lnTo>
                <a:lnTo>
                  <a:pt x="24383" y="1043939"/>
                </a:lnTo>
                <a:close/>
              </a:path>
              <a:path w="1572895" h="1069975">
                <a:moveTo>
                  <a:pt x="1560575" y="1043939"/>
                </a:moveTo>
                <a:lnTo>
                  <a:pt x="12191" y="1043939"/>
                </a:lnTo>
                <a:lnTo>
                  <a:pt x="24383" y="1056131"/>
                </a:lnTo>
                <a:lnTo>
                  <a:pt x="24383" y="1069847"/>
                </a:lnTo>
                <a:lnTo>
                  <a:pt x="1546859" y="1069847"/>
                </a:lnTo>
                <a:lnTo>
                  <a:pt x="1546859" y="1056131"/>
                </a:lnTo>
                <a:lnTo>
                  <a:pt x="1560575" y="1043939"/>
                </a:lnTo>
                <a:close/>
              </a:path>
              <a:path w="1572895" h="1069975">
                <a:moveTo>
                  <a:pt x="24383" y="1069847"/>
                </a:moveTo>
                <a:lnTo>
                  <a:pt x="24383" y="1056131"/>
                </a:lnTo>
                <a:lnTo>
                  <a:pt x="12191" y="1043939"/>
                </a:lnTo>
                <a:lnTo>
                  <a:pt x="12191" y="1069847"/>
                </a:lnTo>
                <a:lnTo>
                  <a:pt x="24383" y="1069847"/>
                </a:lnTo>
                <a:close/>
              </a:path>
              <a:path w="1572895" h="1069975">
                <a:moveTo>
                  <a:pt x="1560575" y="25907"/>
                </a:moveTo>
                <a:lnTo>
                  <a:pt x="1546859" y="12191"/>
                </a:lnTo>
                <a:lnTo>
                  <a:pt x="1546859" y="25907"/>
                </a:lnTo>
                <a:lnTo>
                  <a:pt x="1560575" y="25907"/>
                </a:lnTo>
                <a:close/>
              </a:path>
              <a:path w="1572895" h="1069975">
                <a:moveTo>
                  <a:pt x="1560575" y="1043939"/>
                </a:moveTo>
                <a:lnTo>
                  <a:pt x="1560575" y="25907"/>
                </a:lnTo>
                <a:lnTo>
                  <a:pt x="1546859" y="25907"/>
                </a:lnTo>
                <a:lnTo>
                  <a:pt x="1546859" y="1043939"/>
                </a:lnTo>
                <a:lnTo>
                  <a:pt x="1560575" y="1043939"/>
                </a:lnTo>
                <a:close/>
              </a:path>
              <a:path w="1572895" h="1069975">
                <a:moveTo>
                  <a:pt x="1560575" y="1069847"/>
                </a:moveTo>
                <a:lnTo>
                  <a:pt x="1560575" y="1043939"/>
                </a:lnTo>
                <a:lnTo>
                  <a:pt x="1546859" y="1056131"/>
                </a:lnTo>
                <a:lnTo>
                  <a:pt x="1546859" y="1069847"/>
                </a:lnTo>
                <a:lnTo>
                  <a:pt x="1560575" y="1069847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2" name="object 42"/>
          <p:cNvSpPr txBox="1"/>
          <p:nvPr/>
        </p:nvSpPr>
        <p:spPr>
          <a:xfrm>
            <a:off x="7833321" y="3058881"/>
            <a:ext cx="134110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-1086" algn="ctr"/>
            <a:r>
              <a:rPr sz="1600" b="1" u="heavy" spc="-26" dirty="0">
                <a:latin typeface="Calibri"/>
                <a:cs typeface="Calibri"/>
              </a:rPr>
              <a:t>Tavolo </a:t>
            </a:r>
            <a:r>
              <a:rPr sz="1600" b="1" u="heavy" spc="-4" dirty="0">
                <a:latin typeface="Calibri"/>
                <a:cs typeface="Calibri"/>
              </a:rPr>
              <a:t>di  </a:t>
            </a:r>
            <a:r>
              <a:rPr sz="1600" b="1" u="heavy" spc="-13" dirty="0" err="1">
                <a:latin typeface="Calibri"/>
                <a:cs typeface="Calibri"/>
              </a:rPr>
              <a:t>c</a:t>
            </a:r>
            <a:r>
              <a:rPr sz="1600" b="1" u="heavy" dirty="0" err="1">
                <a:latin typeface="Calibri"/>
                <a:cs typeface="Calibri"/>
              </a:rPr>
              <a:t>oo</a:t>
            </a:r>
            <a:r>
              <a:rPr sz="1600" b="1" u="heavy" spc="-30" dirty="0" err="1">
                <a:latin typeface="Calibri"/>
                <a:cs typeface="Calibri"/>
              </a:rPr>
              <a:t>r</a:t>
            </a:r>
            <a:r>
              <a:rPr sz="1600" b="1" u="heavy" spc="-9" dirty="0" err="1">
                <a:latin typeface="Calibri"/>
                <a:cs typeface="Calibri"/>
              </a:rPr>
              <a:t>d</a:t>
            </a:r>
            <a:r>
              <a:rPr sz="1600" b="1" u="heavy" spc="-4" dirty="0" err="1">
                <a:latin typeface="Calibri"/>
                <a:cs typeface="Calibri"/>
              </a:rPr>
              <a:t>i</a:t>
            </a:r>
            <a:r>
              <a:rPr sz="1600" b="1" u="heavy" spc="-9" dirty="0" err="1">
                <a:latin typeface="Calibri"/>
                <a:cs typeface="Calibri"/>
              </a:rPr>
              <a:t>n</a:t>
            </a:r>
            <a:r>
              <a:rPr sz="1600" b="1" u="heavy" spc="-4" dirty="0" err="1">
                <a:latin typeface="Calibri"/>
                <a:cs typeface="Calibri"/>
              </a:rPr>
              <a:t>a</a:t>
            </a:r>
            <a:r>
              <a:rPr sz="1600" b="1" u="heavy" spc="-9" dirty="0" err="1">
                <a:latin typeface="Calibri"/>
                <a:cs typeface="Calibri"/>
              </a:rPr>
              <a:t>me</a:t>
            </a:r>
            <a:r>
              <a:rPr sz="1600" b="1" u="heavy" spc="-21" dirty="0" err="1">
                <a:latin typeface="Calibri"/>
                <a:cs typeface="Calibri"/>
              </a:rPr>
              <a:t>n</a:t>
            </a:r>
            <a:r>
              <a:rPr sz="1600" b="1" u="heavy" spc="-17" dirty="0" err="1">
                <a:latin typeface="Calibri"/>
                <a:cs typeface="Calibri"/>
              </a:rPr>
              <a:t>t</a:t>
            </a:r>
            <a:r>
              <a:rPr sz="1600" b="1" u="heavy" spc="-4" dirty="0" err="1">
                <a:latin typeface="Calibri"/>
                <a:cs typeface="Calibri"/>
              </a:rPr>
              <a:t>o</a:t>
            </a:r>
            <a:r>
              <a:rPr sz="1600" b="1" u="heavy" spc="-4" dirty="0">
                <a:latin typeface="Calibri"/>
                <a:cs typeface="Calibri"/>
              </a:rPr>
              <a:t> </a:t>
            </a:r>
            <a:r>
              <a:rPr sz="1600" b="1" u="heavy" spc="-9" dirty="0">
                <a:latin typeface="Calibri"/>
                <a:cs typeface="Calibri"/>
              </a:rPr>
              <a:t>per </a:t>
            </a:r>
            <a:r>
              <a:rPr sz="1600" b="1" u="heavy" spc="-4" dirty="0">
                <a:latin typeface="Calibri"/>
                <a:cs typeface="Calibri"/>
              </a:rPr>
              <a:t>i PON e </a:t>
            </a:r>
            <a:r>
              <a:rPr sz="1600" b="1" u="heavy" spc="-9" dirty="0">
                <a:latin typeface="Calibri"/>
                <a:cs typeface="Calibri"/>
              </a:rPr>
              <a:t>per  </a:t>
            </a:r>
            <a:r>
              <a:rPr sz="1600" b="1" u="heavy" spc="-4" dirty="0">
                <a:latin typeface="Calibri"/>
                <a:cs typeface="Calibri"/>
              </a:rPr>
              <a:t>i</a:t>
            </a:r>
            <a:r>
              <a:rPr sz="1600" b="1" u="heavy" spc="-86" dirty="0">
                <a:latin typeface="Calibri"/>
                <a:cs typeface="Calibri"/>
              </a:rPr>
              <a:t> </a:t>
            </a:r>
            <a:r>
              <a:rPr sz="1600" b="1" u="heavy" spc="-4" dirty="0">
                <a:latin typeface="Calibri"/>
                <a:cs typeface="Calibri"/>
              </a:rPr>
              <a:t>POR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4"/>
          </p:nvPr>
        </p:nvSpPr>
        <p:spPr>
          <a:xfrm>
            <a:off x="7580628" y="227343"/>
            <a:ext cx="2228850" cy="3651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049">
              <a:lnSpc>
                <a:spcPts val="1060"/>
              </a:lnSpc>
            </a:pPr>
            <a:fld id="{81D60167-4931-47E6-BA6A-407CBD079E47}" type="slidenum">
              <a:rPr dirty="0"/>
              <a:pPr marL="89049">
                <a:lnSpc>
                  <a:spcPts val="1060"/>
                </a:lnSpc>
              </a:pPr>
              <a:t>7</a:t>
            </a:fld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7720421" y="1287638"/>
            <a:ext cx="776696" cy="776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8" name="Rettangolo 47"/>
          <p:cNvSpPr/>
          <p:nvPr/>
        </p:nvSpPr>
        <p:spPr>
          <a:xfrm>
            <a:off x="0" y="575558"/>
            <a:ext cx="9905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COORDINAMENTO E SINERGIE CON ALTRI PROGRAMMI</a:t>
            </a:r>
          </a:p>
        </p:txBody>
      </p:sp>
    </p:spTree>
    <p:extLst>
      <p:ext uri="{BB962C8B-B14F-4D97-AF65-F5344CB8AC3E}">
        <p14:creationId xmlns:p14="http://schemas.microsoft.com/office/powerpoint/2010/main" val="20200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414D003-A787-4030-94EC-07C698B6556E}" type="slidenum">
              <a:rPr lang="it-IT" smtClean="0"/>
              <a:pPr/>
              <a:t>8</a:t>
            </a:fld>
            <a:endParaRPr lang="it-IT" dirty="0"/>
          </a:p>
        </p:txBody>
      </p:sp>
      <p:grpSp>
        <p:nvGrpSpPr>
          <p:cNvPr id="23" name="Gruppo 22"/>
          <p:cNvGrpSpPr/>
          <p:nvPr/>
        </p:nvGrpSpPr>
        <p:grpSpPr>
          <a:xfrm>
            <a:off x="369127" y="875707"/>
            <a:ext cx="5009227" cy="3979543"/>
            <a:chOff x="718755" y="1844824"/>
            <a:chExt cx="4900502" cy="3758451"/>
          </a:xfrm>
        </p:grpSpPr>
        <p:pic>
          <p:nvPicPr>
            <p:cNvPr id="14" name="Immagine 13" descr="cartina_italia.png"/>
            <p:cNvPicPr>
              <a:picLocks noChangeAspect="1"/>
            </p:cNvPicPr>
            <p:nvPr/>
          </p:nvPicPr>
          <p:blipFill rotWithShape="1">
            <a:blip r:embed="rId2" cstate="print"/>
            <a:srcRect l="3346"/>
            <a:stretch/>
          </p:blipFill>
          <p:spPr>
            <a:xfrm>
              <a:off x="718755" y="1844824"/>
              <a:ext cx="3106898" cy="3758451"/>
            </a:xfrm>
            <a:prstGeom prst="rect">
              <a:avLst/>
            </a:prstGeom>
          </p:spPr>
        </p:pic>
        <p:sp>
          <p:nvSpPr>
            <p:cNvPr id="20" name="Callout 1 19"/>
            <p:cNvSpPr/>
            <p:nvPr/>
          </p:nvSpPr>
          <p:spPr>
            <a:xfrm>
              <a:off x="2958504" y="1870472"/>
              <a:ext cx="1728565" cy="832669"/>
            </a:xfrm>
            <a:prstGeom prst="borderCallout1">
              <a:avLst>
                <a:gd name="adj1" fmla="val 40519"/>
                <a:gd name="adj2" fmla="val 1605"/>
                <a:gd name="adj3" fmla="val 49717"/>
                <a:gd name="adj4" fmla="val -23993"/>
              </a:avLst>
            </a:prstGeom>
            <a:solidFill>
              <a:srgbClr val="DCE6F2"/>
            </a:solidFill>
            <a:ln w="19050">
              <a:solidFill>
                <a:schemeClr val="accent1">
                  <a:lumMod val="20000"/>
                  <a:lumOff val="80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u="sng" dirty="0">
                  <a:solidFill>
                    <a:prstClr val="black"/>
                  </a:solidFill>
                  <a:cs typeface="Calibri" pitchFamily="34" charset="0"/>
                </a:rPr>
                <a:t>Regioni più sviluppate</a:t>
              </a:r>
            </a:p>
            <a:p>
              <a:pPr algn="ctr"/>
              <a:r>
                <a:rPr lang="it-IT" b="1" dirty="0">
                  <a:solidFill>
                    <a:prstClr val="black"/>
                  </a:solidFill>
                  <a:cs typeface="Calibri" pitchFamily="34" charset="0"/>
                </a:rPr>
                <a:t>5.034 scuole</a:t>
              </a:r>
              <a:endParaRPr lang="it-IT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  <p:sp>
          <p:nvSpPr>
            <p:cNvPr id="21" name="Callout 1 20"/>
            <p:cNvSpPr/>
            <p:nvPr/>
          </p:nvSpPr>
          <p:spPr>
            <a:xfrm>
              <a:off x="3408842" y="2889057"/>
              <a:ext cx="1728565" cy="832669"/>
            </a:xfrm>
            <a:prstGeom prst="borderCallout1">
              <a:avLst>
                <a:gd name="adj1" fmla="val 44872"/>
                <a:gd name="adj2" fmla="val 374"/>
                <a:gd name="adj3" fmla="val 73466"/>
                <a:gd name="adj4" fmla="val -47350"/>
              </a:avLst>
            </a:prstGeom>
            <a:solidFill>
              <a:srgbClr val="B9CDE5"/>
            </a:solidFill>
            <a:ln w="19050">
              <a:solidFill>
                <a:srgbClr val="B9C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u="sng" dirty="0">
                  <a:solidFill>
                    <a:prstClr val="black"/>
                  </a:solidFill>
                  <a:cs typeface="Calibri" pitchFamily="34" charset="0"/>
                </a:rPr>
                <a:t>Regioni in transizione </a:t>
              </a:r>
            </a:p>
            <a:p>
              <a:pPr algn="ctr"/>
              <a:r>
                <a:rPr lang="it-IT" b="1" dirty="0">
                  <a:solidFill>
                    <a:prstClr val="black"/>
                  </a:solidFill>
                  <a:cs typeface="Calibri" pitchFamily="34" charset="0"/>
                </a:rPr>
                <a:t>564 scuole</a:t>
              </a:r>
              <a:endParaRPr lang="it-IT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  <p:sp>
          <p:nvSpPr>
            <p:cNvPr id="22" name="Callout 1 21"/>
            <p:cNvSpPr/>
            <p:nvPr/>
          </p:nvSpPr>
          <p:spPr>
            <a:xfrm>
              <a:off x="3890692" y="4187531"/>
              <a:ext cx="1728565" cy="832669"/>
            </a:xfrm>
            <a:prstGeom prst="borderCallout1">
              <a:avLst>
                <a:gd name="adj1" fmla="val 53875"/>
                <a:gd name="adj2" fmla="val -841"/>
                <a:gd name="adj3" fmla="val 64994"/>
                <a:gd name="adj4" fmla="val -30819"/>
              </a:avLst>
            </a:prstGeom>
            <a:solidFill>
              <a:srgbClr val="558ED5">
                <a:alpha val="80000"/>
              </a:srgbClr>
            </a:solidFill>
            <a:ln w="19050">
              <a:solidFill>
                <a:srgbClr val="558ED5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u="sng" dirty="0">
                  <a:solidFill>
                    <a:prstClr val="black"/>
                  </a:solidFill>
                  <a:cs typeface="Calibri" pitchFamily="34" charset="0"/>
                </a:rPr>
                <a:t>Regioni meno sviluppate</a:t>
              </a:r>
            </a:p>
            <a:p>
              <a:pPr algn="ctr"/>
              <a:r>
                <a:rPr lang="it-IT" b="1" dirty="0">
                  <a:solidFill>
                    <a:prstClr val="black"/>
                  </a:solidFill>
                  <a:cs typeface="Calibri" pitchFamily="34" charset="0"/>
                </a:rPr>
                <a:t>3.132 scuole</a:t>
              </a:r>
              <a:endParaRPr lang="it-IT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</p:grpSp>
      <p:grpSp>
        <p:nvGrpSpPr>
          <p:cNvPr id="25" name="Gruppo 7"/>
          <p:cNvGrpSpPr/>
          <p:nvPr/>
        </p:nvGrpSpPr>
        <p:grpSpPr>
          <a:xfrm>
            <a:off x="6790958" y="3474866"/>
            <a:ext cx="2520000" cy="2338955"/>
            <a:chOff x="6721803" y="2132856"/>
            <a:chExt cx="1688263" cy="1566973"/>
          </a:xfrm>
        </p:grpSpPr>
        <p:sp>
          <p:nvSpPr>
            <p:cNvPr id="27" name="CasellaDiTesto 2"/>
            <p:cNvSpPr txBox="1"/>
            <p:nvPr/>
          </p:nvSpPr>
          <p:spPr>
            <a:xfrm>
              <a:off x="6721803" y="2132856"/>
              <a:ext cx="1688263" cy="247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b="1" dirty="0">
                  <a:solidFill>
                    <a:prstClr val="black"/>
                  </a:solidFill>
                </a:rPr>
                <a:t>Studenti</a:t>
              </a:r>
            </a:p>
          </p:txBody>
        </p:sp>
        <p:sp>
          <p:nvSpPr>
            <p:cNvPr id="29" name="CasellaDiTesto 14"/>
            <p:cNvSpPr txBox="1"/>
            <p:nvPr/>
          </p:nvSpPr>
          <p:spPr>
            <a:xfrm>
              <a:off x="6721803" y="2444821"/>
              <a:ext cx="1688263" cy="247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b="1" dirty="0">
                  <a:solidFill>
                    <a:prstClr val="black"/>
                  </a:solidFill>
                </a:rPr>
                <a:t>Docenti</a:t>
              </a:r>
            </a:p>
          </p:txBody>
        </p:sp>
        <p:sp>
          <p:nvSpPr>
            <p:cNvPr id="30" name="CasellaDiTesto 15"/>
            <p:cNvSpPr txBox="1"/>
            <p:nvPr/>
          </p:nvSpPr>
          <p:spPr>
            <a:xfrm>
              <a:off x="6721803" y="2737755"/>
              <a:ext cx="1688263" cy="247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b="1" dirty="0">
                  <a:solidFill>
                    <a:prstClr val="black"/>
                  </a:solidFill>
                </a:rPr>
                <a:t>Personale della scuola</a:t>
              </a:r>
            </a:p>
          </p:txBody>
        </p:sp>
        <p:sp>
          <p:nvSpPr>
            <p:cNvPr id="32" name="CasellaDiTesto 16"/>
            <p:cNvSpPr txBox="1"/>
            <p:nvPr/>
          </p:nvSpPr>
          <p:spPr>
            <a:xfrm>
              <a:off x="6721803" y="3082136"/>
              <a:ext cx="1688263" cy="247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b="1" dirty="0">
                  <a:solidFill>
                    <a:prstClr val="black"/>
                  </a:solidFill>
                </a:rPr>
                <a:t>Adulti</a:t>
              </a:r>
            </a:p>
          </p:txBody>
        </p:sp>
        <p:sp>
          <p:nvSpPr>
            <p:cNvPr id="33" name="CasellaDiTesto 17"/>
            <p:cNvSpPr txBox="1"/>
            <p:nvPr/>
          </p:nvSpPr>
          <p:spPr>
            <a:xfrm>
              <a:off x="6721803" y="3452397"/>
              <a:ext cx="1688263" cy="247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b="1" dirty="0">
                  <a:solidFill>
                    <a:prstClr val="black"/>
                  </a:solidFill>
                </a:rPr>
                <a:t>Funzionari e dirigenti</a:t>
              </a:r>
            </a:p>
          </p:txBody>
        </p:sp>
      </p:grpSp>
      <p:sp>
        <p:nvSpPr>
          <p:cNvPr id="24" name="CasellaDiTesto 30"/>
          <p:cNvSpPr txBox="1"/>
          <p:nvPr/>
        </p:nvSpPr>
        <p:spPr>
          <a:xfrm>
            <a:off x="3067270" y="4928035"/>
            <a:ext cx="2307195" cy="92333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</a:rPr>
              <a:t>PER UN TOTALE DI </a:t>
            </a:r>
            <a:r>
              <a:rPr lang="it-IT" b="1" dirty="0">
                <a:solidFill>
                  <a:srgbClr val="2D5E99"/>
                </a:solidFill>
              </a:rPr>
              <a:t>8.730 </a:t>
            </a:r>
            <a:r>
              <a:rPr lang="it-IT" b="1" dirty="0">
                <a:solidFill>
                  <a:prstClr val="black"/>
                </a:solidFill>
              </a:rPr>
              <a:t>ISTITUTI SCOLASTICI</a:t>
            </a: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4385554" y="486283"/>
            <a:ext cx="5040560" cy="88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600" b="1" dirty="0">
                <a:solidFill>
                  <a:srgbClr val="2D5E99"/>
                </a:solidFill>
                <a:cs typeface="Calibri" panose="020F0502020204030204" pitchFamily="34" charset="0"/>
              </a:rPr>
              <a:t>IL PON SCUOLA:    </a:t>
            </a:r>
            <a:r>
              <a:rPr lang="it-IT" sz="2600" b="1" dirty="0">
                <a:solidFill>
                  <a:schemeClr val="bg1"/>
                </a:solidFill>
                <a:cs typeface="Calibri" panose="020F0502020204030204" pitchFamily="34" charset="0"/>
              </a:rPr>
              <a:t>      </a:t>
            </a:r>
            <a:r>
              <a:rPr lang="it-IT" sz="2600" b="1" dirty="0">
                <a:solidFill>
                  <a:srgbClr val="2D5E99"/>
                </a:solidFill>
                <a:cs typeface="Calibri" panose="020F0502020204030204" pitchFamily="34" charset="0"/>
              </a:rPr>
              <a:t>                      beneficiari, destinatari e risorse 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81067" y="5003459"/>
            <a:ext cx="1656184" cy="64633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</a:rPr>
              <a:t>UN TOTALE DI </a:t>
            </a:r>
            <a:r>
              <a:rPr lang="it-IT" b="1" dirty="0">
                <a:solidFill>
                  <a:srgbClr val="2D5E99"/>
                </a:solidFill>
              </a:rPr>
              <a:t>3 MLD DI EURO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2504359" y="5210274"/>
            <a:ext cx="408956" cy="246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ctangle 21"/>
          <p:cNvSpPr/>
          <p:nvPr/>
        </p:nvSpPr>
        <p:spPr>
          <a:xfrm>
            <a:off x="1139555" y="3892090"/>
            <a:ext cx="2374339" cy="360000"/>
          </a:xfrm>
          <a:prstGeom prst="rect">
            <a:avLst/>
          </a:prstGeom>
          <a:ln>
            <a:solidFill>
              <a:srgbClr val="2D5E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70192" tIns="170192" rIns="170192" bIns="170192" numCol="1" spcCol="1270" anchor="ctr" anchorCtr="0">
            <a:noAutofit/>
          </a:bodyPr>
          <a:lstStyle/>
          <a:p>
            <a:pPr marL="0" lvl="1" defTabSz="800100">
              <a:spcBef>
                <a:spcPct val="0"/>
              </a:spcBef>
            </a:pPr>
            <a:r>
              <a:rPr lang="it-IT" b="1" dirty="0"/>
              <a:t>2,16 miliardi di euro</a:t>
            </a:r>
          </a:p>
        </p:txBody>
      </p:sp>
      <p:sp>
        <p:nvSpPr>
          <p:cNvPr id="40" name="Rectangle 27"/>
          <p:cNvSpPr/>
          <p:nvPr/>
        </p:nvSpPr>
        <p:spPr>
          <a:xfrm>
            <a:off x="369126" y="736078"/>
            <a:ext cx="2202286" cy="360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70192" tIns="170192" rIns="170192" bIns="170192" numCol="1" spcCol="1270" anchor="ctr" anchorCtr="0">
            <a:noAutofit/>
          </a:bodyPr>
          <a:lstStyle/>
          <a:p>
            <a:pPr marL="0" lvl="1" defTabSz="800100">
              <a:spcBef>
                <a:spcPct val="0"/>
              </a:spcBef>
            </a:pPr>
            <a:r>
              <a:rPr lang="it-IT" b="1" dirty="0"/>
              <a:t>700 milioni di euro</a:t>
            </a:r>
          </a:p>
        </p:txBody>
      </p:sp>
      <p:sp>
        <p:nvSpPr>
          <p:cNvPr id="41" name="Rectangle 27"/>
          <p:cNvSpPr/>
          <p:nvPr/>
        </p:nvSpPr>
        <p:spPr>
          <a:xfrm>
            <a:off x="321027" y="2360618"/>
            <a:ext cx="2202286" cy="360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70192" tIns="170192" rIns="170192" bIns="170192" numCol="1" spcCol="1270" anchor="ctr" anchorCtr="0">
            <a:noAutofit/>
          </a:bodyPr>
          <a:lstStyle/>
          <a:p>
            <a:pPr marL="0" lvl="1" defTabSz="800100">
              <a:spcBef>
                <a:spcPct val="0"/>
              </a:spcBef>
            </a:pPr>
            <a:r>
              <a:rPr lang="it-IT" b="1" dirty="0"/>
              <a:t>200 milioni di euro</a:t>
            </a:r>
          </a:p>
        </p:txBody>
      </p:sp>
      <p:sp>
        <p:nvSpPr>
          <p:cNvPr id="42" name="CasellaDiTesto 16"/>
          <p:cNvSpPr txBox="1">
            <a:spLocks noChangeArrowheads="1"/>
          </p:cNvSpPr>
          <p:nvPr/>
        </p:nvSpPr>
        <p:spPr bwMode="auto">
          <a:xfrm>
            <a:off x="5613950" y="1343786"/>
            <a:ext cx="3803547" cy="1717393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2" indent="0" algn="just" eaLnBrk="1" hangingPunct="1">
              <a:spcBef>
                <a:spcPct val="20000"/>
              </a:spcBef>
              <a:buClr>
                <a:srgbClr val="DEA600"/>
              </a:buClr>
            </a:pPr>
            <a:r>
              <a:rPr lang="it-IT" sz="1600" b="1" u="sng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Beneficiari:</a:t>
            </a:r>
            <a:r>
              <a:rPr lang="it-IT" sz="1600" b="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600" b="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 algn="just" eaLnBrk="1" hangingPunct="1">
              <a:spcBef>
                <a:spcPct val="20000"/>
              </a:spcBef>
              <a:buClr>
                <a:srgbClr val="DEA600"/>
              </a:buClr>
            </a:pPr>
            <a:r>
              <a:rPr lang="it-IT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Scuole 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pubbliche di ogni ordine e grado, inclusa scuola d’infanzia, CPIA</a:t>
            </a:r>
          </a:p>
          <a:p>
            <a:pPr marL="0" lvl="2" indent="0" algn="just" eaLnBrk="1" hangingPunct="1">
              <a:spcBef>
                <a:spcPct val="20000"/>
              </a:spcBef>
              <a:buClr>
                <a:srgbClr val="DEA600"/>
              </a:buClr>
            </a:pPr>
            <a:r>
              <a:rPr lang="it-IT" sz="1600" b="1" u="sng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Strumenti di attuazione</a:t>
            </a:r>
            <a:r>
              <a:rPr lang="it-IT" sz="1600" b="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it-IT" sz="1600" b="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 algn="just" eaLnBrk="1" hangingPunct="1">
              <a:spcBef>
                <a:spcPct val="20000"/>
              </a:spcBef>
              <a:buClr>
                <a:srgbClr val="DEA600"/>
              </a:buClr>
            </a:pPr>
            <a:r>
              <a:rPr lang="it-IT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Circolari </a:t>
            </a:r>
            <a:r>
              <a:rPr lang="it-IT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AdG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Piano Integrato -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Azioni centralizzate - Azioni in Rete</a:t>
            </a:r>
          </a:p>
        </p:txBody>
      </p:sp>
      <p:sp>
        <p:nvSpPr>
          <p:cNvPr id="3" name="Rettangolo 2"/>
          <p:cNvSpPr/>
          <p:nvPr/>
        </p:nvSpPr>
        <p:spPr>
          <a:xfrm>
            <a:off x="7123316" y="3087351"/>
            <a:ext cx="1991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DESTINATARI DIRETTI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6294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0" y="558755"/>
            <a:ext cx="9885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2D5E99"/>
                </a:solidFill>
                <a:cs typeface="Calibri" panose="020F0502020204030204" pitchFamily="34" charset="0"/>
              </a:rPr>
              <a:t>LE AZIONI DEL PON 14-20 </a:t>
            </a:r>
            <a:r>
              <a:rPr lang="it-IT" sz="2600" b="1" smtClean="0">
                <a:solidFill>
                  <a:srgbClr val="2D5E99"/>
                </a:solidFill>
                <a:cs typeface="Calibri" panose="020F0502020204030204" pitchFamily="34" charset="0"/>
              </a:rPr>
              <a:t>- Fra </a:t>
            </a:r>
            <a:r>
              <a:rPr lang="it-IT" sz="2600" b="1" dirty="0">
                <a:solidFill>
                  <a:srgbClr val="2D5E99"/>
                </a:solidFill>
                <a:cs typeface="Calibri" panose="020F0502020204030204" pitchFamily="34" charset="0"/>
              </a:rPr>
              <a:t>continuità e nuove sfide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414D003-A787-4030-94EC-07C698B6556E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2233" name="Rettangolo 6"/>
          <p:cNvSpPr>
            <a:spLocks noChangeArrowheads="1"/>
          </p:cNvSpPr>
          <p:nvPr/>
        </p:nvSpPr>
        <p:spPr bwMode="auto">
          <a:xfrm>
            <a:off x="6917760" y="1447234"/>
            <a:ext cx="260922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NOVITÀ</a:t>
            </a:r>
          </a:p>
          <a:p>
            <a:pPr marL="0" lvl="2">
              <a:buFont typeface="Arial" pitchFamily="34" charset="0"/>
              <a:buChar char="•"/>
            </a:pP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 Scuola dell’infanzia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 Azioni rivolte agli adulti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79166" y="1110240"/>
            <a:ext cx="1526035" cy="610341"/>
          </a:xfrm>
          <a:prstGeom prst="foldedCorner">
            <a:avLst/>
          </a:prstGeom>
          <a:solidFill>
            <a:srgbClr val="2D5E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it-IT" sz="300" b="1" kern="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sz="300" b="1" kern="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b="1" kern="0" dirty="0">
                <a:solidFill>
                  <a:schemeClr val="bg1"/>
                </a:solidFill>
              </a:rPr>
              <a:t>ISTRUZIONE</a:t>
            </a:r>
          </a:p>
        </p:txBody>
      </p:sp>
      <p:sp>
        <p:nvSpPr>
          <p:cNvPr id="2" name="Freccia in giù 1"/>
          <p:cNvSpPr/>
          <p:nvPr/>
        </p:nvSpPr>
        <p:spPr>
          <a:xfrm rot="16200000">
            <a:off x="6468428" y="1666981"/>
            <a:ext cx="208946" cy="29917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391810" y="1124746"/>
            <a:ext cx="3946904" cy="138364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2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Azioni di 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contrasto alla dispersione   </a:t>
            </a:r>
          </a:p>
          <a:p>
            <a:pPr marL="0" lvl="2">
              <a:buClr>
                <a:srgbClr val="FFC000"/>
              </a:buClr>
              <a:defRPr/>
            </a:pP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     scolastica</a:t>
            </a:r>
          </a:p>
          <a:p>
            <a:pPr marL="177800" lvl="2" indent="-177800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Azioni volte all’innalzamento delle  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competenze chiave</a:t>
            </a:r>
          </a:p>
          <a:p>
            <a:pPr marL="0" lvl="2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Azioni di 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raccordo scuola-lavoro</a:t>
            </a:r>
            <a:endParaRPr lang="it-IT" sz="1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lvl="2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Azioni di 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formazione</a:t>
            </a: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rivolte agli 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insegnanti</a:t>
            </a:r>
          </a:p>
          <a:p>
            <a:pPr marL="0" lvl="2"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it-IT" sz="1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90530" y="2761745"/>
            <a:ext cx="1903306" cy="870700"/>
          </a:xfrm>
          <a:prstGeom prst="foldedCorner">
            <a:avLst/>
          </a:prstGeom>
          <a:solidFill>
            <a:srgbClr val="2D5E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it-IT" sz="300" b="1" kern="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sz="300" b="1" kern="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b="1" kern="0" dirty="0">
                <a:solidFill>
                  <a:schemeClr val="bg1"/>
                </a:solidFill>
              </a:rPr>
              <a:t>INFRASTRUTTURE PER L’ISTRUZIONE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406754" y="2758454"/>
            <a:ext cx="3931960" cy="143337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lvl="2" indent="-177800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Riqualificare</a:t>
            </a: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e rendere più sicure le 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infrastrutture scolastiche</a:t>
            </a:r>
          </a:p>
          <a:p>
            <a:pPr marL="177800" lvl="2" indent="-177800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Progetti pilota </a:t>
            </a: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per la creazione di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 spazi didattici modulari e flessibili</a:t>
            </a:r>
          </a:p>
          <a:p>
            <a:pPr marL="0" lvl="2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Potenziare la 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connettività</a:t>
            </a:r>
          </a:p>
          <a:p>
            <a:pPr marL="0" lvl="2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Diffondere l’uso dell’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ICT</a:t>
            </a:r>
          </a:p>
        </p:txBody>
      </p:sp>
      <p:sp>
        <p:nvSpPr>
          <p:cNvPr id="19" name="Freccia in giù 18"/>
          <p:cNvSpPr/>
          <p:nvPr/>
        </p:nvSpPr>
        <p:spPr>
          <a:xfrm rot="16200000">
            <a:off x="6468428" y="3325556"/>
            <a:ext cx="208946" cy="29917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1" name="Rettangolo 6"/>
          <p:cNvSpPr>
            <a:spLocks noChangeArrowheads="1"/>
          </p:cNvSpPr>
          <p:nvPr/>
        </p:nvSpPr>
        <p:spPr bwMode="auto">
          <a:xfrm>
            <a:off x="6866247" y="2998088"/>
            <a:ext cx="260922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NOVITÀ</a:t>
            </a:r>
          </a:p>
          <a:p>
            <a:pPr marL="0" lvl="2">
              <a:buFont typeface="Arial" pitchFamily="34" charset="0"/>
              <a:buChar char="•"/>
            </a:pP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 Edilizia ecosostenibile</a:t>
            </a:r>
          </a:p>
          <a:p>
            <a:pPr marL="0" lvl="2">
              <a:buFont typeface="Arial" pitchFamily="34" charset="0"/>
              <a:buChar char="•"/>
            </a:pP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it-IT" sz="1400" b="1" i="1" dirty="0">
                <a:solidFill>
                  <a:prstClr val="black"/>
                </a:solidFill>
                <a:cs typeface="Calibri" panose="020F0502020204030204" pitchFamily="34" charset="0"/>
              </a:rPr>
              <a:t>Smart School (eco-</a:t>
            </a:r>
            <a:r>
              <a:rPr lang="it-IT" sz="1400" b="1" i="1" dirty="0" err="1">
                <a:solidFill>
                  <a:prstClr val="black"/>
                </a:solidFill>
                <a:cs typeface="Calibri" panose="020F0502020204030204" pitchFamily="34" charset="0"/>
              </a:rPr>
              <a:t>friendly</a:t>
            </a:r>
            <a:r>
              <a:rPr lang="it-IT" sz="1400" b="1" i="1" dirty="0">
                <a:solidFill>
                  <a:prstClr val="black"/>
                </a:solidFill>
                <a:cs typeface="Calibri" panose="020F0502020204030204" pitchFamily="34" charset="0"/>
              </a:rPr>
              <a:t>)</a:t>
            </a:r>
          </a:p>
          <a:p>
            <a:pPr marL="0" lvl="2">
              <a:buFont typeface="Arial" pitchFamily="34" charset="0"/>
              <a:buChar char="•"/>
            </a:pP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 Agenda Digitale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37143" y="4384700"/>
            <a:ext cx="1610080" cy="610341"/>
          </a:xfrm>
          <a:prstGeom prst="foldedCorner">
            <a:avLst/>
          </a:prstGeom>
          <a:solidFill>
            <a:srgbClr val="2D5E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36000" tIns="108000" rIns="36000" bIns="0" rtlCol="0" anchor="ctr">
            <a:noAutofit/>
          </a:bodyPr>
          <a:lstStyle/>
          <a:p>
            <a:pPr algn="ctr">
              <a:defRPr/>
            </a:pPr>
            <a:r>
              <a:rPr lang="it-IT" b="1" kern="0" dirty="0">
                <a:solidFill>
                  <a:schemeClr val="bg1"/>
                </a:solidFill>
              </a:rPr>
              <a:t>CAPACITÀ ISTITUZIONALE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2391810" y="4384700"/>
            <a:ext cx="3946904" cy="1457189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lvl="2" indent="-177800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it-IT" sz="1400" b="1" i="1" dirty="0" err="1">
                <a:solidFill>
                  <a:prstClr val="black"/>
                </a:solidFill>
                <a:cs typeface="Calibri" panose="020F0502020204030204" pitchFamily="34" charset="0"/>
              </a:rPr>
              <a:t>Empowerment</a:t>
            </a: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del 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personale</a:t>
            </a: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docente e non docente </a:t>
            </a:r>
          </a:p>
          <a:p>
            <a:pPr marL="177800" lvl="2" indent="-177800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it-IT" sz="1400" b="1" i="1" dirty="0" err="1">
                <a:solidFill>
                  <a:prstClr val="black"/>
                </a:solidFill>
                <a:cs typeface="Calibri" panose="020F0502020204030204" pitchFamily="34" charset="0"/>
              </a:rPr>
              <a:t>E-Government</a:t>
            </a: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 e amministrazione digitale</a:t>
            </a:r>
          </a:p>
          <a:p>
            <a:pPr marL="177800" lvl="2" indent="-177800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Potenziamento 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Sistema Nazionale di Valutazione</a:t>
            </a:r>
          </a:p>
          <a:p>
            <a:pPr marL="177800" lvl="2" indent="-177800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Qualità</a:t>
            </a: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dei 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servizi</a:t>
            </a: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e delle </a:t>
            </a: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prestazioni</a:t>
            </a:r>
            <a:r>
              <a:rPr lang="it-IT" sz="1400" dirty="0">
                <a:solidFill>
                  <a:prstClr val="black"/>
                </a:solidFill>
                <a:cs typeface="Calibri" panose="020F0502020204030204" pitchFamily="34" charset="0"/>
              </a:rPr>
              <a:t> del sistema scolastico </a:t>
            </a:r>
          </a:p>
        </p:txBody>
      </p:sp>
      <p:sp>
        <p:nvSpPr>
          <p:cNvPr id="26" name="Rettangolo 6"/>
          <p:cNvSpPr>
            <a:spLocks noChangeArrowheads="1"/>
          </p:cNvSpPr>
          <p:nvPr/>
        </p:nvSpPr>
        <p:spPr bwMode="auto">
          <a:xfrm>
            <a:off x="6942736" y="4851684"/>
            <a:ext cx="25878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it-IT" sz="1400" b="1" dirty="0">
                <a:solidFill>
                  <a:prstClr val="black"/>
                </a:solidFill>
                <a:cs typeface="Calibri" panose="020F0502020204030204" pitchFamily="34" charset="0"/>
              </a:rPr>
              <a:t>Potenziamento strumenti di OPEN DATA</a:t>
            </a:r>
            <a:endParaRPr lang="it-IT" sz="1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7" name="Freccia in giù 26"/>
          <p:cNvSpPr/>
          <p:nvPr/>
        </p:nvSpPr>
        <p:spPr>
          <a:xfrm rot="16200000">
            <a:off x="6468428" y="4963709"/>
            <a:ext cx="208946" cy="29917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0" name="Picture 7" descr="C:\Users\ilaria.costa\Desktop\PON_ISTRUZIONE_2014-2020\Job_Orienta_21nov2014\immagini\disp_sco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8" y="1767408"/>
            <a:ext cx="705631" cy="7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ilaria.costa\Desktop\PON_ISTRUZIONE_2014-2020\Job_Orienta_21nov2014\immagini\scuola_edilizia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3" y="3487189"/>
            <a:ext cx="1789701" cy="6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ilaria.costa\Desktop\PON_ISTRUZIONE_2014-2020\Job_Orienta_21nov2014\immagini\governanc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77" y="4957008"/>
            <a:ext cx="636613" cy="8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39" y="3245757"/>
            <a:ext cx="320264" cy="36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5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FDC060EDAB50489773E1BB6D1CF1AC" ma:contentTypeVersion="0" ma:contentTypeDescription="Creare un nuovo documento." ma:contentTypeScope="" ma:versionID="c0ed2c4fecb687fccfbc08472029dc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63355e3288c26c8965ba92feaee3b7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F47A81-AD76-4F9B-BE54-A4F961623E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D58FA4-694E-4B98-B728-14CFC4B85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D2FE99-4463-4E97-B598-51F7E74C01AB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2336</Words>
  <Application>Microsoft Office PowerPoint</Application>
  <PresentationFormat>A4 (21x29,7 cm)</PresentationFormat>
  <Paragraphs>352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Tema di Office</vt:lpstr>
      <vt:lpstr>Personalizza struttura</vt:lpstr>
      <vt:lpstr>Presentazione standard di PowerPoint</vt:lpstr>
      <vt:lpstr>Presentazione standard di PowerPoint</vt:lpstr>
      <vt:lpstr>Politica di coesione 2014-2020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Administrator</cp:lastModifiedBy>
  <cp:revision>104</cp:revision>
  <cp:lastPrinted>2017-09-19T11:22:57Z</cp:lastPrinted>
  <dcterms:created xsi:type="dcterms:W3CDTF">2017-05-08T17:30:57Z</dcterms:created>
  <dcterms:modified xsi:type="dcterms:W3CDTF">2017-09-19T13:28:48Z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0x01010096FDC060EDAB50489773E1BB6D1CF1AC</vt:lpwstr>
  </property>
</Properties>
</file>