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4" r:id="rId5"/>
  </p:sldMasterIdLst>
  <p:notesMasterIdLst>
    <p:notesMasterId r:id="rId16"/>
  </p:notesMasterIdLst>
  <p:handoutMasterIdLst>
    <p:handoutMasterId r:id="rId17"/>
  </p:handoutMasterIdLst>
  <p:sldIdLst>
    <p:sldId id="258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87" r:id="rId14"/>
    <p:sldId id="291" r:id="rId15"/>
  </p:sldIdLst>
  <p:sldSz cx="9906000" cy="6858000" type="A4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3662"/>
    <p:restoredTop sz="94580"/>
  </p:normalViewPr>
  <p:slideViewPr>
    <p:cSldViewPr snapToGrid="0" snapToObjects="1">
      <p:cViewPr varScale="1">
        <p:scale>
          <a:sx n="83" d="100"/>
          <a:sy n="83" d="100"/>
        </p:scale>
        <p:origin x="-190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EE540-3CC0-4419-A9FD-DB9B60475653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30136-2FA3-4C4F-B332-C3D0206E82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447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A2CAD-0FBC-8647-9A4F-7BF71809E392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402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8E99F-ED97-D24D-884D-A0D4EEA5AF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0985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Dopo questa slide può partire il video tutorial preparato</a:t>
            </a:r>
            <a:r>
              <a:rPr lang="it-IT" baseline="0" dirty="0"/>
              <a:t> per illustrare alle scuole il funzionamento della semplificazione dei costi ai sensi dell’art. 67.</a:t>
            </a:r>
          </a:p>
          <a:p>
            <a:r>
              <a:rPr lang="it-IT" baseline="0" dirty="0"/>
              <a:t>Dopo il video, con le slide successive si descrive il passaggio dall’art. 67 all’art. 14.1.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6D13A-5923-4708-8FE6-C79B051EC1B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35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(*) Il</a:t>
            </a:r>
            <a:r>
              <a:rPr lang="it-IT" baseline="0" dirty="0"/>
              <a:t> sistema di </a:t>
            </a:r>
            <a:r>
              <a:rPr lang="it-IT" b="1" baseline="0" dirty="0">
                <a:solidFill>
                  <a:srgbClr val="C00000"/>
                </a:solidFill>
              </a:rPr>
              <a:t>UCS ai sensi dell’art. 67 </a:t>
            </a:r>
            <a:r>
              <a:rPr lang="it-IT" baseline="0" dirty="0"/>
              <a:t>sarà applicato solo nell’eventualità che la prima circolare FSE sia pubblicata in tempi brevi.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6D13A-5923-4708-8FE6-C79B051EC1B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653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7F50-8CDB-4A53-936B-CD96BAFEED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6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7F50-8CDB-4A53-936B-CD96BAFEED9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85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7F50-8CDB-4A53-936B-CD96BAFEED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233" y="1879599"/>
            <a:ext cx="7110730" cy="201644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233" y="3977958"/>
            <a:ext cx="711073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k object 27"/>
          <p:cNvSpPr/>
          <p:nvPr/>
        </p:nvSpPr>
        <p:spPr>
          <a:xfrm>
            <a:off x="7079487" y="3685032"/>
            <a:ext cx="838708" cy="783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 i="1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920"/>
              </a:lnSpc>
            </a:pPr>
            <a:endParaRPr lang="it-IT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6364">
              <a:lnSpc>
                <a:spcPts val="1240"/>
              </a:lnSpc>
            </a:pPr>
            <a:fld id="{81D60167-4931-47E6-BA6A-407CBD079E47}" type="slidenum">
              <a:rPr lang="nb-NO" smtClean="0"/>
              <a:pPr marL="126364">
                <a:lnSpc>
                  <a:spcPts val="1240"/>
                </a:lnSpc>
              </a:pPr>
              <a:t>‹N›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32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" y="0"/>
            <a:ext cx="9905777" cy="692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01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Investiamo nel Vostro futuro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1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75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4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88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670560"/>
            <a:ext cx="7822883" cy="102013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1825625"/>
            <a:ext cx="7822883" cy="40976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77150" y="24088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51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61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80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2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8290" y="1070044"/>
            <a:ext cx="8891080" cy="2457379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lorem.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pulvinar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pharetra,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ipsum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a. Nunc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scelerisque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8290" y="4659549"/>
            <a:ext cx="8891080" cy="1284051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cursus.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Donec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17513" y="4015022"/>
            <a:ext cx="8891587" cy="46355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intermedio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330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Investiamo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99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138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927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130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915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46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693741"/>
            <a:ext cx="8543925" cy="77945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1825945"/>
            <a:ext cx="8543925" cy="39652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56830" y="23822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54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51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632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3241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848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95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91503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0671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0671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77150" y="1447568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6"/>
          <a:stretch/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487047"/>
            <a:ext cx="8543925" cy="45783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Segnaposto numero diapositiva 5"/>
          <p:cNvSpPr txBox="1">
            <a:spLocks/>
          </p:cNvSpPr>
          <p:nvPr userDrawn="1"/>
        </p:nvSpPr>
        <p:spPr>
          <a:xfrm>
            <a:off x="7677150" y="109538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E456D6-81FC-0C4C-B991-222587BF5D15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871006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677150" y="1469498"/>
            <a:ext cx="222885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E2E568CB-5538-6C4A-9655-F591CC9D6D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67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568CB-5538-6C4A-9655-F591CC9D6D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8575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568CB-5538-6C4A-9655-F591CC9D6D2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93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76D6-C70C-A54F-8882-F0B95BAAD140}" type="datetimeFigureOut">
              <a:rPr lang="it-IT" smtClean="0"/>
              <a:t>19/09/2017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56D6-81FC-0C4C-B991-222587BF5D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5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r>
              <a:rPr lang="it-IT" sz="2800" b="1" dirty="0">
                <a:solidFill>
                  <a:srgbClr val="2C5E99"/>
                </a:solidFill>
                <a:latin typeface="+mn-lt"/>
                <a:cs typeface="Century Gothic"/>
              </a:rPr>
              <a:t>PROGRAMMA OPERATIVO</a:t>
            </a:r>
            <a:r>
              <a:rPr lang="it-IT" sz="2800" b="1" spc="-155" dirty="0">
                <a:solidFill>
                  <a:srgbClr val="2C5E99"/>
                </a:solidFill>
                <a:latin typeface="+mn-lt"/>
                <a:cs typeface="Century Gothic"/>
              </a:rPr>
              <a:t> </a:t>
            </a:r>
            <a:r>
              <a:rPr lang="it-IT" sz="2800" b="1" dirty="0">
                <a:solidFill>
                  <a:srgbClr val="2C5E99"/>
                </a:solidFill>
                <a:latin typeface="+mn-lt"/>
                <a:cs typeface="Century Gothic"/>
              </a:rPr>
              <a:t>NAZIONALE  </a:t>
            </a:r>
            <a:r>
              <a:rPr lang="it-IT" sz="2800" b="1" spc="5" dirty="0">
                <a:solidFill>
                  <a:srgbClr val="2C5E99"/>
                </a:solidFill>
                <a:latin typeface="+mn-lt"/>
                <a:cs typeface="Century Gothic"/>
              </a:rPr>
              <a:t>20</a:t>
            </a:r>
            <a:r>
              <a:rPr lang="it-IT" sz="2800" b="1" spc="5" dirty="0">
                <a:solidFill>
                  <a:srgbClr val="3A9ED2"/>
                </a:solidFill>
                <a:latin typeface="+mn-lt"/>
                <a:cs typeface="Century Gothic"/>
              </a:rPr>
              <a:t>14</a:t>
            </a:r>
            <a:r>
              <a:rPr lang="it-IT" sz="2800" b="1" spc="5" dirty="0">
                <a:solidFill>
                  <a:srgbClr val="1F487C"/>
                </a:solidFill>
                <a:latin typeface="+mn-lt"/>
                <a:cs typeface="Century Gothic"/>
              </a:rPr>
              <a:t>-</a:t>
            </a:r>
            <a:r>
              <a:rPr lang="it-IT" sz="2800" b="1" spc="5" dirty="0">
                <a:solidFill>
                  <a:srgbClr val="2C5E99"/>
                </a:solidFill>
                <a:latin typeface="+mn-lt"/>
                <a:cs typeface="Century Gothic"/>
              </a:rPr>
              <a:t>20</a:t>
            </a:r>
            <a:r>
              <a:rPr lang="it-IT" sz="2800" b="1" spc="5" dirty="0">
                <a:solidFill>
                  <a:srgbClr val="3A9ED2"/>
                </a:solidFill>
                <a:latin typeface="+mn-lt"/>
                <a:cs typeface="Century Gothic"/>
              </a:rPr>
              <a:t>20</a:t>
            </a:r>
            <a:r>
              <a:rPr lang="it-IT" sz="3200" b="1" spc="5" dirty="0">
                <a:solidFill>
                  <a:srgbClr val="3A9ED2"/>
                </a:solidFill>
                <a:latin typeface="+mn-lt"/>
                <a:cs typeface="Century Gothic"/>
              </a:rPr>
              <a:t/>
            </a:r>
            <a:br>
              <a:rPr lang="it-IT" sz="3200" b="1" spc="5" dirty="0">
                <a:solidFill>
                  <a:srgbClr val="3A9ED2"/>
                </a:solidFill>
                <a:latin typeface="+mn-lt"/>
                <a:cs typeface="Century Gothic"/>
              </a:rPr>
            </a:br>
            <a:r>
              <a:rPr lang="it-IT" sz="3200" b="1" spc="5" dirty="0">
                <a:solidFill>
                  <a:srgbClr val="3A9ED2"/>
                </a:solidFill>
                <a:latin typeface="+mn-lt"/>
                <a:cs typeface="Century Gothic"/>
              </a:rPr>
              <a:t/>
            </a:r>
            <a:br>
              <a:rPr lang="it-IT" sz="3200" b="1" spc="5" dirty="0">
                <a:solidFill>
                  <a:srgbClr val="3A9ED2"/>
                </a:solidFill>
                <a:latin typeface="+mn-lt"/>
                <a:cs typeface="Century Gothic"/>
              </a:rPr>
            </a:br>
            <a:r>
              <a:rPr lang="it-IT" sz="3200" b="1" spc="-10" dirty="0">
                <a:solidFill>
                  <a:srgbClr val="FFC000"/>
                </a:solidFill>
                <a:latin typeface="+mn-lt"/>
                <a:cs typeface="Century Gothic"/>
              </a:rPr>
              <a:t>PER </a:t>
            </a:r>
            <a:r>
              <a:rPr lang="it-IT" sz="3200" b="1" dirty="0">
                <a:solidFill>
                  <a:srgbClr val="FFC000"/>
                </a:solidFill>
                <a:latin typeface="+mn-lt"/>
                <a:cs typeface="Century Gothic"/>
              </a:rPr>
              <a:t>LA </a:t>
            </a:r>
            <a:r>
              <a:rPr lang="it-IT" sz="3200" b="1" spc="-10" dirty="0">
                <a:solidFill>
                  <a:srgbClr val="FFC000"/>
                </a:solidFill>
                <a:latin typeface="+mn-lt"/>
                <a:cs typeface="Century Gothic"/>
              </a:rPr>
              <a:t>SCUOLA COMPETENZE </a:t>
            </a:r>
            <a:r>
              <a:rPr lang="it-IT" sz="3200" b="1" spc="-5" dirty="0">
                <a:solidFill>
                  <a:srgbClr val="FFC000"/>
                </a:solidFill>
                <a:latin typeface="+mn-lt"/>
                <a:cs typeface="Century Gothic"/>
              </a:rPr>
              <a:t>E </a:t>
            </a:r>
            <a:r>
              <a:rPr lang="it-IT" sz="3200" b="1" spc="-10" dirty="0">
                <a:solidFill>
                  <a:srgbClr val="FFC000"/>
                </a:solidFill>
                <a:latin typeface="+mn-lt"/>
                <a:cs typeface="Century Gothic"/>
              </a:rPr>
              <a:t>AMBIENTI PER  </a:t>
            </a:r>
            <a:r>
              <a:rPr lang="it-IT" sz="3200" b="1" spc="-5" dirty="0">
                <a:solidFill>
                  <a:srgbClr val="FFC000"/>
                </a:solidFill>
                <a:latin typeface="+mn-lt"/>
                <a:cs typeface="Century Gothic"/>
              </a:rPr>
              <a:t>L’APPRENDIMENTO</a:t>
            </a:r>
            <a:r>
              <a:rPr lang="it-IT" sz="3200" dirty="0">
                <a:latin typeface="+mn-lt"/>
                <a:cs typeface="Century Gothic"/>
              </a:rPr>
              <a:t/>
            </a:r>
            <a:br>
              <a:rPr lang="it-IT" sz="3200" dirty="0">
                <a:latin typeface="+mn-lt"/>
                <a:cs typeface="Century Gothic"/>
              </a:rPr>
            </a:br>
            <a:r>
              <a:rPr lang="it-IT" sz="3200" dirty="0">
                <a:latin typeface="+mn-lt"/>
                <a:cs typeface="Century Gothic"/>
              </a:rPr>
              <a:t/>
            </a:r>
            <a:br>
              <a:rPr lang="it-IT" sz="3200" dirty="0">
                <a:latin typeface="+mn-lt"/>
                <a:cs typeface="Century Gothic"/>
              </a:rPr>
            </a:br>
            <a:endParaRPr lang="it-IT" sz="3200" dirty="0">
              <a:latin typeface="+mn-lt"/>
            </a:endParaRPr>
          </a:p>
        </p:txBody>
      </p:sp>
      <p:sp>
        <p:nvSpPr>
          <p:cNvPr id="21" name="Sottotitolo 20"/>
          <p:cNvSpPr>
            <a:spLocks noGrp="1"/>
          </p:cNvSpPr>
          <p:nvPr>
            <p:ph type="subTitle" idx="1"/>
          </p:nvPr>
        </p:nvSpPr>
        <p:spPr>
          <a:xfrm>
            <a:off x="2297113" y="4301515"/>
            <a:ext cx="7110730" cy="1655762"/>
          </a:xfrm>
        </p:spPr>
        <p:txBody>
          <a:bodyPr>
            <a:normAutofit fontScale="47500" lnSpcReduction="20000"/>
          </a:bodyPr>
          <a:lstStyle/>
          <a:p>
            <a:r>
              <a:rPr lang="it-IT" sz="7600" b="1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FSE: LA SEMPLIFICAZIONE DEI COSTI</a:t>
            </a:r>
          </a:p>
          <a:p>
            <a:endParaRPr lang="it-IT" sz="2100" b="1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sz="5100" b="1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dall’art. 67 del Reg. generale 1303/13 </a:t>
            </a:r>
          </a:p>
          <a:p>
            <a:r>
              <a:rPr lang="it-IT" sz="5100" b="1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all’art. 14.1 del Reg. FSE 1304/13</a:t>
            </a:r>
          </a:p>
          <a:p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/>
                </a:solidFill>
                <a:latin typeface="+mn-lt"/>
              </a:rPr>
              <a:t>Grazie!</a:t>
            </a:r>
            <a:endParaRPr lang="it-IT" b="1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73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0070C0"/>
                </a:solidFill>
                <a:latin typeface="+mn-lt"/>
                <a:ea typeface="+mn-ea"/>
                <a:cs typeface="Calibri" panose="020F0502020204030204" pitchFamily="34" charset="0"/>
              </a:rPr>
              <a:t>IL PON «PER LA SCUOLA»</a:t>
            </a:r>
            <a:endParaRPr lang="en-US" sz="3600" dirty="0">
              <a:solidFill>
                <a:srgbClr val="0070C0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02080" y="1699258"/>
            <a:ext cx="7307889" cy="340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  <a:spcAft>
                <a:spcPts val="700"/>
              </a:spcAft>
            </a:pPr>
            <a:r>
              <a:rPr lang="it-IT" sz="2400" dirty="0"/>
              <a:t>È il Programma Operativo Nazionale (PON) del </a:t>
            </a:r>
            <a:r>
              <a:rPr lang="it-IT" sz="2400" dirty="0" err="1"/>
              <a:t>Miur</a:t>
            </a:r>
            <a:r>
              <a:rPr lang="it-IT" sz="2400" dirty="0"/>
              <a:t>, finanziato dai Fondi Strutturali Europei. </a:t>
            </a:r>
          </a:p>
          <a:p>
            <a:pPr>
              <a:spcBef>
                <a:spcPts val="700"/>
              </a:spcBef>
              <a:spcAft>
                <a:spcPts val="700"/>
              </a:spcAft>
            </a:pPr>
            <a:r>
              <a:rPr lang="it-IT" sz="2400" b="1" dirty="0"/>
              <a:t>Contiene le priorità strategiche del settore istruzione </a:t>
            </a:r>
            <a:r>
              <a:rPr lang="it-IT" sz="2400" dirty="0"/>
              <a:t>e ha una durata settennale, dal 2014 al 2020.</a:t>
            </a:r>
          </a:p>
          <a:p>
            <a:pPr>
              <a:spcBef>
                <a:spcPts val="700"/>
              </a:spcBef>
              <a:spcAft>
                <a:spcPts val="700"/>
              </a:spcAft>
            </a:pPr>
            <a:r>
              <a:rPr lang="it-IT" sz="2400" dirty="0"/>
              <a:t>Punta a creare un sistema d'istruzione e di formazione di elevata qualità, efficace ed equo offrendo alle scuole l’opportunità di accedere a </a:t>
            </a:r>
            <a:r>
              <a:rPr lang="it-IT" sz="2400" b="1" dirty="0"/>
              <a:t>risorse comunitarie </a:t>
            </a:r>
            <a:r>
              <a:rPr lang="it-IT" sz="2400" b="1" dirty="0" smtClean="0"/>
              <a:t>aggiuntive.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51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ottotitolo 2"/>
          <p:cNvSpPr txBox="1">
            <a:spLocks/>
          </p:cNvSpPr>
          <p:nvPr/>
        </p:nvSpPr>
        <p:spPr>
          <a:xfrm>
            <a:off x="559518" y="1298196"/>
            <a:ext cx="8904358" cy="504056"/>
          </a:xfrm>
          <a:prstGeom prst="roundRect">
            <a:avLst/>
          </a:prstGeom>
          <a:noFill/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/>
              <a:t>Nella passata programmazione gli interventi FSE avevano un alto livello di omogeneità in termini di: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87144" y="2106672"/>
            <a:ext cx="9100185" cy="3803402"/>
            <a:chOff x="229927" y="1656501"/>
            <a:chExt cx="8400171" cy="4052329"/>
          </a:xfrm>
        </p:grpSpPr>
        <p:grpSp>
          <p:nvGrpSpPr>
            <p:cNvPr id="20" name="Gruppo 14"/>
            <p:cNvGrpSpPr/>
            <p:nvPr/>
          </p:nvGrpSpPr>
          <p:grpSpPr>
            <a:xfrm>
              <a:off x="384190" y="1656501"/>
              <a:ext cx="8245908" cy="4052329"/>
              <a:chOff x="560225" y="2420890"/>
              <a:chExt cx="7774788" cy="3498618"/>
            </a:xfrm>
          </p:grpSpPr>
          <p:sp>
            <p:nvSpPr>
              <p:cNvPr id="21" name="Rettangolo 4"/>
              <p:cNvSpPr/>
              <p:nvPr/>
            </p:nvSpPr>
            <p:spPr>
              <a:xfrm>
                <a:off x="3488643" y="2420890"/>
                <a:ext cx="4846370" cy="5074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just"/>
                <a:r>
                  <a:rPr lang="it-IT" dirty="0">
                    <a:solidFill>
                      <a:schemeClr val="tx1"/>
                    </a:solidFill>
                  </a:rPr>
                  <a:t>30 – 60 ore (massimo 120) per modulo </a:t>
                </a:r>
              </a:p>
            </p:txBody>
          </p:sp>
          <p:sp>
            <p:nvSpPr>
              <p:cNvPr id="22" name="Rettangolo 5"/>
              <p:cNvSpPr/>
              <p:nvPr/>
            </p:nvSpPr>
            <p:spPr>
              <a:xfrm>
                <a:off x="3488643" y="3006133"/>
                <a:ext cx="4846370" cy="42682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Ins="274320" rtlCol="0" anchor="ctr"/>
              <a:lstStyle/>
              <a:p>
                <a:pPr algn="just"/>
                <a:r>
                  <a:rPr lang="it-IT" dirty="0">
                    <a:solidFill>
                      <a:schemeClr val="tx1"/>
                    </a:solidFill>
                  </a:rPr>
                  <a:t>15 / 25 partecipanti </a:t>
                </a:r>
                <a:r>
                  <a:rPr lang="it-IT">
                    <a:solidFill>
                      <a:schemeClr val="tx1"/>
                    </a:solidFill>
                  </a:rPr>
                  <a:t>per intervento </a:t>
                </a:r>
                <a:r>
                  <a:rPr lang="it-IT" dirty="0">
                    <a:solidFill>
                      <a:schemeClr val="tx1"/>
                    </a:solidFill>
                  </a:rPr>
                  <a:t>formativo</a:t>
                </a:r>
                <a:endParaRPr lang="it-IT" strike="sngStrik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ccia a destra 9"/>
              <p:cNvSpPr/>
              <p:nvPr/>
            </p:nvSpPr>
            <p:spPr>
              <a:xfrm>
                <a:off x="2737782" y="2529856"/>
                <a:ext cx="560322" cy="283073"/>
              </a:xfrm>
              <a:prstGeom prst="rightArrow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ttangolo 8"/>
              <p:cNvSpPr/>
              <p:nvPr/>
            </p:nvSpPr>
            <p:spPr>
              <a:xfrm>
                <a:off x="560225" y="5269522"/>
                <a:ext cx="7324949" cy="64998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sz="1600" dirty="0">
                    <a:solidFill>
                      <a:prstClr val="black"/>
                    </a:solidFill>
                  </a:rPr>
                  <a:t>Programmazione 2007-2013:  </a:t>
                </a:r>
                <a:r>
                  <a:rPr lang="it-IT" sz="1600" b="1" dirty="0">
                    <a:solidFill>
                      <a:prstClr val="black"/>
                    </a:solidFill>
                  </a:rPr>
                  <a:t>60.000 </a:t>
                </a:r>
                <a:r>
                  <a:rPr lang="it-IT" sz="1600" dirty="0">
                    <a:solidFill>
                      <a:prstClr val="black"/>
                    </a:solidFill>
                  </a:rPr>
                  <a:t>progetti realizzati e </a:t>
                </a:r>
                <a:r>
                  <a:rPr lang="it-IT" sz="1600" b="1" dirty="0">
                    <a:solidFill>
                      <a:prstClr val="black"/>
                    </a:solidFill>
                  </a:rPr>
                  <a:t>3.200 </a:t>
                </a:r>
                <a:r>
                  <a:rPr lang="it-IT" sz="1600" dirty="0">
                    <a:solidFill>
                      <a:prstClr val="black"/>
                    </a:solidFill>
                  </a:rPr>
                  <a:t>istituti beneficiari (4 regioni)</a:t>
                </a:r>
              </a:p>
            </p:txBody>
          </p:sp>
          <p:sp>
            <p:nvSpPr>
              <p:cNvPr id="23" name="Freccia a destra 9"/>
              <p:cNvSpPr/>
              <p:nvPr/>
            </p:nvSpPr>
            <p:spPr>
              <a:xfrm>
                <a:off x="2737782" y="3074100"/>
                <a:ext cx="560322" cy="283073"/>
              </a:xfrm>
              <a:prstGeom prst="rightArrow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Freccia a destra 9"/>
              <p:cNvSpPr/>
              <p:nvPr/>
            </p:nvSpPr>
            <p:spPr>
              <a:xfrm>
                <a:off x="2737782" y="3636712"/>
                <a:ext cx="560322" cy="283073"/>
              </a:xfrm>
              <a:prstGeom prst="rightArrow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Freccia a destra 9"/>
              <p:cNvSpPr/>
              <p:nvPr/>
            </p:nvSpPr>
            <p:spPr>
              <a:xfrm>
                <a:off x="2737782" y="4458602"/>
                <a:ext cx="560322" cy="283073"/>
              </a:xfrm>
              <a:prstGeom prst="rightArrow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229927" y="1789718"/>
              <a:ext cx="3405967" cy="4262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it-IT" sz="2000" b="1" kern="0" dirty="0">
                  <a:solidFill>
                    <a:srgbClr val="C00000"/>
                  </a:solidFill>
                </a:rPr>
                <a:t>Durata 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229927" y="2384803"/>
              <a:ext cx="2561463" cy="4262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 kern="0" dirty="0">
                  <a:solidFill>
                    <a:srgbClr val="C00000"/>
                  </a:solidFill>
                </a:rPr>
                <a:t>Partecipanti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9927" y="3861003"/>
              <a:ext cx="2388608" cy="3935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it-IT" b="1" kern="0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Rectangle 9"/>
          <p:cNvSpPr/>
          <p:nvPr/>
        </p:nvSpPr>
        <p:spPr>
          <a:xfrm>
            <a:off x="659866" y="4423229"/>
            <a:ext cx="2587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it-IT" sz="2000" b="1" kern="0" dirty="0">
                <a:solidFill>
                  <a:srgbClr val="C00000"/>
                </a:solidFill>
              </a:rPr>
              <a:t>Massimali di spesa</a:t>
            </a:r>
          </a:p>
        </p:txBody>
      </p:sp>
      <p:sp>
        <p:nvSpPr>
          <p:cNvPr id="34" name="Rettangolo 6"/>
          <p:cNvSpPr/>
          <p:nvPr/>
        </p:nvSpPr>
        <p:spPr>
          <a:xfrm>
            <a:off x="4168282" y="4134084"/>
            <a:ext cx="5568376" cy="93830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Prassi consolidata di contabilità dei costi vincolata da un piano finanziario strutturato con dei massimali definiti</a:t>
            </a:r>
          </a:p>
        </p:txBody>
      </p:sp>
      <p:sp>
        <p:nvSpPr>
          <p:cNvPr id="35" name="Rectangle 9"/>
          <p:cNvSpPr/>
          <p:nvPr/>
        </p:nvSpPr>
        <p:spPr>
          <a:xfrm>
            <a:off x="659865" y="3522538"/>
            <a:ext cx="2587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it-IT" sz="2000" b="1" kern="0" dirty="0">
                <a:solidFill>
                  <a:srgbClr val="C00000"/>
                </a:solidFill>
              </a:rPr>
              <a:t>Beneficiar</a:t>
            </a:r>
            <a:r>
              <a:rPr lang="it-IT" b="1" kern="0" dirty="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37" name="Rettangolo 5"/>
          <p:cNvSpPr/>
          <p:nvPr/>
        </p:nvSpPr>
        <p:spPr>
          <a:xfrm>
            <a:off x="4168283" y="3500891"/>
            <a:ext cx="5568376" cy="46400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Istituti scolastici (98% del totale)</a:t>
            </a: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75878" y="693741"/>
            <a:ext cx="8543925" cy="432737"/>
          </a:xfrm>
        </p:spPr>
        <p:txBody>
          <a:bodyPr anchor="t">
            <a:noAutofit/>
          </a:bodyPr>
          <a:lstStyle/>
          <a:p>
            <a:r>
              <a:rPr lang="it-IT" sz="3600" dirty="0">
                <a:solidFill>
                  <a:srgbClr val="0070C0"/>
                </a:solidFill>
                <a:latin typeface="+mn-lt"/>
                <a:cs typeface="Calibri" panose="020F0502020204030204" pitchFamily="34" charset="0"/>
              </a:rPr>
              <a:t>I PROGETTI FSE NEL PON 2007-2013</a:t>
            </a:r>
            <a:br>
              <a:rPr lang="it-IT" sz="3600" dirty="0">
                <a:solidFill>
                  <a:srgbClr val="0070C0"/>
                </a:solidFill>
                <a:latin typeface="+mn-lt"/>
                <a:cs typeface="Calibri" panose="020F0502020204030204" pitchFamily="34" charset="0"/>
              </a:rPr>
            </a:br>
            <a:endParaRPr lang="it-IT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9075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7279" y="529781"/>
            <a:ext cx="885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3600" dirty="0">
                <a:solidFill>
                  <a:srgbClr val="0070C0"/>
                </a:solidFill>
                <a:cs typeface="Calibri" panose="020F0502020204030204" pitchFamily="34" charset="0"/>
              </a:rPr>
              <a:t> ARRIVA LA SEMPLIFICAZIONE DEI COSTI</a:t>
            </a:r>
          </a:p>
        </p:txBody>
      </p:sp>
      <p:grpSp>
        <p:nvGrpSpPr>
          <p:cNvPr id="28" name="Gruppo 43"/>
          <p:cNvGrpSpPr/>
          <p:nvPr/>
        </p:nvGrpSpPr>
        <p:grpSpPr>
          <a:xfrm>
            <a:off x="6655164" y="1846740"/>
            <a:ext cx="2978355" cy="3865249"/>
            <a:chOff x="-223888" y="146106"/>
            <a:chExt cx="2477889" cy="10870332"/>
          </a:xfrm>
        </p:grpSpPr>
        <p:sp>
          <p:nvSpPr>
            <p:cNvPr id="30" name="AutoShape 14"/>
            <p:cNvSpPr>
              <a:spLocks noChangeArrowheads="1"/>
            </p:cNvSpPr>
            <p:nvPr/>
          </p:nvSpPr>
          <p:spPr bwMode="auto">
            <a:xfrm>
              <a:off x="-223887" y="146108"/>
              <a:ext cx="2466220" cy="1087033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2">
                  <a:lumMod val="50000"/>
                </a:schemeClr>
              </a:solidFill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rot="0" vert="horz" wrap="square" lIns="216000" tIns="504000" rIns="216000" bIns="216000" anchor="t" anchorCtr="0" upright="1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300" dirty="0">
                  <a:effectLst/>
                  <a:latin typeface="+mn-lt"/>
                  <a:ea typeface="Calibri"/>
                  <a:cs typeface="Times New Roman"/>
                </a:rPr>
                <a:t>UCS adottate dalla Commissione tramite «atto delegato»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3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300" dirty="0">
                  <a:latin typeface="+mn-lt"/>
                  <a:ea typeface="Calibri"/>
                  <a:cs typeface="Times New Roman"/>
                </a:rPr>
                <a:t>Controlli AdG su procedure, effettivo avanzamento attività e risultati, non sulla spesa sostenuta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3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300" dirty="0">
                  <a:latin typeface="+mn-lt"/>
                  <a:ea typeface="Calibri"/>
                  <a:cs typeface="Times New Roman"/>
                </a:rPr>
                <a:t>Diversa modalità di riconoscimento della spesa tra Commissione/AdG e  AdG/Beneficiario </a:t>
              </a:r>
            </a:p>
            <a:p>
              <a:pPr algn="just">
                <a:lnSpc>
                  <a:spcPct val="115000"/>
                </a:lnSpc>
              </a:pPr>
              <a:endParaRPr lang="it-IT" sz="13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</a:pPr>
              <a:r>
                <a:rPr lang="it-IT" sz="1300" dirty="0">
                  <a:latin typeface="+mn-lt"/>
                  <a:ea typeface="Calibri"/>
                  <a:cs typeface="Times New Roman"/>
                </a:rPr>
                <a:t>Audit sul rispetto delle condizioni per il rimborso secondo le regole dell’atto delegato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223888" y="146106"/>
              <a:ext cx="2477889" cy="8832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328863" algn="l"/>
                </a:tabLst>
              </a:pPr>
              <a:r>
                <a:rPr lang="it-IT" sz="1300" b="1" kern="0" dirty="0">
                  <a:solidFill>
                    <a:schemeClr val="bg1"/>
                  </a:solidFill>
                  <a:ea typeface="Times New Roman"/>
                  <a:cs typeface="Times New Roman"/>
                </a:rPr>
                <a:t>Dal 2017 - </a:t>
              </a:r>
              <a:r>
                <a:rPr lang="it-IT" sz="1400" b="1" kern="0" dirty="0">
                  <a:solidFill>
                    <a:schemeClr val="bg1"/>
                  </a:solidFill>
                  <a:ea typeface="Times New Roman"/>
                  <a:cs typeface="Times New Roman"/>
                </a:rPr>
                <a:t>UCS (</a:t>
              </a:r>
              <a:r>
                <a:rPr lang="it-IT" sz="1300" b="1" kern="0" dirty="0">
                  <a:solidFill>
                    <a:schemeClr val="bg1"/>
                  </a:solidFill>
                  <a:ea typeface="Times New Roman"/>
                  <a:cs typeface="Times New Roman"/>
                </a:rPr>
                <a:t>art. 14.1)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119272" y="10772936"/>
              <a:ext cx="2331720" cy="1187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3657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it-IT" sz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 </a:t>
              </a:r>
              <a:endParaRPr lang="it-IT" sz="120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23" name="Gruppo 43"/>
          <p:cNvGrpSpPr/>
          <p:nvPr/>
        </p:nvGrpSpPr>
        <p:grpSpPr>
          <a:xfrm>
            <a:off x="272478" y="1882851"/>
            <a:ext cx="3009112" cy="3833777"/>
            <a:chOff x="-2" y="111452"/>
            <a:chExt cx="2492817" cy="9375888"/>
          </a:xfrm>
        </p:grpSpPr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>
              <a:off x="0" y="111452"/>
              <a:ext cx="2492815" cy="937588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2">
                  <a:lumMod val="50000"/>
                </a:schemeClr>
              </a:solidFill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rot="0" vert="horz" wrap="square" lIns="216000" tIns="504000" rIns="216000" bIns="216000" anchor="t" anchorCtr="0" upright="1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400" dirty="0">
                  <a:latin typeface="+mn-lt"/>
                  <a:ea typeface="Calibri"/>
                  <a:cs typeface="Times New Roman"/>
                </a:rPr>
                <a:t>Massimali definiti dall’</a:t>
              </a:r>
              <a:r>
                <a:rPr lang="it-IT" sz="1400" dirty="0" err="1">
                  <a:latin typeface="+mn-lt"/>
                  <a:ea typeface="Calibri"/>
                  <a:cs typeface="Times New Roman"/>
                </a:rPr>
                <a:t>AdG</a:t>
              </a:r>
              <a:endParaRPr lang="it-IT" sz="14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4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400" dirty="0">
                  <a:latin typeface="+mn-lt"/>
                  <a:ea typeface="Calibri"/>
                  <a:cs typeface="Times New Roman"/>
                </a:rPr>
                <a:t>Controlli </a:t>
              </a:r>
              <a:r>
                <a:rPr lang="it-IT" sz="1400" dirty="0" err="1">
                  <a:latin typeface="+mn-lt"/>
                  <a:ea typeface="Calibri"/>
                  <a:cs typeface="Times New Roman"/>
                </a:rPr>
                <a:t>AdG</a:t>
              </a:r>
              <a:r>
                <a:rPr lang="it-IT" sz="1400" dirty="0">
                  <a:latin typeface="+mn-lt"/>
                  <a:ea typeface="Calibri"/>
                  <a:cs typeface="Times New Roman"/>
                </a:rPr>
                <a:t> sul 100% della spesa rendicontata 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4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400" dirty="0">
                  <a:latin typeface="+mn-lt"/>
                  <a:ea typeface="Calibri"/>
                  <a:cs typeface="Times New Roman"/>
                </a:rPr>
                <a:t>Uguale modalità di riconoscimento della spesa tra Commissione/ </a:t>
              </a:r>
              <a:r>
                <a:rPr lang="it-IT" sz="1400" dirty="0" err="1">
                  <a:latin typeface="+mn-lt"/>
                  <a:ea typeface="Calibri"/>
                  <a:cs typeface="Times New Roman"/>
                </a:rPr>
                <a:t>AdG</a:t>
              </a:r>
              <a:r>
                <a:rPr lang="it-IT" sz="1400" dirty="0">
                  <a:latin typeface="+mn-lt"/>
                  <a:ea typeface="Calibri"/>
                  <a:cs typeface="Times New Roman"/>
                </a:rPr>
                <a:t>/Beneficiario 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4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400" dirty="0">
                  <a:latin typeface="+mn-lt"/>
                  <a:ea typeface="Calibri"/>
                  <a:cs typeface="Times New Roman"/>
                </a:rPr>
                <a:t>Audit sulle spese rendicontate 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200" dirty="0">
                <a:latin typeface="+mn-lt"/>
                <a:ea typeface="Calibri"/>
                <a:cs typeface="Times New Roman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2" y="111452"/>
              <a:ext cx="2492816" cy="704216"/>
            </a:xfrm>
            <a:prstGeom prst="rect">
              <a:avLst/>
            </a:prstGeom>
            <a:solidFill>
              <a:srgbClr val="2D5E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0000" rIns="18288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Bef>
                  <a:spcPts val="1200"/>
                </a:spcBef>
                <a:spcAft>
                  <a:spcPts val="1000"/>
                </a:spcAft>
              </a:pPr>
              <a:r>
                <a:rPr lang="it-IT" sz="1400" b="1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 Costi reali</a:t>
              </a:r>
              <a:endParaRPr lang="it-IT" sz="1400" b="1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919" y="9308386"/>
              <a:ext cx="2331720" cy="1187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0000" rIns="18288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Bef>
                  <a:spcPts val="1200"/>
                </a:spcBef>
                <a:spcAft>
                  <a:spcPts val="1000"/>
                </a:spcAft>
              </a:pPr>
              <a:r>
                <a:rPr lang="it-IT" sz="11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 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18" name="Sottotitolo 2"/>
          <p:cNvSpPr txBox="1">
            <a:spLocks/>
          </p:cNvSpPr>
          <p:nvPr/>
        </p:nvSpPr>
        <p:spPr>
          <a:xfrm>
            <a:off x="272478" y="1322758"/>
            <a:ext cx="3009111" cy="3600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800" b="1" dirty="0">
                <a:solidFill>
                  <a:schemeClr val="bg1"/>
                </a:solidFill>
                <a:cs typeface="Calibri" panose="020F0502020204030204" pitchFamily="34" charset="0"/>
              </a:rPr>
              <a:t>2007-2013</a:t>
            </a:r>
          </a:p>
        </p:txBody>
      </p:sp>
      <p:sp>
        <p:nvSpPr>
          <p:cNvPr id="19" name="Sottotitolo 2"/>
          <p:cNvSpPr txBox="1">
            <a:spLocks/>
          </p:cNvSpPr>
          <p:nvPr/>
        </p:nvSpPr>
        <p:spPr>
          <a:xfrm>
            <a:off x="3569903" y="1322758"/>
            <a:ext cx="6064370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800" b="1" dirty="0">
                <a:solidFill>
                  <a:schemeClr val="bg1"/>
                </a:solidFill>
                <a:cs typeface="Calibri" panose="020F0502020204030204" pitchFamily="34" charset="0"/>
              </a:rPr>
              <a:t>2014-2020</a:t>
            </a:r>
          </a:p>
        </p:txBody>
      </p:sp>
      <p:grpSp>
        <p:nvGrpSpPr>
          <p:cNvPr id="22" name="Gruppo 43"/>
          <p:cNvGrpSpPr/>
          <p:nvPr/>
        </p:nvGrpSpPr>
        <p:grpSpPr>
          <a:xfrm>
            <a:off x="3607570" y="1846741"/>
            <a:ext cx="2978356" cy="3865248"/>
            <a:chOff x="-11670" y="0"/>
            <a:chExt cx="2477890" cy="10870330"/>
          </a:xfrm>
        </p:grpSpPr>
        <p:sp>
          <p:nvSpPr>
            <p:cNvPr id="33" name="AutoShape 14"/>
            <p:cNvSpPr>
              <a:spLocks noChangeArrowheads="1"/>
            </p:cNvSpPr>
            <p:nvPr/>
          </p:nvSpPr>
          <p:spPr bwMode="auto">
            <a:xfrm>
              <a:off x="0" y="0"/>
              <a:ext cx="2466220" cy="10870330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bg2">
                  <a:lumMod val="50000"/>
                </a:schemeClr>
              </a:solidFill>
            </a:ln>
            <a:extLst/>
          </p:spPr>
          <p:style>
            <a:lnRef idx="0">
              <a:scrgbClr r="0" g="0" b="0"/>
            </a:lnRef>
            <a:fillRef idx="1002">
              <a:schemeClr val="lt2"/>
            </a:fillRef>
            <a:effectRef idx="0">
              <a:scrgbClr r="0" g="0" b="0"/>
            </a:effectRef>
            <a:fontRef idx="major"/>
          </p:style>
          <p:txBody>
            <a:bodyPr rot="0" vert="horz" wrap="square" lIns="216000" tIns="504000" rIns="216000" bIns="216000" anchor="t" anchorCtr="0" upright="1"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300" dirty="0">
                  <a:effectLst/>
                  <a:latin typeface="+mn-lt"/>
                  <a:ea typeface="Calibri"/>
                  <a:cs typeface="Times New Roman"/>
                </a:rPr>
                <a:t>Unità di costo standard (UCS) definite da AdG, concordate con AdA e Commissione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3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300" dirty="0">
                  <a:latin typeface="+mn-lt"/>
                  <a:ea typeface="Calibri"/>
                  <a:cs typeface="Times New Roman"/>
                </a:rPr>
                <a:t>Controlli </a:t>
              </a:r>
              <a:r>
                <a:rPr lang="it-IT" sz="1300" dirty="0" err="1">
                  <a:latin typeface="+mn-lt"/>
                  <a:ea typeface="Calibri"/>
                  <a:cs typeface="Times New Roman"/>
                </a:rPr>
                <a:t>AdG</a:t>
              </a:r>
              <a:r>
                <a:rPr lang="it-IT" sz="1300" dirty="0">
                  <a:latin typeface="+mn-lt"/>
                  <a:ea typeface="Calibri"/>
                  <a:cs typeface="Times New Roman"/>
                </a:rPr>
                <a:t> su procedure, effettivo avanzamento attività e risultati ma non sulla spesa sostenuta</a:t>
              </a: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endParaRPr lang="it-IT" sz="13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300" dirty="0">
                  <a:latin typeface="+mn-lt"/>
                  <a:ea typeface="Calibri"/>
                  <a:cs typeface="Times New Roman"/>
                </a:rPr>
                <a:t>Uguale modalità di riconoscimento della spesa tra Commissione/ AdG/Beneficiario </a:t>
              </a:r>
            </a:p>
            <a:p>
              <a:pPr algn="just">
                <a:lnSpc>
                  <a:spcPct val="115000"/>
                </a:lnSpc>
              </a:pPr>
              <a:endParaRPr lang="it-IT" sz="1300" dirty="0">
                <a:latin typeface="+mn-lt"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it-IT" sz="1300" dirty="0">
                  <a:latin typeface="+mn-lt"/>
                  <a:ea typeface="Calibri"/>
                  <a:cs typeface="Times New Roman"/>
                </a:rPr>
                <a:t>Uguale modalità di controllo tra Commissione/ AdG/Beneficiario </a:t>
              </a:r>
            </a:p>
          </p:txBody>
        </p:sp>
        <p:sp>
          <p:nvSpPr>
            <p:cNvPr id="34" name="Rectangle 30"/>
            <p:cNvSpPr/>
            <p:nvPr/>
          </p:nvSpPr>
          <p:spPr>
            <a:xfrm>
              <a:off x="-11670" y="0"/>
              <a:ext cx="2477889" cy="8832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it-IT" sz="14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 </a:t>
              </a:r>
              <a:r>
                <a:rPr lang="it-IT" sz="1400" b="1" kern="0" dirty="0">
                  <a:solidFill>
                    <a:schemeClr val="bg1"/>
                  </a:solidFill>
                  <a:ea typeface="Times New Roman"/>
                  <a:cs typeface="Times New Roman"/>
                </a:rPr>
                <a:t>2016 - UCS (art. 67</a:t>
              </a:r>
              <a:r>
                <a:rPr lang="it-IT" sz="1000" b="1" kern="0" dirty="0">
                  <a:solidFill>
                    <a:schemeClr val="bg1"/>
                  </a:solidFill>
                  <a:ea typeface="Times New Roman"/>
                  <a:cs typeface="Times New Roman"/>
                </a:rPr>
                <a:t>.</a:t>
              </a:r>
              <a:r>
                <a:rPr lang="it-IT" sz="1400" b="1" kern="0" dirty="0">
                  <a:solidFill>
                    <a:schemeClr val="bg1"/>
                  </a:solidFill>
                  <a:ea typeface="Times New Roman"/>
                  <a:cs typeface="Times New Roman"/>
                </a:rPr>
                <a:t>1 lett.b)</a:t>
              </a:r>
            </a:p>
          </p:txBody>
        </p:sp>
        <p:sp>
          <p:nvSpPr>
            <p:cNvPr id="35" name="Rectangle 31"/>
            <p:cNvSpPr/>
            <p:nvPr/>
          </p:nvSpPr>
          <p:spPr>
            <a:xfrm>
              <a:off x="71919" y="10641240"/>
              <a:ext cx="2331720" cy="1187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2880" tIns="182880" rIns="182880" bIns="3657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it-IT" sz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 </a:t>
              </a:r>
              <a:endParaRPr lang="it-IT" sz="12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828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940482" y="533276"/>
            <a:ext cx="8513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3600" dirty="0">
                <a:solidFill>
                  <a:srgbClr val="0070C0"/>
                </a:solidFill>
                <a:cs typeface="Calibri" panose="020F0502020204030204" pitchFamily="34" charset="0"/>
              </a:rPr>
              <a:t>COME SIAMO ARRIVATI AI COSTI STANDARD</a:t>
            </a:r>
            <a:endParaRPr lang="it-IT" sz="3600" b="1" dirty="0">
              <a:solidFill>
                <a:srgbClr val="0070C0"/>
              </a:solidFill>
              <a:cs typeface="Calibri" panose="020F0502020204030204" pitchFamily="34" charset="0"/>
            </a:endParaRPr>
          </a:p>
        </p:txBody>
      </p:sp>
      <p:grpSp>
        <p:nvGrpSpPr>
          <p:cNvPr id="19" name="Group 4"/>
          <p:cNvGrpSpPr/>
          <p:nvPr/>
        </p:nvGrpSpPr>
        <p:grpSpPr>
          <a:xfrm>
            <a:off x="311541" y="1003137"/>
            <a:ext cx="8884748" cy="4961958"/>
            <a:chOff x="1913456" y="1134793"/>
            <a:chExt cx="8201309" cy="4598470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gray">
            <a:xfrm>
              <a:off x="3242146" y="2193489"/>
              <a:ext cx="6838911" cy="3539774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headEnd/>
              <a:tailEnd/>
            </a:ln>
            <a:effectLst/>
          </p:spPr>
          <p:txBody>
            <a:bodyPr lIns="274320" tIns="72000" rIns="274320" bIns="72000" anchor="t" anchorCtr="0"/>
            <a:lstStyle/>
            <a:p>
              <a:pPr algn="just">
                <a:spcBef>
                  <a:spcPts val="600"/>
                </a:spcBef>
                <a:tabLst>
                  <a:tab pos="273050" algn="l"/>
                </a:tabLst>
              </a:pPr>
              <a:endParaRPr lang="it-IT" dirty="0">
                <a:cs typeface="Calibri" panose="020F0502020204030204" pitchFamily="34" charset="0"/>
              </a:endParaRPr>
            </a:p>
            <a:p>
              <a:pPr marL="285750" indent="-285750" algn="just">
                <a:spcBef>
                  <a:spcPts val="600"/>
                </a:spcBef>
                <a:buFont typeface="Arial" panose="020B0604020202020204" pitchFamily="34" charset="0"/>
                <a:buChar char="•"/>
                <a:tabLst>
                  <a:tab pos="273050" algn="l"/>
                </a:tabLst>
              </a:pPr>
              <a:r>
                <a:rPr lang="it-IT" dirty="0">
                  <a:cs typeface="Calibri" panose="020F0502020204030204" pitchFamily="34" charset="0"/>
                </a:rPr>
                <a:t>La base dati comprende </a:t>
              </a:r>
              <a:r>
                <a:rPr lang="it-IT" b="1" dirty="0">
                  <a:cs typeface="Calibri" panose="020F0502020204030204" pitchFamily="34" charset="0"/>
                </a:rPr>
                <a:t>61.594 progetti </a:t>
              </a:r>
              <a:r>
                <a:rPr lang="it-IT" dirty="0">
                  <a:cs typeface="Calibri" panose="020F0502020204030204" pitchFamily="34" charset="0"/>
                </a:rPr>
                <a:t>(il 100% dei progetti realizzati nel 2007-2013). </a:t>
              </a:r>
            </a:p>
            <a:p>
              <a:pPr marL="285750" indent="-285750" algn="just">
                <a:spcBef>
                  <a:spcPts val="600"/>
                </a:spcBef>
                <a:buFont typeface="Arial" panose="020B0604020202020204" pitchFamily="34" charset="0"/>
                <a:buChar char="•"/>
                <a:tabLst>
                  <a:tab pos="273050" algn="l"/>
                </a:tabLst>
              </a:pPr>
              <a:r>
                <a:rPr lang="it-IT" dirty="0">
                  <a:cs typeface="Calibri" panose="020F0502020204030204" pitchFamily="34" charset="0"/>
                </a:rPr>
                <a:t>L’elaborazione per il calcolo dell’UCS viene fatta su 16.947 progetti con precise caratteristiche: </a:t>
              </a:r>
            </a:p>
            <a:p>
              <a:pPr marL="742950" lvl="1" indent="-285750" algn="just">
                <a:spcBef>
                  <a:spcPts val="600"/>
                </a:spcBef>
                <a:buFont typeface="Wingdings" panose="05000000000000000000" pitchFamily="2" charset="2"/>
                <a:buChar char="§"/>
                <a:tabLst>
                  <a:tab pos="273050" algn="l"/>
                </a:tabLst>
              </a:pPr>
              <a:r>
                <a:rPr lang="it-IT" dirty="0">
                  <a:cs typeface="Calibri" panose="020F0502020204030204" pitchFamily="34" charset="0"/>
                </a:rPr>
                <a:t>progetti conclusi e completi di tutti i dati fisici e finanziari;</a:t>
              </a:r>
            </a:p>
            <a:p>
              <a:pPr marL="742950" lvl="1" indent="-285750" algn="just">
                <a:spcBef>
                  <a:spcPts val="600"/>
                </a:spcBef>
                <a:buFont typeface="Wingdings" panose="05000000000000000000" pitchFamily="2" charset="2"/>
                <a:buChar char="§"/>
                <a:tabLst>
                  <a:tab pos="273050" algn="l"/>
                </a:tabLst>
              </a:pPr>
              <a:r>
                <a:rPr lang="it-IT" dirty="0">
                  <a:cs typeface="Calibri" panose="020F0502020204030204" pitchFamily="34" charset="0"/>
                </a:rPr>
                <a:t>progetti con tipologia di intervento «replicabile» nella programmazione 2014-2020;</a:t>
              </a:r>
            </a:p>
            <a:p>
              <a:pPr marL="742950" lvl="1" indent="-285750" algn="just">
                <a:spcBef>
                  <a:spcPts val="600"/>
                </a:spcBef>
                <a:buFont typeface="Wingdings" panose="05000000000000000000" pitchFamily="2" charset="2"/>
                <a:buChar char="§"/>
                <a:tabLst>
                  <a:tab pos="273050" algn="l"/>
                </a:tabLst>
              </a:pPr>
              <a:r>
                <a:rPr lang="it-IT" dirty="0">
                  <a:cs typeface="Calibri" panose="020F0502020204030204" pitchFamily="34" charset="0"/>
                </a:rPr>
                <a:t>progetti omogenei per tipologia (es. formazione d’aula) </a:t>
              </a:r>
            </a:p>
            <a:p>
              <a:pPr marL="285750" lvl="1" indent="-285750" algn="just">
                <a:spcBef>
                  <a:spcPts val="600"/>
                </a:spcBef>
                <a:buFont typeface="Arial" panose="020B0604020202020204" pitchFamily="34" charset="0"/>
                <a:buChar char="•"/>
                <a:tabLst>
                  <a:tab pos="273050" algn="l"/>
                </a:tabLst>
              </a:pPr>
              <a:r>
                <a:rPr lang="it-IT" dirty="0">
                  <a:cs typeface="Calibri" panose="020F0502020204030204" pitchFamily="34" charset="0"/>
                </a:rPr>
                <a:t>La base dati è accompagnata da una </a:t>
              </a:r>
              <a:r>
                <a:rPr lang="it-IT" b="1" dirty="0">
                  <a:cs typeface="Calibri" panose="020F0502020204030204" pitchFamily="34" charset="0"/>
                </a:rPr>
                <a:t>presentazione dell’analisi</a:t>
              </a:r>
              <a:r>
                <a:rPr lang="it-IT" dirty="0">
                  <a:cs typeface="Calibri" panose="020F0502020204030204" pitchFamily="34" charset="0"/>
                </a:rPr>
                <a:t> </a:t>
              </a:r>
              <a:r>
                <a:rPr lang="it-IT" b="1" dirty="0">
                  <a:cs typeface="Calibri" panose="020F0502020204030204" pitchFamily="34" charset="0"/>
                </a:rPr>
                <a:t>dei dati storici di spesa </a:t>
              </a:r>
              <a:r>
                <a:rPr lang="it-IT" dirty="0">
                  <a:cs typeface="Calibri" panose="020F0502020204030204" pitchFamily="34" charset="0"/>
                </a:rPr>
                <a:t>per chiarire le diverse categorie di intervento e le relative caratteristiche.</a:t>
              </a: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gray">
            <a:xfrm>
              <a:off x="2610150" y="1484599"/>
              <a:ext cx="7504615" cy="1077600"/>
            </a:xfrm>
            <a:prstGeom prst="chevron">
              <a:avLst>
                <a:gd name="adj" fmla="val 0"/>
              </a:avLst>
            </a:prstGeom>
            <a:solidFill>
              <a:schemeClr val="accent4"/>
            </a:solidFill>
            <a:ln w="25400" cap="flat" cmpd="sng" algn="ctr">
              <a:noFill/>
              <a:prstDash val="solid"/>
              <a:headEnd/>
              <a:tailEnd/>
            </a:ln>
            <a:effectLst/>
          </p:spPr>
          <p:txBody>
            <a:bodyPr lIns="274320" tIns="182880" rIns="365760" bIns="182880" anchor="ctr"/>
            <a:lstStyle/>
            <a:p>
              <a:pPr marL="540000" algn="just"/>
              <a:r>
                <a:rPr lang="it-IT" sz="2000" b="1" dirty="0">
                  <a:solidFill>
                    <a:schemeClr val="bg1"/>
                  </a:solidFill>
                  <a:cs typeface="Calibri" panose="020F0502020204030204" pitchFamily="34" charset="0"/>
                </a:rPr>
                <a:t>Dai dati storici di spesa… alla base dati per la Commissione</a:t>
              </a:r>
            </a:p>
          </p:txBody>
        </p:sp>
        <p:grpSp>
          <p:nvGrpSpPr>
            <p:cNvPr id="22" name="Group 3"/>
            <p:cNvGrpSpPr/>
            <p:nvPr/>
          </p:nvGrpSpPr>
          <p:grpSpPr>
            <a:xfrm>
              <a:off x="1913456" y="1134793"/>
              <a:ext cx="1367671" cy="1427406"/>
              <a:chOff x="2599101" y="1480509"/>
              <a:chExt cx="493785" cy="491881"/>
            </a:xfrm>
          </p:grpSpPr>
          <p:sp>
            <p:nvSpPr>
              <p:cNvPr id="23" name="Ellipse 39"/>
              <p:cNvSpPr/>
              <p:nvPr/>
            </p:nvSpPr>
            <p:spPr bwMode="gray">
              <a:xfrm>
                <a:off x="2601006" y="1480509"/>
                <a:ext cx="491880" cy="491881"/>
              </a:xfrm>
              <a:prstGeom prst="ellipse">
                <a:avLst/>
              </a:prstGeom>
              <a:solidFill>
                <a:schemeClr val="accent4"/>
              </a:solidFill>
              <a:ln w="25400" cap="flat" cmpd="sng" algn="ctr">
                <a:noFill/>
                <a:prstDash val="solid"/>
                <a:headEnd/>
                <a:tailEnd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Ellipse 40"/>
              <p:cNvSpPr/>
              <p:nvPr/>
            </p:nvSpPr>
            <p:spPr bwMode="gray">
              <a:xfrm>
                <a:off x="2599101" y="1506229"/>
                <a:ext cx="437805" cy="437806"/>
              </a:xfrm>
              <a:prstGeom prst="ellipse">
                <a:avLst/>
              </a:prstGeom>
              <a:solidFill>
                <a:srgbClr val="FFFFFF"/>
              </a:solidFill>
              <a:ln w="25400" cap="flat" cmpd="sng" algn="ctr">
                <a:noFill/>
                <a:prstDash val="solid"/>
                <a:headEnd/>
                <a:tailEnd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4000" b="1" i="0" u="none" strike="noStrike" kern="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2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6" y="1200460"/>
            <a:ext cx="716088" cy="713253"/>
          </a:xfrm>
          <a:prstGeom prst="rect">
            <a:avLst/>
          </a:prstGeom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521" y="1755763"/>
            <a:ext cx="415922" cy="41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91275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bg1"/>
                </a:solidFill>
                <a:latin typeface="Titillium Web" panose="00000500000000000000" pitchFamily="2" charset="0"/>
              </a:defRPr>
            </a:lvl1pPr>
          </a:lstStyle>
          <a:p>
            <a:r>
              <a:rPr lang="en-US" dirty="0" err="1"/>
              <a:t>Investiao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Vostro </a:t>
            </a:r>
            <a:r>
              <a:rPr lang="en-US" dirty="0" err="1"/>
              <a:t>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2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7701426" y="2023006"/>
            <a:ext cx="1793326" cy="36482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815076" y="2674916"/>
            <a:ext cx="820896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it-IT" altLang="en-US" sz="2400" b="1">
                <a:solidFill>
                  <a:srgbClr val="FFFFFF"/>
                </a:solidFill>
                <a:latin typeface="Optima LT Std DemiBold" charset="0"/>
              </a:rPr>
              <a:t> Le azioni realizzate grazie ai PON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31021" y="1247803"/>
            <a:ext cx="679969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600" dirty="0"/>
              <a:t>Abbiamo individuato 3 UCS: uno per la formazione, uno per la gestione e uno per le spese aggiuntive.</a:t>
            </a:r>
          </a:p>
          <a:p>
            <a:r>
              <a:rPr lang="it-IT" sz="1600" dirty="0"/>
              <a:t>COSTI DI FORMAZIONE: 	 	</a:t>
            </a:r>
            <a:r>
              <a:rPr lang="it-IT" sz="1600" b="1" dirty="0"/>
              <a:t>€ 100,00/h</a:t>
            </a:r>
          </a:p>
          <a:p>
            <a:r>
              <a:rPr lang="it-IT" sz="1600" dirty="0"/>
              <a:t>COSTI DI GESTIONE: 		 	</a:t>
            </a:r>
            <a:r>
              <a:rPr lang="it-IT" sz="1600" b="1" dirty="0"/>
              <a:t>€ 3,47 ora/allievo</a:t>
            </a:r>
          </a:p>
          <a:p>
            <a:r>
              <a:rPr lang="it-IT" sz="1600" dirty="0"/>
              <a:t>COSTI AGGIUNTIVI: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1600" dirty="0"/>
              <a:t>mensa				</a:t>
            </a:r>
            <a:r>
              <a:rPr lang="it-IT" sz="1600" b="1" dirty="0"/>
              <a:t>€ 7,00/g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1600" dirty="0"/>
              <a:t>ora aggiuntiva con specialista: 	</a:t>
            </a:r>
            <a:r>
              <a:rPr lang="it-IT" sz="1600" b="1" dirty="0"/>
              <a:t>€ 30,00/h</a:t>
            </a:r>
          </a:p>
          <a:p>
            <a:endParaRPr lang="it-IT" sz="1600" dirty="0"/>
          </a:p>
          <a:p>
            <a:pPr algn="just"/>
            <a:r>
              <a:rPr lang="it-IT" sz="1600" b="1" dirty="0"/>
              <a:t>COME ABBIAMO FATTO?</a:t>
            </a:r>
          </a:p>
          <a:p>
            <a:pPr algn="just"/>
            <a:r>
              <a:rPr lang="it-IT" sz="1600" dirty="0"/>
              <a:t>Abbiamo registrato tutte le ore di formazione prestate e le ore totali per partecipante.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/>
              <a:t>COSA DOBBIAMO CONTROLLARE?</a:t>
            </a:r>
          </a:p>
          <a:p>
            <a:pPr algn="just"/>
            <a:r>
              <a:rPr lang="it-IT" sz="1600" dirty="0"/>
              <a:t>Le ore di formazione prestate dall’Esperto e dal Tutor e le ore di partecipazione dell’alunno. </a:t>
            </a:r>
          </a:p>
          <a:p>
            <a:pPr algn="just"/>
            <a:r>
              <a:rPr lang="it-IT" sz="1600" dirty="0"/>
              <a:t>In caso di mancata prestazione/presenza gli UCS corrispondenti vanno tolti.</a:t>
            </a:r>
          </a:p>
          <a:p>
            <a:pPr algn="just"/>
            <a:r>
              <a:rPr lang="it-IT" sz="1600" dirty="0"/>
              <a:t>Il controllo viene fatto sulla </a:t>
            </a:r>
            <a:r>
              <a:rPr lang="it-IT" sz="1600" b="1" dirty="0"/>
              <a:t>effettiva erogazione del servizio </a:t>
            </a:r>
            <a:r>
              <a:rPr lang="it-IT" sz="1600" dirty="0"/>
              <a:t>e sulle </a:t>
            </a:r>
            <a:r>
              <a:rPr lang="it-IT" sz="1600" b="1" dirty="0"/>
              <a:t>effettive presenze dei partecipanti.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0391" y="502791"/>
            <a:ext cx="8971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I COSTI STANDARD - ART. 67, REG. 1303/13</a:t>
            </a:r>
          </a:p>
          <a:p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07331" y="2433552"/>
            <a:ext cx="2080726" cy="7557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Costi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di</a:t>
            </a:r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FORMAZIONE</a:t>
            </a:r>
          </a:p>
        </p:txBody>
      </p:sp>
      <p:sp>
        <p:nvSpPr>
          <p:cNvPr id="9" name="Rectangle 8"/>
          <p:cNvSpPr/>
          <p:nvPr/>
        </p:nvSpPr>
        <p:spPr>
          <a:xfrm>
            <a:off x="7507331" y="3353423"/>
            <a:ext cx="2080726" cy="7557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Costi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di</a:t>
            </a:r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GESTIONE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7331" y="4326735"/>
            <a:ext cx="2080726" cy="7557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Costi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AGGIUNTIVI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64447" y="1667066"/>
            <a:ext cx="1007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UCS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342534" y="3195051"/>
            <a:ext cx="4469642" cy="2602435"/>
            <a:chOff x="119930" y="1066282"/>
            <a:chExt cx="3245144" cy="2420227"/>
          </a:xfrm>
        </p:grpSpPr>
        <p:sp>
          <p:nvSpPr>
            <p:cNvPr id="14" name="Rechteck 48"/>
            <p:cNvSpPr/>
            <p:nvPr/>
          </p:nvSpPr>
          <p:spPr bwMode="gray">
            <a:xfrm>
              <a:off x="181337" y="1151907"/>
              <a:ext cx="3183737" cy="2334602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noFill/>
              <a:prstDash val="solid"/>
              <a:headEnd/>
              <a:tailEnd/>
            </a:ln>
            <a:effectLst/>
          </p:spPr>
          <p:txBody>
            <a:bodyPr wrap="square" lIns="2651760" tIns="108000" rIns="108000" bIns="0" rtlCol="0" anchor="t" anchorCtr="0"/>
            <a:lstStyle/>
            <a:p>
              <a:pPr marL="0" lvl="1"/>
              <a:endParaRPr lang="it-IT" sz="1400" b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  <a:p>
              <a:pPr marL="0" lvl="1"/>
              <a:endParaRPr lang="it-IT" sz="1400" b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  <a:p>
              <a:pPr marL="0" lvl="1"/>
              <a:r>
                <a:rPr lang="it-IT" sz="1400" b="1" dirty="0">
                  <a:solidFill>
                    <a:schemeClr val="bg1"/>
                  </a:solidFill>
                  <a:cs typeface="Calibri" panose="020F0502020204030204" pitchFamily="34" charset="0"/>
                </a:rPr>
                <a:t>Per ogni tipologia </a:t>
              </a:r>
            </a:p>
            <a:p>
              <a:pPr marL="0" lvl="1"/>
              <a:r>
                <a:rPr lang="it-IT" sz="1400" b="1" dirty="0">
                  <a:solidFill>
                    <a:schemeClr val="bg1"/>
                  </a:solidFill>
                  <a:cs typeface="Calibri" panose="020F0502020204030204" pitchFamily="34" charset="0"/>
                </a:rPr>
                <a:t>di intervento si </a:t>
              </a:r>
            </a:p>
            <a:p>
              <a:pPr marL="0" lvl="1"/>
              <a:r>
                <a:rPr lang="it-IT" sz="1400" b="1" dirty="0">
                  <a:solidFill>
                    <a:schemeClr val="bg1"/>
                  </a:solidFill>
                  <a:cs typeface="Calibri" panose="020F0502020204030204" pitchFamily="34" charset="0"/>
                </a:rPr>
                <a:t>determina una </a:t>
              </a:r>
            </a:p>
            <a:p>
              <a:pPr marL="0" lvl="1"/>
              <a:r>
                <a:rPr lang="it-IT" sz="1400" b="1" dirty="0">
                  <a:solidFill>
                    <a:schemeClr val="bg1"/>
                  </a:solidFill>
                  <a:cs typeface="Calibri" panose="020F0502020204030204" pitchFamily="34" charset="0"/>
                </a:rPr>
                <a:t>unità di costo </a:t>
              </a:r>
            </a:p>
            <a:p>
              <a:pPr marL="0" lvl="1"/>
              <a:r>
                <a:rPr lang="it-IT" sz="1400" b="1" dirty="0">
                  <a:solidFill>
                    <a:schemeClr val="bg1"/>
                  </a:solidFill>
                  <a:cs typeface="Calibri" panose="020F0502020204030204" pitchFamily="34" charset="0"/>
                </a:rPr>
                <a:t>standard a </a:t>
              </a:r>
            </a:p>
            <a:p>
              <a:pPr marL="0" lvl="1"/>
              <a:r>
                <a:rPr lang="it-IT" sz="1400" b="1" dirty="0">
                  <a:solidFill>
                    <a:schemeClr val="bg1"/>
                  </a:solidFill>
                  <a:cs typeface="Calibri" panose="020F0502020204030204" pitchFamily="34" charset="0"/>
                </a:rPr>
                <a:t>partecipante </a:t>
              </a:r>
            </a:p>
            <a:p>
              <a:pPr marL="0" lvl="1"/>
              <a:endParaRPr lang="it-IT" sz="1400" b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  <a:p>
              <a:pPr marL="0" lvl="1"/>
              <a:endParaRPr lang="it-IT" sz="1400" b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5" name="Freihandform 51"/>
            <p:cNvSpPr/>
            <p:nvPr/>
          </p:nvSpPr>
          <p:spPr bwMode="gray">
            <a:xfrm>
              <a:off x="195084" y="1103540"/>
              <a:ext cx="1686223" cy="2039082"/>
            </a:xfrm>
            <a:custGeom>
              <a:avLst/>
              <a:gdLst>
                <a:gd name="connsiteX0" fmla="*/ 215900 w 1854200"/>
                <a:gd name="connsiteY0" fmla="*/ 311150 h 2355850"/>
                <a:gd name="connsiteX1" fmla="*/ 539750 w 1854200"/>
                <a:gd name="connsiteY1" fmla="*/ 82550 h 2355850"/>
                <a:gd name="connsiteX2" fmla="*/ 857250 w 1854200"/>
                <a:gd name="connsiteY2" fmla="*/ 0 h 2355850"/>
                <a:gd name="connsiteX3" fmla="*/ 1250950 w 1854200"/>
                <a:gd name="connsiteY3" fmla="*/ 44450 h 2355850"/>
                <a:gd name="connsiteX4" fmla="*/ 1593850 w 1854200"/>
                <a:gd name="connsiteY4" fmla="*/ 279400 h 2355850"/>
                <a:gd name="connsiteX5" fmla="*/ 1765300 w 1854200"/>
                <a:gd name="connsiteY5" fmla="*/ 527050 h 2355850"/>
                <a:gd name="connsiteX6" fmla="*/ 1854200 w 1854200"/>
                <a:gd name="connsiteY6" fmla="*/ 812800 h 2355850"/>
                <a:gd name="connsiteX7" fmla="*/ 1854200 w 1854200"/>
                <a:gd name="connsiteY7" fmla="*/ 1047750 h 2355850"/>
                <a:gd name="connsiteX8" fmla="*/ 1778000 w 1854200"/>
                <a:gd name="connsiteY8" fmla="*/ 1250950 h 2355850"/>
                <a:gd name="connsiteX9" fmla="*/ 1600200 w 1854200"/>
                <a:gd name="connsiteY9" fmla="*/ 1581150 h 2355850"/>
                <a:gd name="connsiteX10" fmla="*/ 990600 w 1854200"/>
                <a:gd name="connsiteY10" fmla="*/ 2355850 h 2355850"/>
                <a:gd name="connsiteX11" fmla="*/ 1079500 w 1854200"/>
                <a:gd name="connsiteY11" fmla="*/ 1854200 h 2355850"/>
                <a:gd name="connsiteX12" fmla="*/ 698500 w 1854200"/>
                <a:gd name="connsiteY12" fmla="*/ 1841500 h 2355850"/>
                <a:gd name="connsiteX13" fmla="*/ 234950 w 1854200"/>
                <a:gd name="connsiteY13" fmla="*/ 1581150 h 2355850"/>
                <a:gd name="connsiteX14" fmla="*/ 25400 w 1854200"/>
                <a:gd name="connsiteY14" fmla="*/ 1193800 h 2355850"/>
                <a:gd name="connsiteX15" fmla="*/ 0 w 1854200"/>
                <a:gd name="connsiteY15" fmla="*/ 819150 h 2355850"/>
                <a:gd name="connsiteX16" fmla="*/ 95250 w 1854200"/>
                <a:gd name="connsiteY16" fmla="*/ 457200 h 2355850"/>
                <a:gd name="connsiteX17" fmla="*/ 215900 w 1854200"/>
                <a:gd name="connsiteY17" fmla="*/ 311150 h 235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4200" h="2355850">
                  <a:moveTo>
                    <a:pt x="215900" y="311150"/>
                  </a:moveTo>
                  <a:lnTo>
                    <a:pt x="539750" y="82550"/>
                  </a:lnTo>
                  <a:lnTo>
                    <a:pt x="857250" y="0"/>
                  </a:lnTo>
                  <a:lnTo>
                    <a:pt x="1250950" y="44450"/>
                  </a:lnTo>
                  <a:lnTo>
                    <a:pt x="1593850" y="279400"/>
                  </a:lnTo>
                  <a:lnTo>
                    <a:pt x="1765300" y="527050"/>
                  </a:lnTo>
                  <a:lnTo>
                    <a:pt x="1854200" y="812800"/>
                  </a:lnTo>
                  <a:lnTo>
                    <a:pt x="1854200" y="1047750"/>
                  </a:lnTo>
                  <a:lnTo>
                    <a:pt x="1778000" y="1250950"/>
                  </a:lnTo>
                  <a:lnTo>
                    <a:pt x="1600200" y="1581150"/>
                  </a:lnTo>
                  <a:lnTo>
                    <a:pt x="990600" y="2355850"/>
                  </a:lnTo>
                  <a:lnTo>
                    <a:pt x="1079500" y="1854200"/>
                  </a:lnTo>
                  <a:lnTo>
                    <a:pt x="698500" y="1841500"/>
                  </a:lnTo>
                  <a:lnTo>
                    <a:pt x="234950" y="1581150"/>
                  </a:lnTo>
                  <a:lnTo>
                    <a:pt x="25400" y="1193800"/>
                  </a:lnTo>
                  <a:lnTo>
                    <a:pt x="0" y="819150"/>
                  </a:lnTo>
                  <a:lnTo>
                    <a:pt x="95250" y="457200"/>
                  </a:lnTo>
                  <a:lnTo>
                    <a:pt x="215900" y="31115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noFill/>
              <a:round/>
              <a:headEnd/>
              <a:tailEnd/>
            </a:ln>
          </p:spPr>
          <p:txBody>
            <a:bodyPr bIns="144000" rtlCol="0" anchor="ctr"/>
            <a:lstStyle/>
            <a:p>
              <a:pPr lvl="0" algn="ctr"/>
              <a:r>
                <a:rPr lang="en-US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COSA </a:t>
              </a:r>
            </a:p>
            <a:p>
              <a:pPr lvl="0" algn="ctr"/>
              <a:r>
                <a:rPr lang="en-US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COMPORTA?</a:t>
              </a:r>
            </a:p>
            <a:p>
              <a:pPr marL="0" marR="0" lvl="0" indent="0" algn="ctr" defTabSz="914400" eaLnBrk="1" fontAlgn="auto" latinLnBrk="0" hangingPunct="1">
                <a:lnSpc>
                  <a:spcPts val="2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gray">
            <a:xfrm>
              <a:off x="119930" y="1066282"/>
              <a:ext cx="1843790" cy="2216944"/>
            </a:xfrm>
            <a:custGeom>
              <a:avLst/>
              <a:gdLst/>
              <a:ahLst/>
              <a:cxnLst>
                <a:cxn ang="0">
                  <a:pos x="972" y="478"/>
                </a:cxn>
                <a:cxn ang="0">
                  <a:pos x="486" y="0"/>
                </a:cxn>
                <a:cxn ang="0">
                  <a:pos x="0" y="486"/>
                </a:cxn>
                <a:cxn ang="0">
                  <a:pos x="486" y="972"/>
                </a:cxn>
                <a:cxn ang="0">
                  <a:pos x="513" y="971"/>
                </a:cxn>
                <a:cxn ang="0">
                  <a:pos x="512" y="972"/>
                </a:cxn>
                <a:cxn ang="0">
                  <a:pos x="464" y="1194"/>
                </a:cxn>
                <a:cxn ang="0">
                  <a:pos x="464" y="1194"/>
                </a:cxn>
                <a:cxn ang="0">
                  <a:pos x="464" y="1195"/>
                </a:cxn>
                <a:cxn ang="0">
                  <a:pos x="464" y="1202"/>
                </a:cxn>
                <a:cxn ang="0">
                  <a:pos x="502" y="1241"/>
                </a:cxn>
                <a:cxn ang="0">
                  <a:pos x="533" y="1226"/>
                </a:cxn>
                <a:cxn ang="0">
                  <a:pos x="533" y="1226"/>
                </a:cxn>
                <a:cxn ang="0">
                  <a:pos x="867" y="787"/>
                </a:cxn>
                <a:cxn ang="0">
                  <a:pos x="879" y="771"/>
                </a:cxn>
                <a:cxn ang="0">
                  <a:pos x="970" y="526"/>
                </a:cxn>
                <a:cxn ang="0">
                  <a:pos x="972" y="486"/>
                </a:cxn>
                <a:cxn ang="0">
                  <a:pos x="972" y="478"/>
                </a:cxn>
                <a:cxn ang="0">
                  <a:pos x="892" y="521"/>
                </a:cxn>
                <a:cxn ang="0">
                  <a:pos x="829" y="707"/>
                </a:cxn>
                <a:cxn ang="0">
                  <a:pos x="795" y="752"/>
                </a:cxn>
                <a:cxn ang="0">
                  <a:pos x="713" y="862"/>
                </a:cxn>
                <a:cxn ang="0">
                  <a:pos x="713" y="862"/>
                </a:cxn>
                <a:cxn ang="0">
                  <a:pos x="651" y="943"/>
                </a:cxn>
                <a:cxn ang="0">
                  <a:pos x="579" y="1039"/>
                </a:cxn>
                <a:cxn ang="0">
                  <a:pos x="595" y="960"/>
                </a:cxn>
                <a:cxn ang="0">
                  <a:pos x="603" y="922"/>
                </a:cxn>
                <a:cxn ang="0">
                  <a:pos x="611" y="887"/>
                </a:cxn>
                <a:cxn ang="0">
                  <a:pos x="611" y="886"/>
                </a:cxn>
                <a:cxn ang="0">
                  <a:pos x="611" y="885"/>
                </a:cxn>
                <a:cxn ang="0">
                  <a:pos x="603" y="877"/>
                </a:cxn>
                <a:cxn ang="0">
                  <a:pos x="601" y="878"/>
                </a:cxn>
                <a:cxn ang="0">
                  <a:pos x="601" y="878"/>
                </a:cxn>
                <a:cxn ang="0">
                  <a:pos x="486" y="894"/>
                </a:cxn>
                <a:cxn ang="0">
                  <a:pos x="78" y="486"/>
                </a:cxn>
                <a:cxn ang="0">
                  <a:pos x="486" y="78"/>
                </a:cxn>
                <a:cxn ang="0">
                  <a:pos x="894" y="486"/>
                </a:cxn>
                <a:cxn ang="0">
                  <a:pos x="892" y="521"/>
                </a:cxn>
              </a:cxnLst>
              <a:rect l="0" t="0" r="r" b="b"/>
              <a:pathLst>
                <a:path w="972" h="1241">
                  <a:moveTo>
                    <a:pt x="972" y="478"/>
                  </a:moveTo>
                  <a:cubicBezTo>
                    <a:pt x="967" y="213"/>
                    <a:pt x="752" y="0"/>
                    <a:pt x="486" y="0"/>
                  </a:cubicBezTo>
                  <a:cubicBezTo>
                    <a:pt x="218" y="0"/>
                    <a:pt x="0" y="218"/>
                    <a:pt x="0" y="486"/>
                  </a:cubicBezTo>
                  <a:cubicBezTo>
                    <a:pt x="0" y="754"/>
                    <a:pt x="218" y="972"/>
                    <a:pt x="486" y="972"/>
                  </a:cubicBezTo>
                  <a:cubicBezTo>
                    <a:pt x="495" y="972"/>
                    <a:pt x="504" y="972"/>
                    <a:pt x="513" y="971"/>
                  </a:cubicBezTo>
                  <a:cubicBezTo>
                    <a:pt x="512" y="972"/>
                    <a:pt x="512" y="972"/>
                    <a:pt x="512" y="972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64" y="1194"/>
                    <a:pt x="464" y="1194"/>
                    <a:pt x="464" y="1194"/>
                  </a:cubicBezTo>
                  <a:cubicBezTo>
                    <a:pt x="464" y="1194"/>
                    <a:pt x="464" y="1194"/>
                    <a:pt x="464" y="1195"/>
                  </a:cubicBezTo>
                  <a:cubicBezTo>
                    <a:pt x="464" y="1197"/>
                    <a:pt x="464" y="1200"/>
                    <a:pt x="464" y="1202"/>
                  </a:cubicBezTo>
                  <a:cubicBezTo>
                    <a:pt x="464" y="1224"/>
                    <a:pt x="481" y="1241"/>
                    <a:pt x="502" y="1241"/>
                  </a:cubicBezTo>
                  <a:cubicBezTo>
                    <a:pt x="515" y="1241"/>
                    <a:pt x="526" y="1235"/>
                    <a:pt x="533" y="1226"/>
                  </a:cubicBezTo>
                  <a:cubicBezTo>
                    <a:pt x="533" y="1226"/>
                    <a:pt x="533" y="1226"/>
                    <a:pt x="533" y="1226"/>
                  </a:cubicBezTo>
                  <a:cubicBezTo>
                    <a:pt x="867" y="787"/>
                    <a:pt x="867" y="787"/>
                    <a:pt x="867" y="787"/>
                  </a:cubicBezTo>
                  <a:cubicBezTo>
                    <a:pt x="871" y="782"/>
                    <a:pt x="875" y="777"/>
                    <a:pt x="879" y="771"/>
                  </a:cubicBezTo>
                  <a:cubicBezTo>
                    <a:pt x="930" y="701"/>
                    <a:pt x="963" y="617"/>
                    <a:pt x="970" y="526"/>
                  </a:cubicBezTo>
                  <a:cubicBezTo>
                    <a:pt x="971" y="513"/>
                    <a:pt x="972" y="499"/>
                    <a:pt x="972" y="486"/>
                  </a:cubicBezTo>
                  <a:cubicBezTo>
                    <a:pt x="972" y="483"/>
                    <a:pt x="972" y="480"/>
                    <a:pt x="972" y="478"/>
                  </a:cubicBezTo>
                  <a:close/>
                  <a:moveTo>
                    <a:pt x="892" y="521"/>
                  </a:moveTo>
                  <a:cubicBezTo>
                    <a:pt x="887" y="589"/>
                    <a:pt x="864" y="653"/>
                    <a:pt x="829" y="707"/>
                  </a:cubicBezTo>
                  <a:cubicBezTo>
                    <a:pt x="795" y="752"/>
                    <a:pt x="795" y="752"/>
                    <a:pt x="795" y="752"/>
                  </a:cubicBezTo>
                  <a:cubicBezTo>
                    <a:pt x="713" y="862"/>
                    <a:pt x="713" y="862"/>
                    <a:pt x="713" y="862"/>
                  </a:cubicBezTo>
                  <a:cubicBezTo>
                    <a:pt x="713" y="862"/>
                    <a:pt x="713" y="862"/>
                    <a:pt x="713" y="862"/>
                  </a:cubicBezTo>
                  <a:cubicBezTo>
                    <a:pt x="651" y="943"/>
                    <a:pt x="651" y="943"/>
                    <a:pt x="651" y="943"/>
                  </a:cubicBezTo>
                  <a:cubicBezTo>
                    <a:pt x="579" y="1039"/>
                    <a:pt x="579" y="1039"/>
                    <a:pt x="579" y="1039"/>
                  </a:cubicBezTo>
                  <a:cubicBezTo>
                    <a:pt x="595" y="960"/>
                    <a:pt x="595" y="960"/>
                    <a:pt x="595" y="960"/>
                  </a:cubicBezTo>
                  <a:cubicBezTo>
                    <a:pt x="603" y="922"/>
                    <a:pt x="603" y="922"/>
                    <a:pt x="603" y="922"/>
                  </a:cubicBezTo>
                  <a:cubicBezTo>
                    <a:pt x="611" y="887"/>
                    <a:pt x="611" y="887"/>
                    <a:pt x="611" y="887"/>
                  </a:cubicBezTo>
                  <a:cubicBezTo>
                    <a:pt x="611" y="887"/>
                    <a:pt x="611" y="887"/>
                    <a:pt x="611" y="886"/>
                  </a:cubicBezTo>
                  <a:cubicBezTo>
                    <a:pt x="611" y="886"/>
                    <a:pt x="611" y="885"/>
                    <a:pt x="611" y="885"/>
                  </a:cubicBezTo>
                  <a:cubicBezTo>
                    <a:pt x="611" y="881"/>
                    <a:pt x="608" y="877"/>
                    <a:pt x="603" y="877"/>
                  </a:cubicBezTo>
                  <a:cubicBezTo>
                    <a:pt x="602" y="877"/>
                    <a:pt x="602" y="877"/>
                    <a:pt x="601" y="878"/>
                  </a:cubicBezTo>
                  <a:cubicBezTo>
                    <a:pt x="601" y="878"/>
                    <a:pt x="601" y="878"/>
                    <a:pt x="601" y="878"/>
                  </a:cubicBezTo>
                  <a:cubicBezTo>
                    <a:pt x="564" y="888"/>
                    <a:pt x="526" y="894"/>
                    <a:pt x="486" y="894"/>
                  </a:cubicBezTo>
                  <a:cubicBezTo>
                    <a:pt x="261" y="894"/>
                    <a:pt x="78" y="711"/>
                    <a:pt x="78" y="486"/>
                  </a:cubicBezTo>
                  <a:cubicBezTo>
                    <a:pt x="78" y="261"/>
                    <a:pt x="261" y="78"/>
                    <a:pt x="486" y="78"/>
                  </a:cubicBezTo>
                  <a:cubicBezTo>
                    <a:pt x="711" y="78"/>
                    <a:pt x="894" y="261"/>
                    <a:pt x="894" y="486"/>
                  </a:cubicBezTo>
                  <a:cubicBezTo>
                    <a:pt x="894" y="498"/>
                    <a:pt x="893" y="509"/>
                    <a:pt x="892" y="521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noFill/>
              <a:prstDash val="solid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46472" y="3195052"/>
            <a:ext cx="4649737" cy="2602436"/>
            <a:chOff x="3023210" y="972221"/>
            <a:chExt cx="3280331" cy="2602436"/>
          </a:xfrm>
        </p:grpSpPr>
        <p:sp>
          <p:nvSpPr>
            <p:cNvPr id="17" name="Rechteck 58"/>
            <p:cNvSpPr/>
            <p:nvPr/>
          </p:nvSpPr>
          <p:spPr bwMode="gray">
            <a:xfrm>
              <a:off x="3276664" y="1064293"/>
              <a:ext cx="3026877" cy="2510364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  <a:headEnd/>
              <a:tailEnd/>
            </a:ln>
            <a:effectLst/>
          </p:spPr>
          <p:txBody>
            <a:bodyPr wrap="square" lIns="2560320" tIns="540000" rIns="108000" bIns="0" rtlCol="0" anchor="t" anchorCtr="0"/>
            <a:lstStyle/>
            <a:p>
              <a:pPr marL="0" lvl="1"/>
              <a:r>
                <a:rPr lang="it-I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anose="020F0502020204030204" pitchFamily="34" charset="0"/>
                </a:rPr>
                <a:t>L’UCS è </a:t>
              </a:r>
            </a:p>
            <a:p>
              <a:pPr marL="0" lvl="1"/>
              <a:r>
                <a:rPr lang="it-I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anose="020F0502020204030204" pitchFamily="34" charset="0"/>
                </a:rPr>
                <a:t>riconosciuta </a:t>
              </a:r>
            </a:p>
            <a:p>
              <a:pPr marL="0" lvl="1"/>
              <a:r>
                <a:rPr lang="it-I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anose="020F0502020204030204" pitchFamily="34" charset="0"/>
                </a:rPr>
                <a:t>per ogni </a:t>
              </a:r>
            </a:p>
            <a:p>
              <a:pPr marL="0" lvl="1"/>
              <a:r>
                <a:rPr lang="it-I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anose="020F0502020204030204" pitchFamily="34" charset="0"/>
                </a:rPr>
                <a:t>partecipante </a:t>
              </a:r>
            </a:p>
            <a:p>
              <a:pPr marL="0" lvl="1"/>
              <a:r>
                <a:rPr lang="it-I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anose="020F0502020204030204" pitchFamily="34" charset="0"/>
                </a:rPr>
                <a:t>che completa il </a:t>
              </a:r>
            </a:p>
            <a:p>
              <a:pPr marL="0" lvl="1"/>
              <a:r>
                <a:rPr lang="it-IT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anose="020F0502020204030204" pitchFamily="34" charset="0"/>
                </a:rPr>
                <a:t>corso (attestato finale)   </a:t>
              </a:r>
            </a:p>
            <a:p>
              <a:pPr marL="0" lvl="1"/>
              <a:endPara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023210" y="972221"/>
              <a:ext cx="2058005" cy="2233395"/>
              <a:chOff x="3145838" y="964664"/>
              <a:chExt cx="2159982" cy="2344065"/>
            </a:xfrm>
          </p:grpSpPr>
          <p:sp>
            <p:nvSpPr>
              <p:cNvPr id="20" name="Freihandform 51"/>
              <p:cNvSpPr/>
              <p:nvPr/>
            </p:nvSpPr>
            <p:spPr bwMode="gray">
              <a:xfrm>
                <a:off x="3281473" y="996692"/>
                <a:ext cx="1836000" cy="2280011"/>
              </a:xfrm>
              <a:custGeom>
                <a:avLst/>
                <a:gdLst>
                  <a:gd name="connsiteX0" fmla="*/ 215900 w 1854200"/>
                  <a:gd name="connsiteY0" fmla="*/ 311150 h 2355850"/>
                  <a:gd name="connsiteX1" fmla="*/ 539750 w 1854200"/>
                  <a:gd name="connsiteY1" fmla="*/ 82550 h 2355850"/>
                  <a:gd name="connsiteX2" fmla="*/ 857250 w 1854200"/>
                  <a:gd name="connsiteY2" fmla="*/ 0 h 2355850"/>
                  <a:gd name="connsiteX3" fmla="*/ 1250950 w 1854200"/>
                  <a:gd name="connsiteY3" fmla="*/ 44450 h 2355850"/>
                  <a:gd name="connsiteX4" fmla="*/ 1593850 w 1854200"/>
                  <a:gd name="connsiteY4" fmla="*/ 279400 h 2355850"/>
                  <a:gd name="connsiteX5" fmla="*/ 1765300 w 1854200"/>
                  <a:gd name="connsiteY5" fmla="*/ 527050 h 2355850"/>
                  <a:gd name="connsiteX6" fmla="*/ 1854200 w 1854200"/>
                  <a:gd name="connsiteY6" fmla="*/ 812800 h 2355850"/>
                  <a:gd name="connsiteX7" fmla="*/ 1854200 w 1854200"/>
                  <a:gd name="connsiteY7" fmla="*/ 1047750 h 2355850"/>
                  <a:gd name="connsiteX8" fmla="*/ 1778000 w 1854200"/>
                  <a:gd name="connsiteY8" fmla="*/ 1250950 h 2355850"/>
                  <a:gd name="connsiteX9" fmla="*/ 1600200 w 1854200"/>
                  <a:gd name="connsiteY9" fmla="*/ 1581150 h 2355850"/>
                  <a:gd name="connsiteX10" fmla="*/ 990600 w 1854200"/>
                  <a:gd name="connsiteY10" fmla="*/ 2355850 h 2355850"/>
                  <a:gd name="connsiteX11" fmla="*/ 1079500 w 1854200"/>
                  <a:gd name="connsiteY11" fmla="*/ 1854200 h 2355850"/>
                  <a:gd name="connsiteX12" fmla="*/ 698500 w 1854200"/>
                  <a:gd name="connsiteY12" fmla="*/ 1841500 h 2355850"/>
                  <a:gd name="connsiteX13" fmla="*/ 234950 w 1854200"/>
                  <a:gd name="connsiteY13" fmla="*/ 1581150 h 2355850"/>
                  <a:gd name="connsiteX14" fmla="*/ 25400 w 1854200"/>
                  <a:gd name="connsiteY14" fmla="*/ 1193800 h 2355850"/>
                  <a:gd name="connsiteX15" fmla="*/ 0 w 1854200"/>
                  <a:gd name="connsiteY15" fmla="*/ 819150 h 2355850"/>
                  <a:gd name="connsiteX16" fmla="*/ 95250 w 1854200"/>
                  <a:gd name="connsiteY16" fmla="*/ 457200 h 2355850"/>
                  <a:gd name="connsiteX17" fmla="*/ 215900 w 1854200"/>
                  <a:gd name="connsiteY17" fmla="*/ 311150 h 235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54200" h="2355850">
                    <a:moveTo>
                      <a:pt x="215900" y="311150"/>
                    </a:moveTo>
                    <a:lnTo>
                      <a:pt x="539750" y="82550"/>
                    </a:lnTo>
                    <a:lnTo>
                      <a:pt x="857250" y="0"/>
                    </a:lnTo>
                    <a:lnTo>
                      <a:pt x="1250950" y="44450"/>
                    </a:lnTo>
                    <a:lnTo>
                      <a:pt x="1593850" y="279400"/>
                    </a:lnTo>
                    <a:lnTo>
                      <a:pt x="1765300" y="527050"/>
                    </a:lnTo>
                    <a:lnTo>
                      <a:pt x="1854200" y="812800"/>
                    </a:lnTo>
                    <a:lnTo>
                      <a:pt x="1854200" y="1047750"/>
                    </a:lnTo>
                    <a:lnTo>
                      <a:pt x="1778000" y="1250950"/>
                    </a:lnTo>
                    <a:lnTo>
                      <a:pt x="1600200" y="1581150"/>
                    </a:lnTo>
                    <a:lnTo>
                      <a:pt x="990600" y="2355850"/>
                    </a:lnTo>
                    <a:lnTo>
                      <a:pt x="1079500" y="1854200"/>
                    </a:lnTo>
                    <a:lnTo>
                      <a:pt x="698500" y="1841500"/>
                    </a:lnTo>
                    <a:lnTo>
                      <a:pt x="234950" y="1581150"/>
                    </a:lnTo>
                    <a:lnTo>
                      <a:pt x="25400" y="1193800"/>
                    </a:lnTo>
                    <a:lnTo>
                      <a:pt x="0" y="819150"/>
                    </a:lnTo>
                    <a:lnTo>
                      <a:pt x="95250" y="457200"/>
                    </a:lnTo>
                    <a:lnTo>
                      <a:pt x="215900" y="31115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noFill/>
                <a:round/>
                <a:headEnd/>
                <a:tailEnd/>
              </a:ln>
            </p:spPr>
            <p:txBody>
              <a:bodyPr bIns="144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ts val="28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gray">
              <a:xfrm>
                <a:off x="3208465" y="964664"/>
                <a:ext cx="2034730" cy="2344065"/>
              </a:xfrm>
              <a:custGeom>
                <a:avLst/>
                <a:gdLst/>
                <a:ahLst/>
                <a:cxnLst>
                  <a:cxn ang="0">
                    <a:pos x="972" y="478"/>
                  </a:cxn>
                  <a:cxn ang="0">
                    <a:pos x="486" y="0"/>
                  </a:cxn>
                  <a:cxn ang="0">
                    <a:pos x="0" y="486"/>
                  </a:cxn>
                  <a:cxn ang="0">
                    <a:pos x="486" y="972"/>
                  </a:cxn>
                  <a:cxn ang="0">
                    <a:pos x="513" y="971"/>
                  </a:cxn>
                  <a:cxn ang="0">
                    <a:pos x="512" y="972"/>
                  </a:cxn>
                  <a:cxn ang="0">
                    <a:pos x="464" y="1194"/>
                  </a:cxn>
                  <a:cxn ang="0">
                    <a:pos x="464" y="1194"/>
                  </a:cxn>
                  <a:cxn ang="0">
                    <a:pos x="464" y="1195"/>
                  </a:cxn>
                  <a:cxn ang="0">
                    <a:pos x="464" y="1202"/>
                  </a:cxn>
                  <a:cxn ang="0">
                    <a:pos x="502" y="1241"/>
                  </a:cxn>
                  <a:cxn ang="0">
                    <a:pos x="533" y="1226"/>
                  </a:cxn>
                  <a:cxn ang="0">
                    <a:pos x="533" y="1226"/>
                  </a:cxn>
                  <a:cxn ang="0">
                    <a:pos x="867" y="787"/>
                  </a:cxn>
                  <a:cxn ang="0">
                    <a:pos x="879" y="771"/>
                  </a:cxn>
                  <a:cxn ang="0">
                    <a:pos x="970" y="526"/>
                  </a:cxn>
                  <a:cxn ang="0">
                    <a:pos x="972" y="486"/>
                  </a:cxn>
                  <a:cxn ang="0">
                    <a:pos x="972" y="478"/>
                  </a:cxn>
                  <a:cxn ang="0">
                    <a:pos x="892" y="521"/>
                  </a:cxn>
                  <a:cxn ang="0">
                    <a:pos x="829" y="707"/>
                  </a:cxn>
                  <a:cxn ang="0">
                    <a:pos x="795" y="752"/>
                  </a:cxn>
                  <a:cxn ang="0">
                    <a:pos x="713" y="862"/>
                  </a:cxn>
                  <a:cxn ang="0">
                    <a:pos x="713" y="862"/>
                  </a:cxn>
                  <a:cxn ang="0">
                    <a:pos x="651" y="943"/>
                  </a:cxn>
                  <a:cxn ang="0">
                    <a:pos x="579" y="1039"/>
                  </a:cxn>
                  <a:cxn ang="0">
                    <a:pos x="595" y="960"/>
                  </a:cxn>
                  <a:cxn ang="0">
                    <a:pos x="603" y="922"/>
                  </a:cxn>
                  <a:cxn ang="0">
                    <a:pos x="611" y="887"/>
                  </a:cxn>
                  <a:cxn ang="0">
                    <a:pos x="611" y="886"/>
                  </a:cxn>
                  <a:cxn ang="0">
                    <a:pos x="611" y="885"/>
                  </a:cxn>
                  <a:cxn ang="0">
                    <a:pos x="603" y="877"/>
                  </a:cxn>
                  <a:cxn ang="0">
                    <a:pos x="601" y="878"/>
                  </a:cxn>
                  <a:cxn ang="0">
                    <a:pos x="601" y="878"/>
                  </a:cxn>
                  <a:cxn ang="0">
                    <a:pos x="486" y="894"/>
                  </a:cxn>
                  <a:cxn ang="0">
                    <a:pos x="78" y="486"/>
                  </a:cxn>
                  <a:cxn ang="0">
                    <a:pos x="486" y="78"/>
                  </a:cxn>
                  <a:cxn ang="0">
                    <a:pos x="894" y="486"/>
                  </a:cxn>
                  <a:cxn ang="0">
                    <a:pos x="892" y="521"/>
                  </a:cxn>
                </a:cxnLst>
                <a:rect l="0" t="0" r="r" b="b"/>
                <a:pathLst>
                  <a:path w="972" h="1241">
                    <a:moveTo>
                      <a:pt x="972" y="478"/>
                    </a:moveTo>
                    <a:cubicBezTo>
                      <a:pt x="967" y="213"/>
                      <a:pt x="752" y="0"/>
                      <a:pt x="486" y="0"/>
                    </a:cubicBezTo>
                    <a:cubicBezTo>
                      <a:pt x="218" y="0"/>
                      <a:pt x="0" y="218"/>
                      <a:pt x="0" y="486"/>
                    </a:cubicBezTo>
                    <a:cubicBezTo>
                      <a:pt x="0" y="754"/>
                      <a:pt x="218" y="972"/>
                      <a:pt x="486" y="972"/>
                    </a:cubicBezTo>
                    <a:cubicBezTo>
                      <a:pt x="495" y="972"/>
                      <a:pt x="504" y="972"/>
                      <a:pt x="513" y="971"/>
                    </a:cubicBezTo>
                    <a:cubicBezTo>
                      <a:pt x="512" y="972"/>
                      <a:pt x="512" y="972"/>
                      <a:pt x="512" y="972"/>
                    </a:cubicBezTo>
                    <a:cubicBezTo>
                      <a:pt x="464" y="1194"/>
                      <a:pt x="464" y="1194"/>
                      <a:pt x="464" y="1194"/>
                    </a:cubicBezTo>
                    <a:cubicBezTo>
                      <a:pt x="464" y="1194"/>
                      <a:pt x="464" y="1194"/>
                      <a:pt x="464" y="1194"/>
                    </a:cubicBezTo>
                    <a:cubicBezTo>
                      <a:pt x="464" y="1194"/>
                      <a:pt x="464" y="1194"/>
                      <a:pt x="464" y="1195"/>
                    </a:cubicBezTo>
                    <a:cubicBezTo>
                      <a:pt x="464" y="1197"/>
                      <a:pt x="464" y="1200"/>
                      <a:pt x="464" y="1202"/>
                    </a:cubicBezTo>
                    <a:cubicBezTo>
                      <a:pt x="464" y="1224"/>
                      <a:pt x="481" y="1241"/>
                      <a:pt x="502" y="1241"/>
                    </a:cubicBezTo>
                    <a:cubicBezTo>
                      <a:pt x="515" y="1241"/>
                      <a:pt x="526" y="1235"/>
                      <a:pt x="533" y="1226"/>
                    </a:cubicBezTo>
                    <a:cubicBezTo>
                      <a:pt x="533" y="1226"/>
                      <a:pt x="533" y="1226"/>
                      <a:pt x="533" y="1226"/>
                    </a:cubicBezTo>
                    <a:cubicBezTo>
                      <a:pt x="867" y="787"/>
                      <a:pt x="867" y="787"/>
                      <a:pt x="867" y="787"/>
                    </a:cubicBezTo>
                    <a:cubicBezTo>
                      <a:pt x="871" y="782"/>
                      <a:pt x="875" y="777"/>
                      <a:pt x="879" y="771"/>
                    </a:cubicBezTo>
                    <a:cubicBezTo>
                      <a:pt x="930" y="701"/>
                      <a:pt x="963" y="617"/>
                      <a:pt x="970" y="526"/>
                    </a:cubicBezTo>
                    <a:cubicBezTo>
                      <a:pt x="971" y="513"/>
                      <a:pt x="972" y="499"/>
                      <a:pt x="972" y="486"/>
                    </a:cubicBezTo>
                    <a:cubicBezTo>
                      <a:pt x="972" y="483"/>
                      <a:pt x="972" y="480"/>
                      <a:pt x="972" y="478"/>
                    </a:cubicBezTo>
                    <a:close/>
                    <a:moveTo>
                      <a:pt x="892" y="521"/>
                    </a:moveTo>
                    <a:cubicBezTo>
                      <a:pt x="887" y="589"/>
                      <a:pt x="864" y="653"/>
                      <a:pt x="829" y="707"/>
                    </a:cubicBezTo>
                    <a:cubicBezTo>
                      <a:pt x="795" y="752"/>
                      <a:pt x="795" y="752"/>
                      <a:pt x="795" y="752"/>
                    </a:cubicBezTo>
                    <a:cubicBezTo>
                      <a:pt x="713" y="862"/>
                      <a:pt x="713" y="862"/>
                      <a:pt x="713" y="862"/>
                    </a:cubicBezTo>
                    <a:cubicBezTo>
                      <a:pt x="713" y="862"/>
                      <a:pt x="713" y="862"/>
                      <a:pt x="713" y="862"/>
                    </a:cubicBezTo>
                    <a:cubicBezTo>
                      <a:pt x="651" y="943"/>
                      <a:pt x="651" y="943"/>
                      <a:pt x="651" y="943"/>
                    </a:cubicBezTo>
                    <a:cubicBezTo>
                      <a:pt x="579" y="1039"/>
                      <a:pt x="579" y="1039"/>
                      <a:pt x="579" y="1039"/>
                    </a:cubicBezTo>
                    <a:cubicBezTo>
                      <a:pt x="595" y="960"/>
                      <a:pt x="595" y="960"/>
                      <a:pt x="595" y="960"/>
                    </a:cubicBezTo>
                    <a:cubicBezTo>
                      <a:pt x="603" y="922"/>
                      <a:pt x="603" y="922"/>
                      <a:pt x="603" y="922"/>
                    </a:cubicBezTo>
                    <a:cubicBezTo>
                      <a:pt x="611" y="887"/>
                      <a:pt x="611" y="887"/>
                      <a:pt x="611" y="887"/>
                    </a:cubicBezTo>
                    <a:cubicBezTo>
                      <a:pt x="611" y="887"/>
                      <a:pt x="611" y="887"/>
                      <a:pt x="611" y="886"/>
                    </a:cubicBezTo>
                    <a:cubicBezTo>
                      <a:pt x="611" y="886"/>
                      <a:pt x="611" y="885"/>
                      <a:pt x="611" y="885"/>
                    </a:cubicBezTo>
                    <a:cubicBezTo>
                      <a:pt x="611" y="881"/>
                      <a:pt x="608" y="877"/>
                      <a:pt x="603" y="877"/>
                    </a:cubicBezTo>
                    <a:cubicBezTo>
                      <a:pt x="602" y="877"/>
                      <a:pt x="602" y="877"/>
                      <a:pt x="601" y="878"/>
                    </a:cubicBezTo>
                    <a:cubicBezTo>
                      <a:pt x="601" y="878"/>
                      <a:pt x="601" y="878"/>
                      <a:pt x="601" y="878"/>
                    </a:cubicBezTo>
                    <a:cubicBezTo>
                      <a:pt x="564" y="888"/>
                      <a:pt x="526" y="894"/>
                      <a:pt x="486" y="894"/>
                    </a:cubicBezTo>
                    <a:cubicBezTo>
                      <a:pt x="261" y="894"/>
                      <a:pt x="78" y="711"/>
                      <a:pt x="78" y="486"/>
                    </a:cubicBezTo>
                    <a:cubicBezTo>
                      <a:pt x="78" y="261"/>
                      <a:pt x="261" y="78"/>
                      <a:pt x="486" y="78"/>
                    </a:cubicBezTo>
                    <a:cubicBezTo>
                      <a:pt x="711" y="78"/>
                      <a:pt x="894" y="261"/>
                      <a:pt x="894" y="486"/>
                    </a:cubicBezTo>
                    <a:cubicBezTo>
                      <a:pt x="894" y="498"/>
                      <a:pt x="893" y="509"/>
                      <a:pt x="892" y="521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3145838" y="1458839"/>
                <a:ext cx="2159982" cy="872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COME SI OTTIENE </a:t>
                </a:r>
              </a:p>
              <a:p>
                <a:pPr lvl="0" algn="ctr"/>
                <a:r>
                  <a:rPr 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 IL RICONOSCIMENTO </a:t>
                </a:r>
              </a:p>
              <a:p>
                <a:pPr lvl="0" algn="ctr"/>
                <a:r>
                  <a:rPr 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DELLE SPESE?</a:t>
                </a:r>
              </a:p>
            </p:txBody>
          </p:sp>
        </p:grpSp>
      </p:grpSp>
      <p:sp>
        <p:nvSpPr>
          <p:cNvPr id="24" name="Sottotitolo 2"/>
          <p:cNvSpPr txBox="1">
            <a:spLocks/>
          </p:cNvSpPr>
          <p:nvPr/>
        </p:nvSpPr>
        <p:spPr>
          <a:xfrm>
            <a:off x="427112" y="1211579"/>
            <a:ext cx="8969097" cy="1877923"/>
          </a:xfrm>
          <a:prstGeom prst="roundRect">
            <a:avLst/>
          </a:prstGeom>
          <a:noFill/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Argomento dell’incontro: metodologia individuata ai sensi dell’art. 67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/>
              <a:t>La Commissione europea ritiene che la metodologia individuata sia applicabile ma chiede un ulteriore sforzo di semplificazione.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/>
              <a:t>Si avvia così il percorso di definizione delle tabelle standard di costi ai sensi dell’</a:t>
            </a:r>
            <a:r>
              <a:rPr lang="it-IT" sz="1800" i="1" dirty="0"/>
              <a:t>art. 14.1</a:t>
            </a:r>
            <a:r>
              <a:rPr lang="it-IT" sz="1800" b="1" i="1" dirty="0"/>
              <a:t> </a:t>
            </a:r>
            <a:r>
              <a:rPr lang="it-IT" sz="1800" i="1" dirty="0"/>
              <a:t>del Reg. 1304/2013 </a:t>
            </a:r>
            <a:r>
              <a:rPr lang="it-IT" sz="1800" dirty="0"/>
              <a:t>del FSE  ai fini dell’adozione con «atto delegato».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342533" y="639407"/>
            <a:ext cx="92516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LUGLIO 2015: INCONTRO CON LA COMMISSIONE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6830" y="238229"/>
            <a:ext cx="2228850" cy="365125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4742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018393" y="3957791"/>
            <a:ext cx="820896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it-IT" altLang="en-US" sz="2400" b="1" dirty="0">
                <a:solidFill>
                  <a:srgbClr val="FFFFFF"/>
                </a:solidFill>
                <a:latin typeface="+mn-lt"/>
              </a:rPr>
              <a:t> Le azioni realizzate grazie ai PON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40956" y="1605557"/>
            <a:ext cx="8666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agosto 2015 - gennaio 2017</a:t>
            </a:r>
          </a:p>
          <a:p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/>
              <a:t>Abbiamo elaborato una nuova metologia di semplificazione dei costi ai sensi dell’Art 14.1 e abbiamo individuato: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40956" y="3032050"/>
            <a:ext cx="8754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5 tipologie di formazione, ognuna con un suo specifico UCS orario</a:t>
            </a:r>
          </a:p>
          <a:p>
            <a:endParaRPr lang="it-IT" sz="1600" dirty="0"/>
          </a:p>
        </p:txBody>
      </p:sp>
      <p:sp>
        <p:nvSpPr>
          <p:cNvPr id="3" name="Rectangle 2"/>
          <p:cNvSpPr/>
          <p:nvPr/>
        </p:nvSpPr>
        <p:spPr>
          <a:xfrm>
            <a:off x="382424" y="781290"/>
            <a:ext cx="9127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I COSTI STANDARD - ART. 14.1  REG. 1304/13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97372" y="3760839"/>
            <a:ext cx="1754155" cy="1754155"/>
          </a:xfrm>
          <a:prstGeom prst="ellips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Formazione adulti: </a:t>
            </a:r>
          </a:p>
          <a:p>
            <a:pPr algn="ctr"/>
            <a:r>
              <a:rPr lang="it-IT" sz="2000" b="1" dirty="0"/>
              <a:t>€ 10,90</a:t>
            </a:r>
          </a:p>
        </p:txBody>
      </p:sp>
      <p:sp>
        <p:nvSpPr>
          <p:cNvPr id="8" name="Oval 7"/>
          <p:cNvSpPr/>
          <p:nvPr/>
        </p:nvSpPr>
        <p:spPr>
          <a:xfrm>
            <a:off x="2538794" y="3760839"/>
            <a:ext cx="1754155" cy="175415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Cittadinanza e legalità: </a:t>
            </a:r>
          </a:p>
          <a:p>
            <a:pPr algn="ctr"/>
            <a:r>
              <a:rPr lang="it-IT" sz="2000" b="1" dirty="0"/>
              <a:t>€  6,37</a:t>
            </a:r>
          </a:p>
        </p:txBody>
      </p:sp>
      <p:sp>
        <p:nvSpPr>
          <p:cNvPr id="10" name="Oval 9"/>
          <p:cNvSpPr/>
          <p:nvPr/>
        </p:nvSpPr>
        <p:spPr>
          <a:xfrm>
            <a:off x="4159608" y="3760839"/>
            <a:ext cx="1754155" cy="1754155"/>
          </a:xfrm>
          <a:prstGeom prst="ellips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Formazione d’aula: </a:t>
            </a:r>
          </a:p>
          <a:p>
            <a:pPr algn="ctr"/>
            <a:r>
              <a:rPr lang="it-IT" sz="2000" b="1" dirty="0"/>
              <a:t>€  12,02</a:t>
            </a:r>
          </a:p>
        </p:txBody>
      </p:sp>
      <p:sp>
        <p:nvSpPr>
          <p:cNvPr id="11" name="Oval 10"/>
          <p:cNvSpPr/>
          <p:nvPr/>
        </p:nvSpPr>
        <p:spPr>
          <a:xfrm>
            <a:off x="5737815" y="3760839"/>
            <a:ext cx="1754155" cy="175415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Formazione in mobilità all’estero: </a:t>
            </a:r>
          </a:p>
          <a:p>
            <a:pPr algn="ctr"/>
            <a:r>
              <a:rPr lang="it-IT" sz="2000" b="1" dirty="0"/>
              <a:t>€ 19,35</a:t>
            </a:r>
          </a:p>
        </p:txBody>
      </p:sp>
      <p:sp>
        <p:nvSpPr>
          <p:cNvPr id="12" name="Oval 11"/>
          <p:cNvSpPr/>
          <p:nvPr/>
        </p:nvSpPr>
        <p:spPr>
          <a:xfrm>
            <a:off x="7292918" y="3760839"/>
            <a:ext cx="1754155" cy="1754155"/>
          </a:xfrm>
          <a:prstGeom prst="ellips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Stage in azienda: </a:t>
            </a:r>
          </a:p>
          <a:p>
            <a:pPr algn="ctr"/>
            <a:r>
              <a:rPr lang="it-IT" sz="2000" b="1" dirty="0"/>
              <a:t>€ 13,11</a:t>
            </a:r>
          </a:p>
        </p:txBody>
      </p:sp>
    </p:spTree>
    <p:extLst>
      <p:ext uri="{BB962C8B-B14F-4D97-AF65-F5344CB8AC3E}">
        <p14:creationId xmlns:p14="http://schemas.microsoft.com/office/powerpoint/2010/main" val="16599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isultati immagini per checkli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386" y="2332652"/>
            <a:ext cx="3531683" cy="261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it-IT" sz="3600" dirty="0">
                <a:solidFill>
                  <a:srgbClr val="0070C0"/>
                </a:solidFill>
                <a:latin typeface="+mn-lt"/>
              </a:rPr>
              <a:t>COSA CONTROLLARE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endParaRPr lang="it-IT" sz="3600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FF9FB1-B00C-472C-904B-669C305620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CasellaDiTesto 1"/>
          <p:cNvSpPr txBox="1"/>
          <p:nvPr/>
        </p:nvSpPr>
        <p:spPr>
          <a:xfrm>
            <a:off x="438541" y="1606513"/>
            <a:ext cx="604623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Condizione di ammissibilità </a:t>
            </a:r>
            <a:br>
              <a:rPr lang="it-IT" sz="2000" b="1" dirty="0"/>
            </a:br>
            <a:r>
              <a:rPr lang="it-IT" sz="2000" dirty="0"/>
              <a:t>(es: iscrizione al corso/raggiungimento 16° anno di età per corsi di adulti)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Attestato finale di partecipazione </a:t>
            </a:r>
            <a:br>
              <a:rPr lang="it-IT" sz="2000" b="1" dirty="0"/>
            </a:br>
            <a:r>
              <a:rPr lang="it-IT" sz="2000" dirty="0"/>
              <a:t>(al raggiungimento del 75% delle ore del corso)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Attestato di fruizione dell’ora aggiuntiva</a:t>
            </a:r>
            <a:r>
              <a:rPr lang="it-IT" sz="2000" dirty="0"/>
              <a:t>, </a:t>
            </a:r>
            <a:br>
              <a:rPr lang="it-IT" sz="2000" dirty="0"/>
            </a:br>
            <a:r>
              <a:rPr lang="it-IT" sz="2000" dirty="0"/>
              <a:t>se richiesta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  <a:p>
            <a:pPr marL="457200" indent="-457200">
              <a:buFont typeface="+mj-lt"/>
              <a:buAutoNum type="arabicPeriod"/>
            </a:pPr>
            <a:r>
              <a:rPr lang="it-IT" sz="2000" b="1" dirty="0"/>
              <a:t>Attestato di fruizione della mensa</a:t>
            </a:r>
            <a:r>
              <a:rPr lang="it-IT" sz="2000" dirty="0"/>
              <a:t>, </a:t>
            </a:r>
            <a:br>
              <a:rPr lang="it-IT" sz="2000" dirty="0"/>
            </a:br>
            <a:r>
              <a:rPr lang="it-IT" sz="2000" dirty="0"/>
              <a:t>se prevista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517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FDC060EDAB50489773E1BB6D1CF1AC" ma:contentTypeVersion="0" ma:contentTypeDescription="Creare un nuovo documento." ma:contentTypeScope="" ma:versionID="c0ed2c4fecb687fccfbc08472029dc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63355e3288c26c8965ba92feaee3b7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D58FA4-694E-4B98-B728-14CFC4B85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D2FE99-4463-4E97-B598-51F7E74C01AB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F47A81-AD76-4F9B-BE54-A4F961623E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755</Words>
  <Application>Microsoft Office PowerPoint</Application>
  <PresentationFormat>A4 (21x29,7 cm)</PresentationFormat>
  <Paragraphs>148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Tema di Office</vt:lpstr>
      <vt:lpstr>Personalizza struttura</vt:lpstr>
      <vt:lpstr>PROGRAMMA OPERATIVO NAZIONALE  2014-2020  PER LA SCUOLA COMPETENZE E AMBIENTI PER  L’APPRENDIMENTO  </vt:lpstr>
      <vt:lpstr>IL PON «PER LA SCUOLA»</vt:lpstr>
      <vt:lpstr>I PROGETTI FSE NEL PON 2007-2013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COSA CONTROLLARE </vt:lpstr>
      <vt:lpstr>Grazie!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Administrator</cp:lastModifiedBy>
  <cp:revision>57</cp:revision>
  <cp:lastPrinted>2017-09-19T15:04:40Z</cp:lastPrinted>
  <dcterms:created xsi:type="dcterms:W3CDTF">2017-05-08T17:30:57Z</dcterms:created>
  <dcterms:modified xsi:type="dcterms:W3CDTF">2017-09-19T15:16:09Z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0x01010096FDC060EDAB50489773E1BB6D1CF1AC</vt:lpwstr>
  </property>
</Properties>
</file>