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4" r:id="rId5"/>
  </p:sldMasterIdLst>
  <p:notesMasterIdLst>
    <p:notesMasterId r:id="rId25"/>
  </p:notesMasterIdLst>
  <p:handoutMasterIdLst>
    <p:handoutMasterId r:id="rId26"/>
  </p:handoutMasterIdLst>
  <p:sldIdLst>
    <p:sldId id="258" r:id="rId6"/>
    <p:sldId id="276" r:id="rId7"/>
    <p:sldId id="293" r:id="rId8"/>
    <p:sldId id="300" r:id="rId9"/>
    <p:sldId id="294" r:id="rId10"/>
    <p:sldId id="298" r:id="rId11"/>
    <p:sldId id="296" r:id="rId12"/>
    <p:sldId id="299" r:id="rId13"/>
    <p:sldId id="301" r:id="rId14"/>
    <p:sldId id="309" r:id="rId15"/>
    <p:sldId id="308" r:id="rId16"/>
    <p:sldId id="303" r:id="rId17"/>
    <p:sldId id="304" r:id="rId18"/>
    <p:sldId id="305" r:id="rId19"/>
    <p:sldId id="306" r:id="rId20"/>
    <p:sldId id="307" r:id="rId21"/>
    <p:sldId id="310" r:id="rId22"/>
    <p:sldId id="311" r:id="rId23"/>
    <p:sldId id="291" r:id="rId24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3662"/>
    <p:restoredTop sz="94580"/>
  </p:normalViewPr>
  <p:slideViewPr>
    <p:cSldViewPr snapToGrid="0" snapToObjects="1">
      <p:cViewPr varScale="1">
        <p:scale>
          <a:sx n="83" d="100"/>
          <a:sy n="83" d="100"/>
        </p:scale>
        <p:origin x="-190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83106-9456-4119-AFB9-38DAE1241CCC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78A1C604-9056-41F6-B882-2E26B36675E5}">
      <dgm:prSet phldrT="[Text]"/>
      <dgm:spPr>
        <a:solidFill>
          <a:schemeClr val="accent1"/>
        </a:solidFill>
      </dgm:spPr>
      <dgm:t>
        <a:bodyPr/>
        <a:lstStyle/>
        <a:p>
          <a:r>
            <a:rPr lang="it-IT" dirty="0" smtClean="0"/>
            <a:t>1. Fase di avvio</a:t>
          </a:r>
          <a:endParaRPr lang="it-IT" dirty="0"/>
        </a:p>
      </dgm:t>
    </dgm:pt>
    <dgm:pt modelId="{808C863B-39AE-4FF4-9864-8DF1D7F9F07F}" type="parTrans" cxnId="{2879BE39-DEAB-453A-9FE8-124C4204F8A7}">
      <dgm:prSet/>
      <dgm:spPr/>
      <dgm:t>
        <a:bodyPr/>
        <a:lstStyle/>
        <a:p>
          <a:endParaRPr lang="it-IT"/>
        </a:p>
      </dgm:t>
    </dgm:pt>
    <dgm:pt modelId="{9417229C-1ADA-4510-92A7-A3C833354C05}" type="sibTrans" cxnId="{2879BE39-DEAB-453A-9FE8-124C4204F8A7}">
      <dgm:prSet/>
      <dgm:spPr/>
      <dgm:t>
        <a:bodyPr/>
        <a:lstStyle/>
        <a:p>
          <a:endParaRPr lang="it-IT"/>
        </a:p>
      </dgm:t>
    </dgm:pt>
    <dgm:pt modelId="{F39A22E5-302A-4657-826E-8A59928697B2}">
      <dgm:prSet phldrT="[Text]"/>
      <dgm:spPr>
        <a:solidFill>
          <a:schemeClr val="accent2"/>
        </a:solidFill>
      </dgm:spPr>
      <dgm:t>
        <a:bodyPr/>
        <a:lstStyle/>
        <a:p>
          <a:r>
            <a:rPr lang="it-IT" dirty="0" smtClean="0"/>
            <a:t>2. Fase di attuazione (controllo procedurale e finanziario)</a:t>
          </a:r>
          <a:endParaRPr lang="it-IT" dirty="0"/>
        </a:p>
      </dgm:t>
    </dgm:pt>
    <dgm:pt modelId="{50AFE6AF-675D-4950-B70A-4C1B61D41533}" type="parTrans" cxnId="{684CFE92-F74A-4654-A807-8FEF998A33F4}">
      <dgm:prSet/>
      <dgm:spPr/>
      <dgm:t>
        <a:bodyPr/>
        <a:lstStyle/>
        <a:p>
          <a:endParaRPr lang="it-IT"/>
        </a:p>
      </dgm:t>
    </dgm:pt>
    <dgm:pt modelId="{6246A46D-6986-4635-9211-24705E25D3CC}" type="sibTrans" cxnId="{684CFE92-F74A-4654-A807-8FEF998A33F4}">
      <dgm:prSet/>
      <dgm:spPr/>
      <dgm:t>
        <a:bodyPr/>
        <a:lstStyle/>
        <a:p>
          <a:endParaRPr lang="it-IT"/>
        </a:p>
      </dgm:t>
    </dgm:pt>
    <dgm:pt modelId="{F4AD292A-E79C-4526-B225-FE64DFFD696F}">
      <dgm:prSet phldrT="[Text]"/>
      <dgm:spPr>
        <a:solidFill>
          <a:schemeClr val="accent3"/>
        </a:solidFill>
      </dgm:spPr>
      <dgm:t>
        <a:bodyPr/>
        <a:lstStyle/>
        <a:p>
          <a:r>
            <a:rPr lang="it-IT" dirty="0" smtClean="0"/>
            <a:t>3. Fase di chiusura delle attività</a:t>
          </a:r>
          <a:endParaRPr lang="it-IT" dirty="0"/>
        </a:p>
      </dgm:t>
    </dgm:pt>
    <dgm:pt modelId="{7B6039AB-5BB3-4B80-A8AF-180878302B07}" type="parTrans" cxnId="{B5A3092F-2180-4170-9665-1B2706C36F68}">
      <dgm:prSet/>
      <dgm:spPr/>
      <dgm:t>
        <a:bodyPr/>
        <a:lstStyle/>
        <a:p>
          <a:endParaRPr lang="it-IT"/>
        </a:p>
      </dgm:t>
    </dgm:pt>
    <dgm:pt modelId="{2BB04540-BCB9-4A4A-8D1D-87B0465D8A33}" type="sibTrans" cxnId="{B5A3092F-2180-4170-9665-1B2706C36F68}">
      <dgm:prSet/>
      <dgm:spPr/>
      <dgm:t>
        <a:bodyPr/>
        <a:lstStyle/>
        <a:p>
          <a:endParaRPr lang="it-IT"/>
        </a:p>
      </dgm:t>
    </dgm:pt>
    <dgm:pt modelId="{D65B39FE-1C1E-4C9E-A0F1-87CB9E8E6344}">
      <dgm:prSet phldrT="[Text]"/>
      <dgm:spPr>
        <a:solidFill>
          <a:schemeClr val="accent6"/>
        </a:solidFill>
      </dgm:spPr>
      <dgm:t>
        <a:bodyPr/>
        <a:lstStyle/>
        <a:p>
          <a:r>
            <a:rPr lang="it-IT" dirty="0" smtClean="0"/>
            <a:t>4. Accertamenti aggiuntivi nel controllo in loco</a:t>
          </a:r>
          <a:endParaRPr lang="it-IT" dirty="0"/>
        </a:p>
      </dgm:t>
    </dgm:pt>
    <dgm:pt modelId="{926DD2F6-A327-46D2-9F4A-79684FFE51B0}" type="parTrans" cxnId="{DF574F3F-E1D7-4009-B228-6FE6111196D7}">
      <dgm:prSet/>
      <dgm:spPr/>
      <dgm:t>
        <a:bodyPr/>
        <a:lstStyle/>
        <a:p>
          <a:endParaRPr lang="it-IT"/>
        </a:p>
      </dgm:t>
    </dgm:pt>
    <dgm:pt modelId="{7CA61D4C-0B9F-440C-A449-E20A54A617D5}" type="sibTrans" cxnId="{DF574F3F-E1D7-4009-B228-6FE6111196D7}">
      <dgm:prSet/>
      <dgm:spPr/>
      <dgm:t>
        <a:bodyPr/>
        <a:lstStyle/>
        <a:p>
          <a:endParaRPr lang="it-IT"/>
        </a:p>
      </dgm:t>
    </dgm:pt>
    <dgm:pt modelId="{3C6E8465-BF1A-47AA-A567-711FD09E88AB}" type="pres">
      <dgm:prSet presAssocID="{60A83106-9456-4119-AFB9-38DAE1241CCC}" presName="CompostProcess" presStyleCnt="0">
        <dgm:presLayoutVars>
          <dgm:dir/>
          <dgm:resizeHandles val="exact"/>
        </dgm:presLayoutVars>
      </dgm:prSet>
      <dgm:spPr/>
    </dgm:pt>
    <dgm:pt modelId="{38DF2D84-39F9-4598-BA8D-19B526DB92FE}" type="pres">
      <dgm:prSet presAssocID="{60A83106-9456-4119-AFB9-38DAE1241CCC}" presName="arrow" presStyleLbl="bgShp" presStyleIdx="0" presStyleCnt="1"/>
      <dgm:spPr/>
    </dgm:pt>
    <dgm:pt modelId="{946AC3A8-90AD-469B-BC73-FFBB1F250B24}" type="pres">
      <dgm:prSet presAssocID="{60A83106-9456-4119-AFB9-38DAE1241CCC}" presName="linearProcess" presStyleCnt="0"/>
      <dgm:spPr/>
    </dgm:pt>
    <dgm:pt modelId="{2F681AB2-A05E-4547-92A9-3DD831A8C30D}" type="pres">
      <dgm:prSet presAssocID="{78A1C604-9056-41F6-B882-2E26B36675E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5BF6AE-F0DC-4A72-B12B-CF540F83CA10}" type="pres">
      <dgm:prSet presAssocID="{9417229C-1ADA-4510-92A7-A3C833354C05}" presName="sibTrans" presStyleCnt="0"/>
      <dgm:spPr/>
    </dgm:pt>
    <dgm:pt modelId="{D0AF99ED-1DAE-4BC4-8AB8-464F00D5956B}" type="pres">
      <dgm:prSet presAssocID="{F39A22E5-302A-4657-826E-8A59928697B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A03A1F-028F-4949-B7D0-71DDEEA15102}" type="pres">
      <dgm:prSet presAssocID="{6246A46D-6986-4635-9211-24705E25D3CC}" presName="sibTrans" presStyleCnt="0"/>
      <dgm:spPr/>
    </dgm:pt>
    <dgm:pt modelId="{D6A614ED-4B7C-4DB1-AA65-CE25A6185321}" type="pres">
      <dgm:prSet presAssocID="{F4AD292A-E79C-4526-B225-FE64DFFD696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8962F7-83CE-4A45-B826-B2114335F964}" type="pres">
      <dgm:prSet presAssocID="{2BB04540-BCB9-4A4A-8D1D-87B0465D8A33}" presName="sibTrans" presStyleCnt="0"/>
      <dgm:spPr/>
    </dgm:pt>
    <dgm:pt modelId="{79E3CF2A-E0EE-4774-AD11-2A94E35940FF}" type="pres">
      <dgm:prSet presAssocID="{D65B39FE-1C1E-4C9E-A0F1-87CB9E8E634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4EDCDE7-D208-4038-970C-BB57D618930B}" type="presOf" srcId="{F39A22E5-302A-4657-826E-8A59928697B2}" destId="{D0AF99ED-1DAE-4BC4-8AB8-464F00D5956B}" srcOrd="0" destOrd="0" presId="urn:microsoft.com/office/officeart/2005/8/layout/hProcess9"/>
    <dgm:cxn modelId="{2879BE39-DEAB-453A-9FE8-124C4204F8A7}" srcId="{60A83106-9456-4119-AFB9-38DAE1241CCC}" destId="{78A1C604-9056-41F6-B882-2E26B36675E5}" srcOrd="0" destOrd="0" parTransId="{808C863B-39AE-4FF4-9864-8DF1D7F9F07F}" sibTransId="{9417229C-1ADA-4510-92A7-A3C833354C05}"/>
    <dgm:cxn modelId="{F2B1A38A-F484-4C5B-A852-1E43B2333AE4}" type="presOf" srcId="{60A83106-9456-4119-AFB9-38DAE1241CCC}" destId="{3C6E8465-BF1A-47AA-A567-711FD09E88AB}" srcOrd="0" destOrd="0" presId="urn:microsoft.com/office/officeart/2005/8/layout/hProcess9"/>
    <dgm:cxn modelId="{41BCB1FE-F4BD-4A00-8EB4-DDB98E3052DC}" type="presOf" srcId="{F4AD292A-E79C-4526-B225-FE64DFFD696F}" destId="{D6A614ED-4B7C-4DB1-AA65-CE25A6185321}" srcOrd="0" destOrd="0" presId="urn:microsoft.com/office/officeart/2005/8/layout/hProcess9"/>
    <dgm:cxn modelId="{DF574F3F-E1D7-4009-B228-6FE6111196D7}" srcId="{60A83106-9456-4119-AFB9-38DAE1241CCC}" destId="{D65B39FE-1C1E-4C9E-A0F1-87CB9E8E6344}" srcOrd="3" destOrd="0" parTransId="{926DD2F6-A327-46D2-9F4A-79684FFE51B0}" sibTransId="{7CA61D4C-0B9F-440C-A449-E20A54A617D5}"/>
    <dgm:cxn modelId="{80AD4845-EA0D-438F-B44F-6BEFD1B4FB8B}" type="presOf" srcId="{D65B39FE-1C1E-4C9E-A0F1-87CB9E8E6344}" destId="{79E3CF2A-E0EE-4774-AD11-2A94E35940FF}" srcOrd="0" destOrd="0" presId="urn:microsoft.com/office/officeart/2005/8/layout/hProcess9"/>
    <dgm:cxn modelId="{B5A3092F-2180-4170-9665-1B2706C36F68}" srcId="{60A83106-9456-4119-AFB9-38DAE1241CCC}" destId="{F4AD292A-E79C-4526-B225-FE64DFFD696F}" srcOrd="2" destOrd="0" parTransId="{7B6039AB-5BB3-4B80-A8AF-180878302B07}" sibTransId="{2BB04540-BCB9-4A4A-8D1D-87B0465D8A33}"/>
    <dgm:cxn modelId="{684CFE92-F74A-4654-A807-8FEF998A33F4}" srcId="{60A83106-9456-4119-AFB9-38DAE1241CCC}" destId="{F39A22E5-302A-4657-826E-8A59928697B2}" srcOrd="1" destOrd="0" parTransId="{50AFE6AF-675D-4950-B70A-4C1B61D41533}" sibTransId="{6246A46D-6986-4635-9211-24705E25D3CC}"/>
    <dgm:cxn modelId="{9BA0C05B-2C2D-46ED-8253-B85F4549D2AE}" type="presOf" srcId="{78A1C604-9056-41F6-B882-2E26B36675E5}" destId="{2F681AB2-A05E-4547-92A9-3DD831A8C30D}" srcOrd="0" destOrd="0" presId="urn:microsoft.com/office/officeart/2005/8/layout/hProcess9"/>
    <dgm:cxn modelId="{29D4270B-CD5B-4B00-9994-5DF281C9E0A0}" type="presParOf" srcId="{3C6E8465-BF1A-47AA-A567-711FD09E88AB}" destId="{38DF2D84-39F9-4598-BA8D-19B526DB92FE}" srcOrd="0" destOrd="0" presId="urn:microsoft.com/office/officeart/2005/8/layout/hProcess9"/>
    <dgm:cxn modelId="{A17E2125-AD1F-4370-86C4-1CB06159FB50}" type="presParOf" srcId="{3C6E8465-BF1A-47AA-A567-711FD09E88AB}" destId="{946AC3A8-90AD-469B-BC73-FFBB1F250B24}" srcOrd="1" destOrd="0" presId="urn:microsoft.com/office/officeart/2005/8/layout/hProcess9"/>
    <dgm:cxn modelId="{B4986E5A-9377-4720-9965-E9DDF3CEEA09}" type="presParOf" srcId="{946AC3A8-90AD-469B-BC73-FFBB1F250B24}" destId="{2F681AB2-A05E-4547-92A9-3DD831A8C30D}" srcOrd="0" destOrd="0" presId="urn:microsoft.com/office/officeart/2005/8/layout/hProcess9"/>
    <dgm:cxn modelId="{B8F8608F-EC7A-4BF0-84E6-DFE6115CC69A}" type="presParOf" srcId="{946AC3A8-90AD-469B-BC73-FFBB1F250B24}" destId="{FA5BF6AE-F0DC-4A72-B12B-CF540F83CA10}" srcOrd="1" destOrd="0" presId="urn:microsoft.com/office/officeart/2005/8/layout/hProcess9"/>
    <dgm:cxn modelId="{01786B17-CF6E-4982-B1F2-673A11008D63}" type="presParOf" srcId="{946AC3A8-90AD-469B-BC73-FFBB1F250B24}" destId="{D0AF99ED-1DAE-4BC4-8AB8-464F00D5956B}" srcOrd="2" destOrd="0" presId="urn:microsoft.com/office/officeart/2005/8/layout/hProcess9"/>
    <dgm:cxn modelId="{A1F4C57B-2F06-49D5-834B-B446B1975056}" type="presParOf" srcId="{946AC3A8-90AD-469B-BC73-FFBB1F250B24}" destId="{05A03A1F-028F-4949-B7D0-71DDEEA15102}" srcOrd="3" destOrd="0" presId="urn:microsoft.com/office/officeart/2005/8/layout/hProcess9"/>
    <dgm:cxn modelId="{7189572B-907F-4C81-A3B6-509CAC94B31B}" type="presParOf" srcId="{946AC3A8-90AD-469B-BC73-FFBB1F250B24}" destId="{D6A614ED-4B7C-4DB1-AA65-CE25A6185321}" srcOrd="4" destOrd="0" presId="urn:microsoft.com/office/officeart/2005/8/layout/hProcess9"/>
    <dgm:cxn modelId="{38EBC73E-4B2A-4F25-8140-C939F0B22662}" type="presParOf" srcId="{946AC3A8-90AD-469B-BC73-FFBB1F250B24}" destId="{CD8962F7-83CE-4A45-B826-B2114335F964}" srcOrd="5" destOrd="0" presId="urn:microsoft.com/office/officeart/2005/8/layout/hProcess9"/>
    <dgm:cxn modelId="{52CD96B9-F08D-44C5-BD68-044EF22488F8}" type="presParOf" srcId="{946AC3A8-90AD-469B-BC73-FFBB1F250B24}" destId="{79E3CF2A-E0EE-4774-AD11-2A94E35940F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D2CCA-1FEC-45C7-865A-DD93B2BA03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F2C706A-1507-40DA-9D94-ED4EC36B1B03}">
      <dgm:prSet phldrT="[Text]" custT="1"/>
      <dgm:spPr/>
      <dgm:t>
        <a:bodyPr/>
        <a:lstStyle/>
        <a:p>
          <a:r>
            <a:rPr lang="it-IT" sz="1600" b="0" dirty="0" smtClean="0">
              <a:latin typeface="Arial" panose="020B0604020202020204" pitchFamily="34" charset="0"/>
              <a:cs typeface="Arial" panose="020B0604020202020204" pitchFamily="34" charset="0"/>
            </a:rPr>
            <a:t>Costi reali</a:t>
          </a:r>
          <a:endParaRPr lang="it-IT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AD77E0-725B-470E-A827-3C93B68A3AC4}" type="parTrans" cxnId="{3BD295E4-4EFE-4DD0-97F1-6FFF9FB5CE17}">
      <dgm:prSet/>
      <dgm:spPr/>
      <dgm:t>
        <a:bodyPr/>
        <a:lstStyle/>
        <a:p>
          <a:endParaRPr lang="it-IT"/>
        </a:p>
      </dgm:t>
    </dgm:pt>
    <dgm:pt modelId="{8C0FE161-B29D-4D5D-BEE4-2DBBDAF744B0}" type="sibTrans" cxnId="{3BD295E4-4EFE-4DD0-97F1-6FFF9FB5CE17}">
      <dgm:prSet/>
      <dgm:spPr/>
      <dgm:t>
        <a:bodyPr/>
        <a:lstStyle/>
        <a:p>
          <a:endParaRPr lang="it-IT"/>
        </a:p>
      </dgm:t>
    </dgm:pt>
    <dgm:pt modelId="{2F331A9A-5F1B-4A3D-99E3-90C20167D376}">
      <dgm:prSet phldrT="[Text]" custT="1"/>
      <dgm:spPr/>
      <dgm:t>
        <a:bodyPr/>
        <a:lstStyle/>
        <a:p>
          <a:r>
            <a:rPr lang="it-IT" sz="1600" dirty="0" smtClean="0">
              <a:latin typeface="Arial" panose="020B0604020202020204" pitchFamily="34" charset="0"/>
            </a:rPr>
            <a:t>Tabelle standard di costi unitari</a:t>
          </a:r>
          <a:endParaRPr lang="it-IT" sz="1600" dirty="0"/>
        </a:p>
      </dgm:t>
    </dgm:pt>
    <dgm:pt modelId="{5AC6D540-055B-41E6-B3AF-215CB0764A8C}" type="parTrans" cxnId="{D18C6D36-3AAE-472D-BD21-09BBE52BE145}">
      <dgm:prSet/>
      <dgm:spPr/>
      <dgm:t>
        <a:bodyPr/>
        <a:lstStyle/>
        <a:p>
          <a:endParaRPr lang="it-IT"/>
        </a:p>
      </dgm:t>
    </dgm:pt>
    <dgm:pt modelId="{415B5BB0-78CA-4393-98E4-E110201BA369}" type="sibTrans" cxnId="{D18C6D36-3AAE-472D-BD21-09BBE52BE145}">
      <dgm:prSet/>
      <dgm:spPr/>
      <dgm:t>
        <a:bodyPr/>
        <a:lstStyle/>
        <a:p>
          <a:endParaRPr lang="it-IT"/>
        </a:p>
      </dgm:t>
    </dgm:pt>
    <dgm:pt modelId="{E26E2661-A8B1-4A4C-A60B-182FB6B0C2A2}">
      <dgm:prSet phldrT="[Text]" custT="1"/>
      <dgm:spPr/>
      <dgm:t>
        <a:bodyPr/>
        <a:lstStyle/>
        <a:p>
          <a:r>
            <a:rPr lang="it-IT" altLang="it-IT" sz="1200" i="1" dirty="0" smtClean="0">
              <a:latin typeface="Arial" panose="020B0604020202020204" pitchFamily="34" charset="0"/>
            </a:rPr>
            <a:t>Rimborso secondo tabelle definite dall’AdG </a:t>
          </a:r>
        </a:p>
        <a:p>
          <a:r>
            <a:rPr lang="it-IT" altLang="it-IT" sz="1200" i="1" dirty="0" smtClean="0">
              <a:latin typeface="Arial" panose="020B0604020202020204" pitchFamily="34" charset="0"/>
            </a:rPr>
            <a:t>Art. 67 (Reg. 1303/2013)</a:t>
          </a:r>
          <a:endParaRPr lang="it-IT" sz="1200" dirty="0"/>
        </a:p>
      </dgm:t>
    </dgm:pt>
    <dgm:pt modelId="{0033752B-6B1F-427E-A4F1-86A3C294F55D}" type="parTrans" cxnId="{69899C44-F252-4097-A9AC-D1C4978884E1}">
      <dgm:prSet/>
      <dgm:spPr/>
      <dgm:t>
        <a:bodyPr/>
        <a:lstStyle/>
        <a:p>
          <a:endParaRPr lang="it-IT"/>
        </a:p>
      </dgm:t>
    </dgm:pt>
    <dgm:pt modelId="{848922C4-33C9-42B5-8B49-8E41E683AC7E}" type="sibTrans" cxnId="{69899C44-F252-4097-A9AC-D1C4978884E1}">
      <dgm:prSet/>
      <dgm:spPr/>
      <dgm:t>
        <a:bodyPr/>
        <a:lstStyle/>
        <a:p>
          <a:endParaRPr lang="it-IT"/>
        </a:p>
      </dgm:t>
    </dgm:pt>
    <dgm:pt modelId="{64530394-82C4-4273-BD96-F78475E0B7B5}">
      <dgm:prSet phldrT="[Text]" custT="1"/>
      <dgm:spPr/>
      <dgm:t>
        <a:bodyPr/>
        <a:lstStyle/>
        <a:p>
          <a:r>
            <a:rPr lang="it-IT" altLang="it-IT" sz="1200" i="1" dirty="0" smtClean="0">
              <a:latin typeface="Arial" panose="020B0604020202020204" pitchFamily="34" charset="0"/>
            </a:rPr>
            <a:t>Rimborso secondo tabelle di costo standard definite dall’Atto delegato</a:t>
          </a:r>
        </a:p>
        <a:p>
          <a:r>
            <a:rPr lang="it-IT" altLang="it-IT" sz="1200" i="1" dirty="0" smtClean="0">
              <a:latin typeface="Arial" panose="020B0604020202020204" pitchFamily="34" charset="0"/>
            </a:rPr>
            <a:t> Art. 14.1 (Reg. 1303/2013)</a:t>
          </a:r>
          <a:endParaRPr lang="it-IT" sz="1200" dirty="0"/>
        </a:p>
      </dgm:t>
    </dgm:pt>
    <dgm:pt modelId="{47C3ACB0-4E13-4375-9754-64784F3AAF00}" type="parTrans" cxnId="{F8001A2E-C6AB-4E7D-B05A-CCF69933696B}">
      <dgm:prSet/>
      <dgm:spPr/>
      <dgm:t>
        <a:bodyPr/>
        <a:lstStyle/>
        <a:p>
          <a:endParaRPr lang="it-IT"/>
        </a:p>
      </dgm:t>
    </dgm:pt>
    <dgm:pt modelId="{E3637FEB-5F76-4ECE-AF2F-73ED0B7CAB01}" type="sibTrans" cxnId="{F8001A2E-C6AB-4E7D-B05A-CCF69933696B}">
      <dgm:prSet/>
      <dgm:spPr/>
      <dgm:t>
        <a:bodyPr/>
        <a:lstStyle/>
        <a:p>
          <a:endParaRPr lang="it-IT"/>
        </a:p>
      </dgm:t>
    </dgm:pt>
    <dgm:pt modelId="{48672A33-4050-4DE2-A369-0F8F3A8D7E94}">
      <dgm:prSet phldrT="[Text]" custT="1"/>
      <dgm:spPr/>
      <dgm:t>
        <a:bodyPr/>
        <a:lstStyle/>
        <a:p>
          <a:r>
            <a:rPr lang="it-IT" sz="4400" dirty="0" smtClean="0"/>
            <a:t>FSE</a:t>
          </a:r>
          <a:endParaRPr lang="it-IT" sz="4400" dirty="0"/>
        </a:p>
      </dgm:t>
    </dgm:pt>
    <dgm:pt modelId="{2453020C-6B8F-4B1E-8817-A07B41C1D40C}" type="sibTrans" cxnId="{292EBEA1-8775-43F2-812B-DA6FBE74B61B}">
      <dgm:prSet/>
      <dgm:spPr/>
      <dgm:t>
        <a:bodyPr/>
        <a:lstStyle/>
        <a:p>
          <a:endParaRPr lang="it-IT"/>
        </a:p>
      </dgm:t>
    </dgm:pt>
    <dgm:pt modelId="{2EAA878C-E83E-41FA-B492-B26F9A14A5F8}" type="parTrans" cxnId="{292EBEA1-8775-43F2-812B-DA6FBE74B61B}">
      <dgm:prSet/>
      <dgm:spPr/>
      <dgm:t>
        <a:bodyPr/>
        <a:lstStyle/>
        <a:p>
          <a:endParaRPr lang="it-IT"/>
        </a:p>
      </dgm:t>
    </dgm:pt>
    <dgm:pt modelId="{9F832907-93E1-4580-B26E-A13E2D30C317}" type="pres">
      <dgm:prSet presAssocID="{4D9D2CCA-1FEC-45C7-865A-DD93B2BA03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9D93339-B443-4C41-AEF7-E50EC140EB62}" type="pres">
      <dgm:prSet presAssocID="{48672A33-4050-4DE2-A369-0F8F3A8D7E94}" presName="root1" presStyleCnt="0"/>
      <dgm:spPr/>
    </dgm:pt>
    <dgm:pt modelId="{2D2CBCBC-EF59-4ED0-B818-0C89C793E235}" type="pres">
      <dgm:prSet presAssocID="{48672A33-4050-4DE2-A369-0F8F3A8D7E94}" presName="LevelOneTextNode" presStyleLbl="node0" presStyleIdx="0" presStyleCnt="3" custLinFactY="7491" custLinFactNeighborX="-63952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1217CA-27DB-4B8F-A91E-48D517056046}" type="pres">
      <dgm:prSet presAssocID="{48672A33-4050-4DE2-A369-0F8F3A8D7E94}" presName="level2hierChild" presStyleCnt="0"/>
      <dgm:spPr/>
    </dgm:pt>
    <dgm:pt modelId="{C262BAB3-0DF6-4479-9430-D590DB14AB1A}" type="pres">
      <dgm:prSet presAssocID="{5F2C706A-1507-40DA-9D94-ED4EC36B1B03}" presName="root1" presStyleCnt="0"/>
      <dgm:spPr/>
    </dgm:pt>
    <dgm:pt modelId="{AFBF9A0A-E5F8-4B1B-A025-35967FEA75F3}" type="pres">
      <dgm:prSet presAssocID="{5F2C706A-1507-40DA-9D94-ED4EC36B1B03}" presName="LevelOneTextNode" presStyleLbl="node0" presStyleIdx="1" presStyleCnt="3" custLinFactNeighborX="47514" custLinFactNeighborY="-61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DC6659-5E64-4E15-9F40-4B615F52A6AD}" type="pres">
      <dgm:prSet presAssocID="{5F2C706A-1507-40DA-9D94-ED4EC36B1B03}" presName="level2hierChild" presStyleCnt="0"/>
      <dgm:spPr/>
    </dgm:pt>
    <dgm:pt modelId="{F955741A-550E-4A7D-BE98-44B6EFA7CE1A}" type="pres">
      <dgm:prSet presAssocID="{2F331A9A-5F1B-4A3D-99E3-90C20167D376}" presName="root1" presStyleCnt="0"/>
      <dgm:spPr/>
    </dgm:pt>
    <dgm:pt modelId="{8AF3E421-3644-47C9-9A58-7621C790CA77}" type="pres">
      <dgm:prSet presAssocID="{2F331A9A-5F1B-4A3D-99E3-90C20167D376}" presName="LevelOneTextNode" presStyleLbl="node0" presStyleIdx="2" presStyleCnt="3" custLinFactNeighborX="47514" custLinFactNeighborY="-61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EBB759D-91C6-4B67-A019-9CC7178FEBD3}" type="pres">
      <dgm:prSet presAssocID="{2F331A9A-5F1B-4A3D-99E3-90C20167D376}" presName="level2hierChild" presStyleCnt="0"/>
      <dgm:spPr/>
    </dgm:pt>
    <dgm:pt modelId="{068CB344-91D7-4A6C-8054-04C7405CF865}" type="pres">
      <dgm:prSet presAssocID="{0033752B-6B1F-427E-A4F1-86A3C294F55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150CD8BF-E515-4829-B7FA-7598389D0D48}" type="pres">
      <dgm:prSet presAssocID="{0033752B-6B1F-427E-A4F1-86A3C294F55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633EB6F2-F148-42FA-8796-94CED811C9BE}" type="pres">
      <dgm:prSet presAssocID="{E26E2661-A8B1-4A4C-A60B-182FB6B0C2A2}" presName="root2" presStyleCnt="0"/>
      <dgm:spPr/>
    </dgm:pt>
    <dgm:pt modelId="{DC120867-0238-4407-BC31-4F359D66B158}" type="pres">
      <dgm:prSet presAssocID="{E26E2661-A8B1-4A4C-A60B-182FB6B0C2A2}" presName="LevelTwoTextNode" presStyleLbl="node2" presStyleIdx="0" presStyleCnt="2" custScaleX="118768" custLinFactNeighborX="46957" custLinFactNeighborY="-61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AA61A5-ED52-4B59-82C7-80F5EA07F4C9}" type="pres">
      <dgm:prSet presAssocID="{E26E2661-A8B1-4A4C-A60B-182FB6B0C2A2}" presName="level3hierChild" presStyleCnt="0"/>
      <dgm:spPr/>
    </dgm:pt>
    <dgm:pt modelId="{4F9480D4-7488-49F2-B352-FC3DE85EA98F}" type="pres">
      <dgm:prSet presAssocID="{47C3ACB0-4E13-4375-9754-64784F3AAF0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2B2F882-29B0-44D8-B682-309536BA685C}" type="pres">
      <dgm:prSet presAssocID="{47C3ACB0-4E13-4375-9754-64784F3AAF0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5DAE9544-48E8-44CA-9A76-A8CDCD0B51A0}" type="pres">
      <dgm:prSet presAssocID="{64530394-82C4-4273-BD96-F78475E0B7B5}" presName="root2" presStyleCnt="0"/>
      <dgm:spPr/>
    </dgm:pt>
    <dgm:pt modelId="{DBF2806F-4FE4-4568-9F48-F4A004705B12}" type="pres">
      <dgm:prSet presAssocID="{64530394-82C4-4273-BD96-F78475E0B7B5}" presName="LevelTwoTextNode" presStyleLbl="node2" presStyleIdx="1" presStyleCnt="2" custScaleX="122110" custLinFactNeighborX="46957" custLinFactNeighborY="-61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4875FF-E5B5-4C2F-9FD6-C1D00B44ECAC}" type="pres">
      <dgm:prSet presAssocID="{64530394-82C4-4273-BD96-F78475E0B7B5}" presName="level3hierChild" presStyleCnt="0"/>
      <dgm:spPr/>
    </dgm:pt>
  </dgm:ptLst>
  <dgm:cxnLst>
    <dgm:cxn modelId="{C08888E9-0A2F-4568-84C8-3AD60C411892}" type="presOf" srcId="{2F331A9A-5F1B-4A3D-99E3-90C20167D376}" destId="{8AF3E421-3644-47C9-9A58-7621C790CA77}" srcOrd="0" destOrd="0" presId="urn:microsoft.com/office/officeart/2005/8/layout/hierarchy2"/>
    <dgm:cxn modelId="{342F7D68-3E1B-48ED-81E0-97B51E8E553E}" type="presOf" srcId="{0033752B-6B1F-427E-A4F1-86A3C294F55D}" destId="{150CD8BF-E515-4829-B7FA-7598389D0D48}" srcOrd="1" destOrd="0" presId="urn:microsoft.com/office/officeart/2005/8/layout/hierarchy2"/>
    <dgm:cxn modelId="{0C52284C-405A-4271-AC56-DA274231D04F}" type="presOf" srcId="{47C3ACB0-4E13-4375-9754-64784F3AAF00}" destId="{F2B2F882-29B0-44D8-B682-309536BA685C}" srcOrd="1" destOrd="0" presId="urn:microsoft.com/office/officeart/2005/8/layout/hierarchy2"/>
    <dgm:cxn modelId="{D18C6D36-3AAE-472D-BD21-09BBE52BE145}" srcId="{4D9D2CCA-1FEC-45C7-865A-DD93B2BA0391}" destId="{2F331A9A-5F1B-4A3D-99E3-90C20167D376}" srcOrd="2" destOrd="0" parTransId="{5AC6D540-055B-41E6-B3AF-215CB0764A8C}" sibTransId="{415B5BB0-78CA-4393-98E4-E110201BA369}"/>
    <dgm:cxn modelId="{5E1D784A-0190-42A9-BA86-A566589573E2}" type="presOf" srcId="{4D9D2CCA-1FEC-45C7-865A-DD93B2BA0391}" destId="{9F832907-93E1-4580-B26E-A13E2D30C317}" srcOrd="0" destOrd="0" presId="urn:microsoft.com/office/officeart/2005/8/layout/hierarchy2"/>
    <dgm:cxn modelId="{66644E4C-CC94-444A-9986-2CEEAE75857C}" type="presOf" srcId="{5F2C706A-1507-40DA-9D94-ED4EC36B1B03}" destId="{AFBF9A0A-E5F8-4B1B-A025-35967FEA75F3}" srcOrd="0" destOrd="0" presId="urn:microsoft.com/office/officeart/2005/8/layout/hierarchy2"/>
    <dgm:cxn modelId="{C0CDC25C-61A4-4336-A24D-B8795980094E}" type="presOf" srcId="{E26E2661-A8B1-4A4C-A60B-182FB6B0C2A2}" destId="{DC120867-0238-4407-BC31-4F359D66B158}" srcOrd="0" destOrd="0" presId="urn:microsoft.com/office/officeart/2005/8/layout/hierarchy2"/>
    <dgm:cxn modelId="{E600A121-580F-41A5-B81D-2E89E3C83BA3}" type="presOf" srcId="{47C3ACB0-4E13-4375-9754-64784F3AAF00}" destId="{4F9480D4-7488-49F2-B352-FC3DE85EA98F}" srcOrd="0" destOrd="0" presId="urn:microsoft.com/office/officeart/2005/8/layout/hierarchy2"/>
    <dgm:cxn modelId="{F78B0B58-5EFE-4B15-9850-0AF40F5EF781}" type="presOf" srcId="{48672A33-4050-4DE2-A369-0F8F3A8D7E94}" destId="{2D2CBCBC-EF59-4ED0-B818-0C89C793E235}" srcOrd="0" destOrd="0" presId="urn:microsoft.com/office/officeart/2005/8/layout/hierarchy2"/>
    <dgm:cxn modelId="{A91EA34B-6BB1-4840-9BEF-C04662FC3545}" type="presOf" srcId="{64530394-82C4-4273-BD96-F78475E0B7B5}" destId="{DBF2806F-4FE4-4568-9F48-F4A004705B12}" srcOrd="0" destOrd="0" presId="urn:microsoft.com/office/officeart/2005/8/layout/hierarchy2"/>
    <dgm:cxn modelId="{69899C44-F252-4097-A9AC-D1C4978884E1}" srcId="{2F331A9A-5F1B-4A3D-99E3-90C20167D376}" destId="{E26E2661-A8B1-4A4C-A60B-182FB6B0C2A2}" srcOrd="0" destOrd="0" parTransId="{0033752B-6B1F-427E-A4F1-86A3C294F55D}" sibTransId="{848922C4-33C9-42B5-8B49-8E41E683AC7E}"/>
    <dgm:cxn modelId="{292EBEA1-8775-43F2-812B-DA6FBE74B61B}" srcId="{4D9D2CCA-1FEC-45C7-865A-DD93B2BA0391}" destId="{48672A33-4050-4DE2-A369-0F8F3A8D7E94}" srcOrd="0" destOrd="0" parTransId="{2EAA878C-E83E-41FA-B492-B26F9A14A5F8}" sibTransId="{2453020C-6B8F-4B1E-8817-A07B41C1D40C}"/>
    <dgm:cxn modelId="{F8001A2E-C6AB-4E7D-B05A-CCF69933696B}" srcId="{2F331A9A-5F1B-4A3D-99E3-90C20167D376}" destId="{64530394-82C4-4273-BD96-F78475E0B7B5}" srcOrd="1" destOrd="0" parTransId="{47C3ACB0-4E13-4375-9754-64784F3AAF00}" sibTransId="{E3637FEB-5F76-4ECE-AF2F-73ED0B7CAB01}"/>
    <dgm:cxn modelId="{03BE001B-2BA8-4895-A8D9-66FB4CFC4B6C}" type="presOf" srcId="{0033752B-6B1F-427E-A4F1-86A3C294F55D}" destId="{068CB344-91D7-4A6C-8054-04C7405CF865}" srcOrd="0" destOrd="0" presId="urn:microsoft.com/office/officeart/2005/8/layout/hierarchy2"/>
    <dgm:cxn modelId="{3BD295E4-4EFE-4DD0-97F1-6FFF9FB5CE17}" srcId="{4D9D2CCA-1FEC-45C7-865A-DD93B2BA0391}" destId="{5F2C706A-1507-40DA-9D94-ED4EC36B1B03}" srcOrd="1" destOrd="0" parTransId="{9AAD77E0-725B-470E-A827-3C93B68A3AC4}" sibTransId="{8C0FE161-B29D-4D5D-BEE4-2DBBDAF744B0}"/>
    <dgm:cxn modelId="{2EFAA2D1-6CD0-4F4A-A75C-1DF7DA4741BC}" type="presParOf" srcId="{9F832907-93E1-4580-B26E-A13E2D30C317}" destId="{49D93339-B443-4C41-AEF7-E50EC140EB62}" srcOrd="0" destOrd="0" presId="urn:microsoft.com/office/officeart/2005/8/layout/hierarchy2"/>
    <dgm:cxn modelId="{28B4E0A6-0B34-4CC6-8D6E-8191C8E25186}" type="presParOf" srcId="{49D93339-B443-4C41-AEF7-E50EC140EB62}" destId="{2D2CBCBC-EF59-4ED0-B818-0C89C793E235}" srcOrd="0" destOrd="0" presId="urn:microsoft.com/office/officeart/2005/8/layout/hierarchy2"/>
    <dgm:cxn modelId="{7224F88E-7975-4CAF-BCEF-44F144F5E693}" type="presParOf" srcId="{49D93339-B443-4C41-AEF7-E50EC140EB62}" destId="{251217CA-27DB-4B8F-A91E-48D517056046}" srcOrd="1" destOrd="0" presId="urn:microsoft.com/office/officeart/2005/8/layout/hierarchy2"/>
    <dgm:cxn modelId="{69AFE736-63C4-42F4-B698-0ABF6F208512}" type="presParOf" srcId="{9F832907-93E1-4580-B26E-A13E2D30C317}" destId="{C262BAB3-0DF6-4479-9430-D590DB14AB1A}" srcOrd="1" destOrd="0" presId="urn:microsoft.com/office/officeart/2005/8/layout/hierarchy2"/>
    <dgm:cxn modelId="{DD466196-1785-478C-A5D8-CA5D3595F184}" type="presParOf" srcId="{C262BAB3-0DF6-4479-9430-D590DB14AB1A}" destId="{AFBF9A0A-E5F8-4B1B-A025-35967FEA75F3}" srcOrd="0" destOrd="0" presId="urn:microsoft.com/office/officeart/2005/8/layout/hierarchy2"/>
    <dgm:cxn modelId="{A95642E6-020F-41D6-BFF4-1F79B34FDC0F}" type="presParOf" srcId="{C262BAB3-0DF6-4479-9430-D590DB14AB1A}" destId="{3ADC6659-5E64-4E15-9F40-4B615F52A6AD}" srcOrd="1" destOrd="0" presId="urn:microsoft.com/office/officeart/2005/8/layout/hierarchy2"/>
    <dgm:cxn modelId="{6560AB1C-C8FC-45C3-A9DC-42F1DEC89206}" type="presParOf" srcId="{9F832907-93E1-4580-B26E-A13E2D30C317}" destId="{F955741A-550E-4A7D-BE98-44B6EFA7CE1A}" srcOrd="2" destOrd="0" presId="urn:microsoft.com/office/officeart/2005/8/layout/hierarchy2"/>
    <dgm:cxn modelId="{3F051E01-DD9A-48A2-AE64-9908783772AC}" type="presParOf" srcId="{F955741A-550E-4A7D-BE98-44B6EFA7CE1A}" destId="{8AF3E421-3644-47C9-9A58-7621C790CA77}" srcOrd="0" destOrd="0" presId="urn:microsoft.com/office/officeart/2005/8/layout/hierarchy2"/>
    <dgm:cxn modelId="{B31326D7-87E0-487D-9A17-5A4EB7A3B6BA}" type="presParOf" srcId="{F955741A-550E-4A7D-BE98-44B6EFA7CE1A}" destId="{BEBB759D-91C6-4B67-A019-9CC7178FEBD3}" srcOrd="1" destOrd="0" presId="urn:microsoft.com/office/officeart/2005/8/layout/hierarchy2"/>
    <dgm:cxn modelId="{B9E23051-04DD-41CF-B651-C4D4B5DB1C1D}" type="presParOf" srcId="{BEBB759D-91C6-4B67-A019-9CC7178FEBD3}" destId="{068CB344-91D7-4A6C-8054-04C7405CF865}" srcOrd="0" destOrd="0" presId="urn:microsoft.com/office/officeart/2005/8/layout/hierarchy2"/>
    <dgm:cxn modelId="{A38368B2-311F-4BC1-AFAF-27DCEE1203AF}" type="presParOf" srcId="{068CB344-91D7-4A6C-8054-04C7405CF865}" destId="{150CD8BF-E515-4829-B7FA-7598389D0D48}" srcOrd="0" destOrd="0" presId="urn:microsoft.com/office/officeart/2005/8/layout/hierarchy2"/>
    <dgm:cxn modelId="{0DAF2653-8BDF-48CE-BA8F-C9B29B2FFF01}" type="presParOf" srcId="{BEBB759D-91C6-4B67-A019-9CC7178FEBD3}" destId="{633EB6F2-F148-42FA-8796-94CED811C9BE}" srcOrd="1" destOrd="0" presId="urn:microsoft.com/office/officeart/2005/8/layout/hierarchy2"/>
    <dgm:cxn modelId="{8B58AA57-8364-40E5-8D51-377410954D07}" type="presParOf" srcId="{633EB6F2-F148-42FA-8796-94CED811C9BE}" destId="{DC120867-0238-4407-BC31-4F359D66B158}" srcOrd="0" destOrd="0" presId="urn:microsoft.com/office/officeart/2005/8/layout/hierarchy2"/>
    <dgm:cxn modelId="{5EB7C21A-D19F-46B1-A94C-9523F7E4AD9D}" type="presParOf" srcId="{633EB6F2-F148-42FA-8796-94CED811C9BE}" destId="{C6AA61A5-ED52-4B59-82C7-80F5EA07F4C9}" srcOrd="1" destOrd="0" presId="urn:microsoft.com/office/officeart/2005/8/layout/hierarchy2"/>
    <dgm:cxn modelId="{36D8C197-B213-4C0A-BDA3-CE0E4C4B1CFA}" type="presParOf" srcId="{BEBB759D-91C6-4B67-A019-9CC7178FEBD3}" destId="{4F9480D4-7488-49F2-B352-FC3DE85EA98F}" srcOrd="2" destOrd="0" presId="urn:microsoft.com/office/officeart/2005/8/layout/hierarchy2"/>
    <dgm:cxn modelId="{038EEDBC-A7BA-45F7-9D43-BBFE2F033880}" type="presParOf" srcId="{4F9480D4-7488-49F2-B352-FC3DE85EA98F}" destId="{F2B2F882-29B0-44D8-B682-309536BA685C}" srcOrd="0" destOrd="0" presId="urn:microsoft.com/office/officeart/2005/8/layout/hierarchy2"/>
    <dgm:cxn modelId="{692A599D-8C0D-4CD2-A8E8-EC48E0231ABC}" type="presParOf" srcId="{BEBB759D-91C6-4B67-A019-9CC7178FEBD3}" destId="{5DAE9544-48E8-44CA-9A76-A8CDCD0B51A0}" srcOrd="3" destOrd="0" presId="urn:microsoft.com/office/officeart/2005/8/layout/hierarchy2"/>
    <dgm:cxn modelId="{4E2338FE-EA55-4FAF-AA3D-37E8A3220977}" type="presParOf" srcId="{5DAE9544-48E8-44CA-9A76-A8CDCD0B51A0}" destId="{DBF2806F-4FE4-4568-9F48-F4A004705B12}" srcOrd="0" destOrd="0" presId="urn:microsoft.com/office/officeart/2005/8/layout/hierarchy2"/>
    <dgm:cxn modelId="{BF7EF2F5-1134-407E-BE5A-D8303DEE42EE}" type="presParOf" srcId="{5DAE9544-48E8-44CA-9A76-A8CDCD0B51A0}" destId="{704875FF-E5B5-4C2F-9FD6-C1D00B44EC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A6E71-DB74-418F-B078-21B5188BBB9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F1A1326-16B0-4017-8A89-5663DC86C750}">
      <dgm:prSet phldrT="[Text]"/>
      <dgm:spPr/>
      <dgm:t>
        <a:bodyPr/>
        <a:lstStyle/>
        <a:p>
          <a:r>
            <a:rPr lang="it-IT" dirty="0" smtClean="0"/>
            <a:t>FESR</a:t>
          </a:r>
          <a:endParaRPr lang="it-IT" dirty="0"/>
        </a:p>
      </dgm:t>
    </dgm:pt>
    <dgm:pt modelId="{FEBAB36C-E3A6-4DA5-8D81-EAA6FC540A2B}" type="parTrans" cxnId="{30FCB6B9-C37B-4BAE-A346-976BA3653AFE}">
      <dgm:prSet/>
      <dgm:spPr/>
      <dgm:t>
        <a:bodyPr/>
        <a:lstStyle/>
        <a:p>
          <a:endParaRPr lang="it-IT"/>
        </a:p>
      </dgm:t>
    </dgm:pt>
    <dgm:pt modelId="{C27F43D6-6154-4DF5-8105-A48328188311}" type="sibTrans" cxnId="{30FCB6B9-C37B-4BAE-A346-976BA3653AFE}">
      <dgm:prSet/>
      <dgm:spPr/>
      <dgm:t>
        <a:bodyPr/>
        <a:lstStyle/>
        <a:p>
          <a:endParaRPr lang="it-IT"/>
        </a:p>
      </dgm:t>
    </dgm:pt>
    <dgm:pt modelId="{C465681D-63FC-4CC2-8DB2-EE40957E8BC7}">
      <dgm:prSet phldrT="[Text]"/>
      <dgm:spPr/>
      <dgm:t>
        <a:bodyPr/>
        <a:lstStyle/>
        <a:p>
          <a:r>
            <a:rPr lang="it-IT" smtClean="0">
              <a:latin typeface="+mn-lt"/>
            </a:rPr>
            <a:t>Acquisizione nuove tecnologie e laboratori di settore</a:t>
          </a:r>
          <a:endParaRPr lang="it-IT" dirty="0">
            <a:latin typeface="+mn-lt"/>
          </a:endParaRPr>
        </a:p>
      </dgm:t>
    </dgm:pt>
    <dgm:pt modelId="{D7C717DD-7524-49A9-B2AC-810A4A3D7E6E}" type="parTrans" cxnId="{F98CFE52-78EE-4E53-8EA5-C69DA0C2E076}">
      <dgm:prSet/>
      <dgm:spPr/>
      <dgm:t>
        <a:bodyPr/>
        <a:lstStyle/>
        <a:p>
          <a:endParaRPr lang="it-IT"/>
        </a:p>
      </dgm:t>
    </dgm:pt>
    <dgm:pt modelId="{6FC5D4C2-D9F9-4926-8B3B-835C18BD3EAA}" type="sibTrans" cxnId="{F98CFE52-78EE-4E53-8EA5-C69DA0C2E076}">
      <dgm:prSet/>
      <dgm:spPr/>
      <dgm:t>
        <a:bodyPr/>
        <a:lstStyle/>
        <a:p>
          <a:endParaRPr lang="it-IT"/>
        </a:p>
      </dgm:t>
    </dgm:pt>
    <dgm:pt modelId="{EA024BBB-48EA-4421-B49E-EB08927C3463}">
      <dgm:prSet phldrT="[Text]"/>
      <dgm:spPr/>
      <dgm:t>
        <a:bodyPr/>
        <a:lstStyle/>
        <a:p>
          <a:r>
            <a:rPr lang="it-IT" dirty="0" smtClean="0">
              <a:latin typeface="+mn-lt"/>
            </a:rPr>
            <a:t>Riqualificazione degli edifici scolastici</a:t>
          </a:r>
          <a:endParaRPr lang="it-IT" dirty="0">
            <a:latin typeface="+mn-lt"/>
          </a:endParaRPr>
        </a:p>
      </dgm:t>
    </dgm:pt>
    <dgm:pt modelId="{88222535-A450-442C-8613-DE5AB0EF2A08}" type="parTrans" cxnId="{2588C03B-9ADF-4991-9D4B-9A1AE868CAE7}">
      <dgm:prSet/>
      <dgm:spPr/>
      <dgm:t>
        <a:bodyPr/>
        <a:lstStyle/>
        <a:p>
          <a:endParaRPr lang="it-IT"/>
        </a:p>
      </dgm:t>
    </dgm:pt>
    <dgm:pt modelId="{D89E541A-FA69-4D20-893F-14403626444A}" type="sibTrans" cxnId="{2588C03B-9ADF-4991-9D4B-9A1AE868CAE7}">
      <dgm:prSet/>
      <dgm:spPr/>
      <dgm:t>
        <a:bodyPr/>
        <a:lstStyle/>
        <a:p>
          <a:endParaRPr lang="it-IT"/>
        </a:p>
      </dgm:t>
    </dgm:pt>
    <dgm:pt modelId="{DCB379A5-5013-4931-8A70-59D19F8AB877}" type="pres">
      <dgm:prSet presAssocID="{275A6E71-DB74-418F-B078-21B5188BBB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ECB0A79-F0D9-446C-B141-2B31ABBFEBAE}" type="pres">
      <dgm:prSet presAssocID="{1F1A1326-16B0-4017-8A89-5663DC86C750}" presName="root1" presStyleCnt="0"/>
      <dgm:spPr/>
    </dgm:pt>
    <dgm:pt modelId="{7F8E8E8F-84A0-423E-94A5-B671DB111B1F}" type="pres">
      <dgm:prSet presAssocID="{1F1A1326-16B0-4017-8A89-5663DC86C7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74D586-BEB2-4808-B845-97CC5C027496}" type="pres">
      <dgm:prSet presAssocID="{1F1A1326-16B0-4017-8A89-5663DC86C750}" presName="level2hierChild" presStyleCnt="0"/>
      <dgm:spPr/>
    </dgm:pt>
    <dgm:pt modelId="{A6BC3D93-F833-49AD-A64A-424BE0F2682A}" type="pres">
      <dgm:prSet presAssocID="{D7C717DD-7524-49A9-B2AC-810A4A3D7E6E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44A3B6F8-A8CF-4E21-B205-C75E8FFDCAEB}" type="pres">
      <dgm:prSet presAssocID="{D7C717DD-7524-49A9-B2AC-810A4A3D7E6E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33BE76B-9BA9-47EB-8296-1F6C57F21AA4}" type="pres">
      <dgm:prSet presAssocID="{C465681D-63FC-4CC2-8DB2-EE40957E8BC7}" presName="root2" presStyleCnt="0"/>
      <dgm:spPr/>
    </dgm:pt>
    <dgm:pt modelId="{CBBD824F-3D41-4716-9ADE-B43E59EF52B9}" type="pres">
      <dgm:prSet presAssocID="{C465681D-63FC-4CC2-8DB2-EE40957E8BC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94F64C-2351-4CD9-A50B-CB59A01DBF2B}" type="pres">
      <dgm:prSet presAssocID="{C465681D-63FC-4CC2-8DB2-EE40957E8BC7}" presName="level3hierChild" presStyleCnt="0"/>
      <dgm:spPr/>
    </dgm:pt>
    <dgm:pt modelId="{FCF0AD54-73B0-404E-9CEE-9A387385319D}" type="pres">
      <dgm:prSet presAssocID="{88222535-A450-442C-8613-DE5AB0EF2A0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8207CAF-14BA-4F37-B074-FE9836B1C5C6}" type="pres">
      <dgm:prSet presAssocID="{88222535-A450-442C-8613-DE5AB0EF2A0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1CA061AF-56A1-4B1F-9F9D-0650131A2CCF}" type="pres">
      <dgm:prSet presAssocID="{EA024BBB-48EA-4421-B49E-EB08927C3463}" presName="root2" presStyleCnt="0"/>
      <dgm:spPr/>
    </dgm:pt>
    <dgm:pt modelId="{C8A43424-39A7-43F5-B67F-A2ECD4579CCA}" type="pres">
      <dgm:prSet presAssocID="{EA024BBB-48EA-4421-B49E-EB08927C346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A15815-2F21-433D-B5D3-4B096F5CCCE8}" type="pres">
      <dgm:prSet presAssocID="{EA024BBB-48EA-4421-B49E-EB08927C3463}" presName="level3hierChild" presStyleCnt="0"/>
      <dgm:spPr/>
    </dgm:pt>
  </dgm:ptLst>
  <dgm:cxnLst>
    <dgm:cxn modelId="{60E30352-36B0-488E-900E-756C20E34988}" type="presOf" srcId="{275A6E71-DB74-418F-B078-21B5188BBB95}" destId="{DCB379A5-5013-4931-8A70-59D19F8AB877}" srcOrd="0" destOrd="0" presId="urn:microsoft.com/office/officeart/2005/8/layout/hierarchy2"/>
    <dgm:cxn modelId="{9EAC84F5-6A65-4B11-AB50-0DE03C060382}" type="presOf" srcId="{D7C717DD-7524-49A9-B2AC-810A4A3D7E6E}" destId="{44A3B6F8-A8CF-4E21-B205-C75E8FFDCAEB}" srcOrd="1" destOrd="0" presId="urn:microsoft.com/office/officeart/2005/8/layout/hierarchy2"/>
    <dgm:cxn modelId="{2588C03B-9ADF-4991-9D4B-9A1AE868CAE7}" srcId="{1F1A1326-16B0-4017-8A89-5663DC86C750}" destId="{EA024BBB-48EA-4421-B49E-EB08927C3463}" srcOrd="1" destOrd="0" parTransId="{88222535-A450-442C-8613-DE5AB0EF2A08}" sibTransId="{D89E541A-FA69-4D20-893F-14403626444A}"/>
    <dgm:cxn modelId="{978F073B-B6C0-47E9-898E-6A3FEB5477A0}" type="presOf" srcId="{88222535-A450-442C-8613-DE5AB0EF2A08}" destId="{FCF0AD54-73B0-404E-9CEE-9A387385319D}" srcOrd="0" destOrd="0" presId="urn:microsoft.com/office/officeart/2005/8/layout/hierarchy2"/>
    <dgm:cxn modelId="{3CC79FB9-019E-4AEC-986B-FCE936E4B690}" type="presOf" srcId="{D7C717DD-7524-49A9-B2AC-810A4A3D7E6E}" destId="{A6BC3D93-F833-49AD-A64A-424BE0F2682A}" srcOrd="0" destOrd="0" presId="urn:microsoft.com/office/officeart/2005/8/layout/hierarchy2"/>
    <dgm:cxn modelId="{8922B250-6B13-4022-BE70-62E096364A30}" type="presOf" srcId="{88222535-A450-442C-8613-DE5AB0EF2A08}" destId="{D8207CAF-14BA-4F37-B074-FE9836B1C5C6}" srcOrd="1" destOrd="0" presId="urn:microsoft.com/office/officeart/2005/8/layout/hierarchy2"/>
    <dgm:cxn modelId="{30FCB6B9-C37B-4BAE-A346-976BA3653AFE}" srcId="{275A6E71-DB74-418F-B078-21B5188BBB95}" destId="{1F1A1326-16B0-4017-8A89-5663DC86C750}" srcOrd="0" destOrd="0" parTransId="{FEBAB36C-E3A6-4DA5-8D81-EAA6FC540A2B}" sibTransId="{C27F43D6-6154-4DF5-8105-A48328188311}"/>
    <dgm:cxn modelId="{E0DBAB46-4A38-4802-BB0A-B70401883FE8}" type="presOf" srcId="{EA024BBB-48EA-4421-B49E-EB08927C3463}" destId="{C8A43424-39A7-43F5-B67F-A2ECD4579CCA}" srcOrd="0" destOrd="0" presId="urn:microsoft.com/office/officeart/2005/8/layout/hierarchy2"/>
    <dgm:cxn modelId="{30DB2B87-906C-476D-A643-8BCA12861B34}" type="presOf" srcId="{1F1A1326-16B0-4017-8A89-5663DC86C750}" destId="{7F8E8E8F-84A0-423E-94A5-B671DB111B1F}" srcOrd="0" destOrd="0" presId="urn:microsoft.com/office/officeart/2005/8/layout/hierarchy2"/>
    <dgm:cxn modelId="{F98CFE52-78EE-4E53-8EA5-C69DA0C2E076}" srcId="{1F1A1326-16B0-4017-8A89-5663DC86C750}" destId="{C465681D-63FC-4CC2-8DB2-EE40957E8BC7}" srcOrd="0" destOrd="0" parTransId="{D7C717DD-7524-49A9-B2AC-810A4A3D7E6E}" sibTransId="{6FC5D4C2-D9F9-4926-8B3B-835C18BD3EAA}"/>
    <dgm:cxn modelId="{32924E32-D60E-4A92-ADFA-82BC19159FFC}" type="presOf" srcId="{C465681D-63FC-4CC2-8DB2-EE40957E8BC7}" destId="{CBBD824F-3D41-4716-9ADE-B43E59EF52B9}" srcOrd="0" destOrd="0" presId="urn:microsoft.com/office/officeart/2005/8/layout/hierarchy2"/>
    <dgm:cxn modelId="{B6D5D397-C958-44B7-9984-9902DC61CB1C}" type="presParOf" srcId="{DCB379A5-5013-4931-8A70-59D19F8AB877}" destId="{6ECB0A79-F0D9-446C-B141-2B31ABBFEBAE}" srcOrd="0" destOrd="0" presId="urn:microsoft.com/office/officeart/2005/8/layout/hierarchy2"/>
    <dgm:cxn modelId="{FAAF0C3B-3EF0-4C03-A3E8-FBFB92D77DEB}" type="presParOf" srcId="{6ECB0A79-F0D9-446C-B141-2B31ABBFEBAE}" destId="{7F8E8E8F-84A0-423E-94A5-B671DB111B1F}" srcOrd="0" destOrd="0" presId="urn:microsoft.com/office/officeart/2005/8/layout/hierarchy2"/>
    <dgm:cxn modelId="{6D58AFF8-DEAA-42FB-8E75-55C4C8682358}" type="presParOf" srcId="{6ECB0A79-F0D9-446C-B141-2B31ABBFEBAE}" destId="{0674D586-BEB2-4808-B845-97CC5C027496}" srcOrd="1" destOrd="0" presId="urn:microsoft.com/office/officeart/2005/8/layout/hierarchy2"/>
    <dgm:cxn modelId="{FC98FBD9-61BE-42D6-BC54-C9DC02F2D519}" type="presParOf" srcId="{0674D586-BEB2-4808-B845-97CC5C027496}" destId="{A6BC3D93-F833-49AD-A64A-424BE0F2682A}" srcOrd="0" destOrd="0" presId="urn:microsoft.com/office/officeart/2005/8/layout/hierarchy2"/>
    <dgm:cxn modelId="{74F78D65-368E-4F4E-9341-EF480395EB22}" type="presParOf" srcId="{A6BC3D93-F833-49AD-A64A-424BE0F2682A}" destId="{44A3B6F8-A8CF-4E21-B205-C75E8FFDCAEB}" srcOrd="0" destOrd="0" presId="urn:microsoft.com/office/officeart/2005/8/layout/hierarchy2"/>
    <dgm:cxn modelId="{A6CC5863-C49F-4BC8-815A-7A9AC87C6CAA}" type="presParOf" srcId="{0674D586-BEB2-4808-B845-97CC5C027496}" destId="{D33BE76B-9BA9-47EB-8296-1F6C57F21AA4}" srcOrd="1" destOrd="0" presId="urn:microsoft.com/office/officeart/2005/8/layout/hierarchy2"/>
    <dgm:cxn modelId="{D40B1ABD-E3F5-4D97-AE97-C827B92754FF}" type="presParOf" srcId="{D33BE76B-9BA9-47EB-8296-1F6C57F21AA4}" destId="{CBBD824F-3D41-4716-9ADE-B43E59EF52B9}" srcOrd="0" destOrd="0" presId="urn:microsoft.com/office/officeart/2005/8/layout/hierarchy2"/>
    <dgm:cxn modelId="{66C806B3-B270-4ED6-9664-38F1B7AE160E}" type="presParOf" srcId="{D33BE76B-9BA9-47EB-8296-1F6C57F21AA4}" destId="{9694F64C-2351-4CD9-A50B-CB59A01DBF2B}" srcOrd="1" destOrd="0" presId="urn:microsoft.com/office/officeart/2005/8/layout/hierarchy2"/>
    <dgm:cxn modelId="{6D63885B-3C9A-4EC1-BEBD-575123769FF9}" type="presParOf" srcId="{0674D586-BEB2-4808-B845-97CC5C027496}" destId="{FCF0AD54-73B0-404E-9CEE-9A387385319D}" srcOrd="2" destOrd="0" presId="urn:microsoft.com/office/officeart/2005/8/layout/hierarchy2"/>
    <dgm:cxn modelId="{A6E4C6CF-E1C0-4503-BC6C-1BD3F593322E}" type="presParOf" srcId="{FCF0AD54-73B0-404E-9CEE-9A387385319D}" destId="{D8207CAF-14BA-4F37-B074-FE9836B1C5C6}" srcOrd="0" destOrd="0" presId="urn:microsoft.com/office/officeart/2005/8/layout/hierarchy2"/>
    <dgm:cxn modelId="{85809A61-DF55-412D-B578-F2D01E51A956}" type="presParOf" srcId="{0674D586-BEB2-4808-B845-97CC5C027496}" destId="{1CA061AF-56A1-4B1F-9F9D-0650131A2CCF}" srcOrd="3" destOrd="0" presId="urn:microsoft.com/office/officeart/2005/8/layout/hierarchy2"/>
    <dgm:cxn modelId="{67EE28B1-224F-4A6B-BC44-84BE95DCA581}" type="presParOf" srcId="{1CA061AF-56A1-4B1F-9F9D-0650131A2CCF}" destId="{C8A43424-39A7-43F5-B67F-A2ECD4579CCA}" srcOrd="0" destOrd="0" presId="urn:microsoft.com/office/officeart/2005/8/layout/hierarchy2"/>
    <dgm:cxn modelId="{91C4AA5C-9269-442A-A1C7-87854E2E0481}" type="presParOf" srcId="{1CA061AF-56A1-4B1F-9F9D-0650131A2CCF}" destId="{24A15815-2F21-433D-B5D3-4B096F5CCC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F2D84-39F9-4598-BA8D-19B526DB92FE}">
      <dsp:nvSpPr>
        <dsp:cNvPr id="0" name=""/>
        <dsp:cNvSpPr/>
      </dsp:nvSpPr>
      <dsp:spPr>
        <a:xfrm>
          <a:off x="602462" y="0"/>
          <a:ext cx="6827903" cy="2580007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F681AB2-A05E-4547-92A9-3DD831A8C30D}">
      <dsp:nvSpPr>
        <dsp:cNvPr id="0" name=""/>
        <dsp:cNvSpPr/>
      </dsp:nvSpPr>
      <dsp:spPr>
        <a:xfrm>
          <a:off x="4020" y="774002"/>
          <a:ext cx="1933683" cy="1032002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1. Fase di avvio</a:t>
          </a:r>
          <a:endParaRPr lang="it-IT" sz="1400" kern="1200" dirty="0"/>
        </a:p>
      </dsp:txBody>
      <dsp:txXfrm>
        <a:off x="54398" y="824380"/>
        <a:ext cx="1832927" cy="931246"/>
      </dsp:txXfrm>
    </dsp:sp>
    <dsp:sp modelId="{D0AF99ED-1DAE-4BC4-8AB8-464F00D5956B}">
      <dsp:nvSpPr>
        <dsp:cNvPr id="0" name=""/>
        <dsp:cNvSpPr/>
      </dsp:nvSpPr>
      <dsp:spPr>
        <a:xfrm>
          <a:off x="2034388" y="774002"/>
          <a:ext cx="1933683" cy="1032002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2. Fase di attuazione (controllo procedurale e finanziario)</a:t>
          </a:r>
          <a:endParaRPr lang="it-IT" sz="1400" kern="1200" dirty="0"/>
        </a:p>
      </dsp:txBody>
      <dsp:txXfrm>
        <a:off x="2084766" y="824380"/>
        <a:ext cx="1832927" cy="931246"/>
      </dsp:txXfrm>
    </dsp:sp>
    <dsp:sp modelId="{D6A614ED-4B7C-4DB1-AA65-CE25A6185321}">
      <dsp:nvSpPr>
        <dsp:cNvPr id="0" name=""/>
        <dsp:cNvSpPr/>
      </dsp:nvSpPr>
      <dsp:spPr>
        <a:xfrm>
          <a:off x="4064756" y="774002"/>
          <a:ext cx="1933683" cy="1032002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3. Fase di chiusura delle attività</a:t>
          </a:r>
          <a:endParaRPr lang="it-IT" sz="1400" kern="1200" dirty="0"/>
        </a:p>
      </dsp:txBody>
      <dsp:txXfrm>
        <a:off x="4115134" y="824380"/>
        <a:ext cx="1832927" cy="931246"/>
      </dsp:txXfrm>
    </dsp:sp>
    <dsp:sp modelId="{79E3CF2A-E0EE-4774-AD11-2A94E35940FF}">
      <dsp:nvSpPr>
        <dsp:cNvPr id="0" name=""/>
        <dsp:cNvSpPr/>
      </dsp:nvSpPr>
      <dsp:spPr>
        <a:xfrm>
          <a:off x="6095123" y="774002"/>
          <a:ext cx="1933683" cy="1032002"/>
        </a:xfrm>
        <a:prstGeom prst="round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4. Accertamenti aggiuntivi nel controllo in loco</a:t>
          </a:r>
          <a:endParaRPr lang="it-IT" sz="1400" kern="1200" dirty="0"/>
        </a:p>
      </dsp:txBody>
      <dsp:txXfrm>
        <a:off x="6145501" y="824380"/>
        <a:ext cx="1832927" cy="931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BCBC-EF59-4ED0-B818-0C89C793E235}">
      <dsp:nvSpPr>
        <dsp:cNvPr id="0" name=""/>
        <dsp:cNvSpPr/>
      </dsp:nvSpPr>
      <dsp:spPr>
        <a:xfrm>
          <a:off x="0" y="1093697"/>
          <a:ext cx="2031377" cy="10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400" kern="1200" dirty="0" smtClean="0"/>
            <a:t>FSE</a:t>
          </a:r>
          <a:endParaRPr lang="it-IT" sz="4400" kern="1200" dirty="0"/>
        </a:p>
      </dsp:txBody>
      <dsp:txXfrm>
        <a:off x="29748" y="1123445"/>
        <a:ext cx="1971881" cy="956192"/>
      </dsp:txXfrm>
    </dsp:sp>
    <dsp:sp modelId="{AFBF9A0A-E5F8-4B1B-A025-35967FEA75F3}">
      <dsp:nvSpPr>
        <dsp:cNvPr id="0" name=""/>
        <dsp:cNvSpPr/>
      </dsp:nvSpPr>
      <dsp:spPr>
        <a:xfrm>
          <a:off x="2264295" y="542696"/>
          <a:ext cx="2031377" cy="10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Costi reali</a:t>
          </a:r>
          <a:endParaRPr lang="it-IT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4043" y="572444"/>
        <a:ext cx="1971881" cy="956192"/>
      </dsp:txXfrm>
    </dsp:sp>
    <dsp:sp modelId="{8AF3E421-3644-47C9-9A58-7621C790CA77}">
      <dsp:nvSpPr>
        <dsp:cNvPr id="0" name=""/>
        <dsp:cNvSpPr/>
      </dsp:nvSpPr>
      <dsp:spPr>
        <a:xfrm>
          <a:off x="2264295" y="1710739"/>
          <a:ext cx="2031377" cy="10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Arial" panose="020B0604020202020204" pitchFamily="34" charset="0"/>
            </a:rPr>
            <a:t>Tabelle standard di costi unitari</a:t>
          </a:r>
          <a:endParaRPr lang="it-IT" sz="1600" kern="1200" dirty="0"/>
        </a:p>
      </dsp:txBody>
      <dsp:txXfrm>
        <a:off x="2294043" y="1740487"/>
        <a:ext cx="1971881" cy="956192"/>
      </dsp:txXfrm>
    </dsp:sp>
    <dsp:sp modelId="{068CB344-91D7-4A6C-8054-04C7405CF865}">
      <dsp:nvSpPr>
        <dsp:cNvPr id="0" name=""/>
        <dsp:cNvSpPr/>
      </dsp:nvSpPr>
      <dsp:spPr>
        <a:xfrm rot="19434702">
          <a:off x="4200544" y="1903369"/>
          <a:ext cx="991494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991494" y="23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71504" y="1901785"/>
        <a:ext cx="49574" cy="49574"/>
      </dsp:txXfrm>
    </dsp:sp>
    <dsp:sp modelId="{DC120867-0238-4407-BC31-4F359D66B158}">
      <dsp:nvSpPr>
        <dsp:cNvPr id="0" name=""/>
        <dsp:cNvSpPr/>
      </dsp:nvSpPr>
      <dsp:spPr>
        <a:xfrm>
          <a:off x="5096909" y="1126717"/>
          <a:ext cx="2412626" cy="10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200" i="1" kern="1200" dirty="0" smtClean="0">
              <a:latin typeface="Arial" panose="020B0604020202020204" pitchFamily="34" charset="0"/>
            </a:rPr>
            <a:t>Rimborso secondo tabelle definite dall’AdG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200" i="1" kern="1200" dirty="0" smtClean="0">
              <a:latin typeface="Arial" panose="020B0604020202020204" pitchFamily="34" charset="0"/>
            </a:rPr>
            <a:t>Art. 67 (Reg. 1303/2013)</a:t>
          </a:r>
          <a:endParaRPr lang="it-IT" sz="1200" kern="1200" dirty="0"/>
        </a:p>
      </dsp:txBody>
      <dsp:txXfrm>
        <a:off x="5126657" y="1156465"/>
        <a:ext cx="2353130" cy="956192"/>
      </dsp:txXfrm>
    </dsp:sp>
    <dsp:sp modelId="{4F9480D4-7488-49F2-B352-FC3DE85EA98F}">
      <dsp:nvSpPr>
        <dsp:cNvPr id="0" name=""/>
        <dsp:cNvSpPr/>
      </dsp:nvSpPr>
      <dsp:spPr>
        <a:xfrm rot="2165298">
          <a:off x="4200544" y="2487390"/>
          <a:ext cx="991494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991494" y="23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71504" y="2485806"/>
        <a:ext cx="49574" cy="49574"/>
      </dsp:txXfrm>
    </dsp:sp>
    <dsp:sp modelId="{DBF2806F-4FE4-4568-9F48-F4A004705B12}">
      <dsp:nvSpPr>
        <dsp:cNvPr id="0" name=""/>
        <dsp:cNvSpPr/>
      </dsp:nvSpPr>
      <dsp:spPr>
        <a:xfrm>
          <a:off x="5096909" y="2294760"/>
          <a:ext cx="2480515" cy="10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200" i="1" kern="1200" dirty="0" smtClean="0">
              <a:latin typeface="Arial" panose="020B0604020202020204" pitchFamily="34" charset="0"/>
            </a:rPr>
            <a:t>Rimborso secondo tabelle di costo standard definite dall’Atto delegato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200" i="1" kern="1200" dirty="0" smtClean="0">
              <a:latin typeface="Arial" panose="020B0604020202020204" pitchFamily="34" charset="0"/>
            </a:rPr>
            <a:t> Art. 14.1 (Reg. 1303/2013)</a:t>
          </a:r>
          <a:endParaRPr lang="it-IT" sz="1200" kern="1200" dirty="0"/>
        </a:p>
      </dsp:txBody>
      <dsp:txXfrm>
        <a:off x="5126657" y="2324508"/>
        <a:ext cx="2421019" cy="956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E8E8F-84A0-423E-94A5-B671DB111B1F}">
      <dsp:nvSpPr>
        <dsp:cNvPr id="0" name=""/>
        <dsp:cNvSpPr/>
      </dsp:nvSpPr>
      <dsp:spPr>
        <a:xfrm>
          <a:off x="3620" y="1057652"/>
          <a:ext cx="2182632" cy="1091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FESR</a:t>
          </a:r>
          <a:endParaRPr lang="it-IT" sz="2000" kern="1200" dirty="0"/>
        </a:p>
      </dsp:txBody>
      <dsp:txXfrm>
        <a:off x="35584" y="1089616"/>
        <a:ext cx="2118704" cy="1027388"/>
      </dsp:txXfrm>
    </dsp:sp>
    <dsp:sp modelId="{A6BC3D93-F833-49AD-A64A-424BE0F2682A}">
      <dsp:nvSpPr>
        <dsp:cNvPr id="0" name=""/>
        <dsp:cNvSpPr/>
      </dsp:nvSpPr>
      <dsp:spPr>
        <a:xfrm rot="19457599">
          <a:off x="2085195" y="1258927"/>
          <a:ext cx="1075168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075168" y="30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595900" y="1262678"/>
        <a:ext cx="53758" cy="53758"/>
      </dsp:txXfrm>
    </dsp:sp>
    <dsp:sp modelId="{CBBD824F-3D41-4716-9ADE-B43E59EF52B9}">
      <dsp:nvSpPr>
        <dsp:cNvPr id="0" name=""/>
        <dsp:cNvSpPr/>
      </dsp:nvSpPr>
      <dsp:spPr>
        <a:xfrm>
          <a:off x="3059305" y="430146"/>
          <a:ext cx="2182632" cy="1091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>
              <a:latin typeface="+mn-lt"/>
            </a:rPr>
            <a:t>Acquisizione nuove tecnologie e laboratori di settore</a:t>
          </a:r>
          <a:endParaRPr lang="it-IT" sz="2000" kern="1200" dirty="0">
            <a:latin typeface="+mn-lt"/>
          </a:endParaRPr>
        </a:p>
      </dsp:txBody>
      <dsp:txXfrm>
        <a:off x="3091269" y="462110"/>
        <a:ext cx="2118704" cy="1027388"/>
      </dsp:txXfrm>
    </dsp:sp>
    <dsp:sp modelId="{FCF0AD54-73B0-404E-9CEE-9A387385319D}">
      <dsp:nvSpPr>
        <dsp:cNvPr id="0" name=""/>
        <dsp:cNvSpPr/>
      </dsp:nvSpPr>
      <dsp:spPr>
        <a:xfrm rot="2142401">
          <a:off x="2085195" y="1886434"/>
          <a:ext cx="1075168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075168" y="30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595900" y="1890185"/>
        <a:ext cx="53758" cy="53758"/>
      </dsp:txXfrm>
    </dsp:sp>
    <dsp:sp modelId="{C8A43424-39A7-43F5-B67F-A2ECD4579CCA}">
      <dsp:nvSpPr>
        <dsp:cNvPr id="0" name=""/>
        <dsp:cNvSpPr/>
      </dsp:nvSpPr>
      <dsp:spPr>
        <a:xfrm>
          <a:off x="3059305" y="1685159"/>
          <a:ext cx="2182632" cy="1091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+mn-lt"/>
            </a:rPr>
            <a:t>Riqualificazione degli edifici scolastici</a:t>
          </a:r>
          <a:endParaRPr lang="it-IT" sz="2000" kern="1200" dirty="0">
            <a:latin typeface="+mn-lt"/>
          </a:endParaRPr>
        </a:p>
      </dsp:txBody>
      <dsp:txXfrm>
        <a:off x="3091269" y="1717123"/>
        <a:ext cx="2118704" cy="102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EE540-3CC0-4419-A9FD-DB9B60475653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0136-2FA3-4C4F-B332-C3D0206E82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447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A2CAD-0FBC-8647-9A4F-7BF71809E392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8E99F-ED97-D24D-884D-A0D4EEA5AF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0985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233" y="1879599"/>
            <a:ext cx="7110730" cy="201644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233" y="3977958"/>
            <a:ext cx="711073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k object 27"/>
          <p:cNvSpPr/>
          <p:nvPr/>
        </p:nvSpPr>
        <p:spPr>
          <a:xfrm>
            <a:off x="7079487" y="3685032"/>
            <a:ext cx="838708" cy="783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1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920"/>
              </a:lnSpc>
            </a:pPr>
            <a:endParaRPr lang="it-IT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6364">
              <a:lnSpc>
                <a:spcPts val="1240"/>
              </a:lnSpc>
            </a:pPr>
            <a:fld id="{81D60167-4931-47E6-BA6A-407CBD079E47}" type="slidenum">
              <a:rPr lang="nb-NO" smtClean="0"/>
              <a:pPr marL="126364">
                <a:lnSpc>
                  <a:spcPts val="1240"/>
                </a:lnSpc>
              </a:pPr>
              <a:t>‹N›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32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" y="0"/>
            <a:ext cx="9905777" cy="692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01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Investiamo nel Vostro futuro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75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4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88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670560"/>
            <a:ext cx="7822883" cy="102013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1825625"/>
            <a:ext cx="7822883" cy="40976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77150" y="24088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1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61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80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2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99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138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927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130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915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46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693741"/>
            <a:ext cx="8543925" cy="77945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1825945"/>
            <a:ext cx="8543925" cy="39652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56830" y="23822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54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51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632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3241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848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95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1503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0671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0671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77150" y="1447568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6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87047"/>
            <a:ext cx="8543925" cy="45783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Segnaposto numero diapositiva 5"/>
          <p:cNvSpPr txBox="1">
            <a:spLocks/>
          </p:cNvSpPr>
          <p:nvPr userDrawn="1"/>
        </p:nvSpPr>
        <p:spPr>
          <a:xfrm>
            <a:off x="7677150" y="109538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71006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677150" y="1469498"/>
            <a:ext cx="222885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E2E568CB-5538-6C4A-9655-F591CC9D6D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67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8575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68CB-5538-6C4A-9655-F591CC9D6D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3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76D6-C70C-A54F-8882-F0B95BAAD140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5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it-IT" sz="2800" b="1" dirty="0">
                <a:solidFill>
                  <a:srgbClr val="2C5E99"/>
                </a:solidFill>
                <a:latin typeface="Century Gothic"/>
                <a:cs typeface="Century Gothic"/>
              </a:rPr>
              <a:t>PROGRAMMA OPERATIVO</a:t>
            </a:r>
            <a:r>
              <a:rPr lang="it-IT" sz="2800" b="1" spc="-155" dirty="0">
                <a:solidFill>
                  <a:srgbClr val="2C5E99"/>
                </a:solidFill>
                <a:latin typeface="Century Gothic"/>
                <a:cs typeface="Century Gothic"/>
              </a:rPr>
              <a:t> </a:t>
            </a:r>
            <a:r>
              <a:rPr lang="it-IT" sz="2800" b="1" dirty="0">
                <a:solidFill>
                  <a:srgbClr val="2C5E99"/>
                </a:solidFill>
                <a:latin typeface="Century Gothic"/>
                <a:cs typeface="Century Gothic"/>
              </a:rPr>
              <a:t>NAZIONALE  </a:t>
            </a:r>
            <a:r>
              <a:rPr lang="it-IT" sz="2800" b="1" spc="5" dirty="0">
                <a:solidFill>
                  <a:srgbClr val="2C5E99"/>
                </a:solidFill>
                <a:latin typeface="Century Gothic"/>
                <a:cs typeface="Century Gothic"/>
              </a:rPr>
              <a:t>20</a:t>
            </a:r>
            <a:r>
              <a:rPr lang="it-IT" sz="2800" b="1" spc="5" dirty="0">
                <a:solidFill>
                  <a:srgbClr val="3A9ED2"/>
                </a:solidFill>
                <a:latin typeface="Century Gothic"/>
                <a:cs typeface="Century Gothic"/>
              </a:rPr>
              <a:t>14</a:t>
            </a:r>
            <a:r>
              <a:rPr lang="it-IT" sz="2800" b="1" spc="5" dirty="0">
                <a:solidFill>
                  <a:srgbClr val="1F487C"/>
                </a:solidFill>
                <a:latin typeface="Century Gothic"/>
                <a:cs typeface="Century Gothic"/>
              </a:rPr>
              <a:t>-</a:t>
            </a:r>
            <a:r>
              <a:rPr lang="it-IT" sz="2800" b="1" spc="5" dirty="0">
                <a:solidFill>
                  <a:srgbClr val="2C5E99"/>
                </a:solidFill>
                <a:latin typeface="Century Gothic"/>
                <a:cs typeface="Century Gothic"/>
              </a:rPr>
              <a:t>20</a:t>
            </a:r>
            <a:r>
              <a:rPr lang="it-IT" sz="2800" b="1" spc="5" dirty="0">
                <a:solidFill>
                  <a:srgbClr val="3A9ED2"/>
                </a:solidFill>
                <a:latin typeface="Century Gothic"/>
                <a:cs typeface="Century Gothic"/>
              </a:rPr>
              <a:t>20</a:t>
            </a:r>
            <a:r>
              <a:rPr lang="it-IT" sz="3200" b="1" spc="5" dirty="0">
                <a:solidFill>
                  <a:srgbClr val="3A9ED2"/>
                </a:solidFill>
                <a:latin typeface="Century Gothic"/>
                <a:cs typeface="Century Gothic"/>
              </a:rPr>
              <a:t/>
            </a:r>
            <a:br>
              <a:rPr lang="it-IT" sz="3200" b="1" spc="5" dirty="0">
                <a:solidFill>
                  <a:srgbClr val="3A9ED2"/>
                </a:solidFill>
                <a:latin typeface="Century Gothic"/>
                <a:cs typeface="Century Gothic"/>
              </a:rPr>
            </a:br>
            <a:r>
              <a:rPr lang="it-IT" sz="3200" b="1" spc="5" dirty="0">
                <a:solidFill>
                  <a:srgbClr val="3A9ED2"/>
                </a:solidFill>
                <a:latin typeface="Century Gothic"/>
                <a:cs typeface="Century Gothic"/>
              </a:rPr>
              <a:t/>
            </a:r>
            <a:br>
              <a:rPr lang="it-IT" sz="3200" b="1" spc="5" dirty="0">
                <a:solidFill>
                  <a:srgbClr val="3A9ED2"/>
                </a:solidFill>
                <a:latin typeface="Century Gothic"/>
                <a:cs typeface="Century Gothic"/>
              </a:rPr>
            </a:br>
            <a:r>
              <a:rPr lang="it-IT" sz="3200" b="1" spc="-10" dirty="0">
                <a:solidFill>
                  <a:srgbClr val="FFC000"/>
                </a:solidFill>
                <a:latin typeface="Century Gothic"/>
                <a:cs typeface="Century Gothic"/>
              </a:rPr>
              <a:t>PER </a:t>
            </a:r>
            <a:r>
              <a:rPr lang="it-IT" sz="3200" b="1" dirty="0">
                <a:solidFill>
                  <a:srgbClr val="FFC000"/>
                </a:solidFill>
                <a:latin typeface="Century Gothic"/>
                <a:cs typeface="Century Gothic"/>
              </a:rPr>
              <a:t>LA </a:t>
            </a:r>
            <a:r>
              <a:rPr lang="it-IT" sz="3200" b="1" spc="-10" dirty="0">
                <a:solidFill>
                  <a:srgbClr val="FFC000"/>
                </a:solidFill>
                <a:latin typeface="Century Gothic"/>
                <a:cs typeface="Century Gothic"/>
              </a:rPr>
              <a:t>SCUOLA COMPETENZE </a:t>
            </a:r>
            <a:r>
              <a:rPr lang="it-IT" sz="32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E </a:t>
            </a:r>
            <a:r>
              <a:rPr lang="it-IT" sz="3200" b="1" spc="-10" dirty="0">
                <a:solidFill>
                  <a:srgbClr val="FFC000"/>
                </a:solidFill>
                <a:latin typeface="Century Gothic"/>
                <a:cs typeface="Century Gothic"/>
              </a:rPr>
              <a:t>AMBIENTI PER  </a:t>
            </a:r>
            <a:r>
              <a:rPr lang="it-IT" sz="3200" b="1" spc="-5" dirty="0">
                <a:solidFill>
                  <a:srgbClr val="FFC000"/>
                </a:solidFill>
                <a:latin typeface="Century Gothic"/>
                <a:cs typeface="Century Gothic"/>
              </a:rPr>
              <a:t>L’APPRENDIMENTO</a:t>
            </a:r>
            <a:r>
              <a:rPr lang="it-IT" sz="3200" dirty="0">
                <a:latin typeface="Century Gothic"/>
                <a:cs typeface="Century Gothic"/>
              </a:rPr>
              <a:t/>
            </a:r>
            <a:br>
              <a:rPr lang="it-IT" sz="3200" dirty="0">
                <a:latin typeface="Century Gothic"/>
                <a:cs typeface="Century Gothic"/>
              </a:rPr>
            </a:br>
            <a:r>
              <a:rPr lang="it-IT" sz="3200" dirty="0">
                <a:latin typeface="Century Gothic"/>
                <a:cs typeface="Century Gothic"/>
              </a:rPr>
              <a:t/>
            </a:r>
            <a:br>
              <a:rPr lang="it-IT" sz="3200" dirty="0">
                <a:latin typeface="Century Gothic"/>
                <a:cs typeface="Century Gothic"/>
              </a:rPr>
            </a:br>
            <a:endParaRPr lang="it-IT" sz="3200" dirty="0"/>
          </a:p>
        </p:txBody>
      </p:sp>
      <p:sp>
        <p:nvSpPr>
          <p:cNvPr id="21" name="Sottotitolo 20"/>
          <p:cNvSpPr>
            <a:spLocks noGrp="1"/>
          </p:cNvSpPr>
          <p:nvPr>
            <p:ph type="subTitle" idx="1"/>
          </p:nvPr>
        </p:nvSpPr>
        <p:spPr>
          <a:xfrm>
            <a:off x="2114233" y="4301515"/>
            <a:ext cx="7110730" cy="1655762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Century Gothic"/>
              </a:rPr>
              <a:t>I </a:t>
            </a: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Century Gothic"/>
              </a:rPr>
              <a:t>controlli</a:t>
            </a:r>
          </a:p>
          <a:p>
            <a:endParaRPr lang="it-IT" sz="4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+mj-ea"/>
              <a:cs typeface="Century Gothic"/>
            </a:endParaRPr>
          </a:p>
          <a:p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FSE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500954"/>
            <a:ext cx="829276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altLang="it-IT" sz="200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Costi reali</a:t>
            </a:r>
          </a:p>
          <a:p>
            <a:endParaRPr lang="it-IT" altLang="it-IT" sz="2000" dirty="0" smtClean="0">
              <a:latin typeface="Arial" panose="020B0604020202020204" pitchFamily="34" charset="0"/>
            </a:endParaRPr>
          </a:p>
          <a:p>
            <a:pPr algn="just"/>
            <a:r>
              <a:rPr lang="it-IT" altLang="it-IT" sz="2400" dirty="0" smtClean="0"/>
              <a:t>Il beneficiario rendiconta i costi effettivamente sostenuti per il progetto che verranno riconosciuti nella loro totalità solo dopo il controllo amministrativo-contabile dei giustificativi di spesa prodotti.</a:t>
            </a:r>
          </a:p>
          <a:p>
            <a:endParaRPr lang="it-IT" altLang="it-IT" sz="2400" dirty="0" smtClean="0"/>
          </a:p>
          <a:p>
            <a:pPr algn="just"/>
            <a:r>
              <a:rPr lang="it-IT" altLang="it-IT" sz="2400" dirty="0" smtClean="0"/>
              <a:t>I mandati da inserite nel sistema finanziario a prova del pagamento devono sempre essere </a:t>
            </a:r>
            <a:r>
              <a:rPr lang="it-IT" altLang="it-IT" sz="2400" b="1" dirty="0" smtClean="0"/>
              <a:t>quietanzati</a:t>
            </a:r>
            <a:r>
              <a:rPr lang="it-IT" altLang="it-IT" sz="2400" dirty="0" smtClean="0"/>
              <a:t>.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2917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FSE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500954"/>
            <a:ext cx="829276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Costi standard e forfettari</a:t>
            </a:r>
          </a:p>
          <a:p>
            <a:endParaRPr lang="it-IT" altLang="it-IT" sz="2000" dirty="0" smtClean="0">
              <a:latin typeface="Arial" panose="020B0604020202020204" pitchFamily="34" charset="0"/>
            </a:endParaRPr>
          </a:p>
          <a:p>
            <a:pPr algn="just"/>
            <a:r>
              <a:rPr lang="it-IT" altLang="it-IT" sz="2000" dirty="0" smtClean="0"/>
              <a:t>I </a:t>
            </a:r>
            <a:r>
              <a:rPr lang="it-IT" altLang="it-IT" sz="2000" dirty="0"/>
              <a:t>costi ammissibili si </a:t>
            </a:r>
            <a:r>
              <a:rPr lang="it-IT" altLang="it-IT" sz="2000" dirty="0" smtClean="0"/>
              <a:t>“</a:t>
            </a:r>
            <a:r>
              <a:rPr lang="it-IT" altLang="it-IT" sz="2000" dirty="0"/>
              <a:t>maturano” </a:t>
            </a:r>
            <a:r>
              <a:rPr lang="it-IT" altLang="it-IT" sz="2000" dirty="0" smtClean="0"/>
              <a:t>con </a:t>
            </a:r>
            <a:r>
              <a:rPr lang="it-IT" altLang="it-IT" sz="2000" dirty="0"/>
              <a:t>la registrazione </a:t>
            </a:r>
            <a:r>
              <a:rPr lang="it-IT" altLang="it-IT" sz="2000" dirty="0" smtClean="0"/>
              <a:t>nella </a:t>
            </a:r>
            <a:r>
              <a:rPr lang="it-IT" altLang="it-IT" sz="2000" dirty="0"/>
              <a:t>piattaforma  informatica </a:t>
            </a:r>
            <a:r>
              <a:rPr lang="it-IT" altLang="it-IT" sz="2000" dirty="0" smtClean="0"/>
              <a:t>(GPU) </a:t>
            </a:r>
            <a:r>
              <a:rPr lang="it-IT" altLang="it-IT" sz="2000" dirty="0"/>
              <a:t>delle </a:t>
            </a:r>
            <a:r>
              <a:rPr lang="it-IT" altLang="it-IT" sz="2000" dirty="0" smtClean="0"/>
              <a:t>procedure di selezione e </a:t>
            </a:r>
            <a:r>
              <a:rPr lang="it-IT" altLang="it-IT" sz="2000" smtClean="0"/>
              <a:t>delle </a:t>
            </a:r>
            <a:r>
              <a:rPr lang="it-IT" altLang="it-IT" sz="2000" smtClean="0"/>
              <a:t>ore svolte</a:t>
            </a:r>
            <a:r>
              <a:rPr lang="it-IT" altLang="it-IT" sz="2000" dirty="0" smtClean="0"/>
              <a:t>, </a:t>
            </a:r>
            <a:r>
              <a:rPr lang="it-IT" altLang="it-IT" sz="2000" dirty="0"/>
              <a:t>non </a:t>
            </a:r>
            <a:r>
              <a:rPr lang="it-IT" altLang="it-IT" sz="2000" dirty="0" smtClean="0"/>
              <a:t>è previsto allegare </a:t>
            </a:r>
            <a:r>
              <a:rPr lang="it-IT" altLang="it-IT" sz="2000" dirty="0"/>
              <a:t>documentazione contabile. </a:t>
            </a:r>
          </a:p>
          <a:p>
            <a:endParaRPr lang="it-IT" altLang="it-IT" sz="2000" dirty="0" smtClean="0"/>
          </a:p>
          <a:p>
            <a:r>
              <a:rPr lang="it-IT" altLang="it-IT" sz="2000" dirty="0" smtClean="0"/>
              <a:t>I passi  fondamentali:</a:t>
            </a:r>
          </a:p>
          <a:p>
            <a:endParaRPr lang="it-IT" altLang="it-IT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il </a:t>
            </a:r>
            <a:r>
              <a:rPr lang="it-IT" altLang="it-IT" sz="2000" dirty="0"/>
              <a:t>DS </a:t>
            </a:r>
            <a:r>
              <a:rPr lang="it-IT" altLang="it-IT" sz="2000" dirty="0" smtClean="0"/>
              <a:t>valida </a:t>
            </a:r>
            <a:r>
              <a:rPr lang="it-IT" altLang="it-IT" sz="2000" dirty="0"/>
              <a:t>lo stato di avanzamento del </a:t>
            </a:r>
            <a:r>
              <a:rPr lang="it-IT" altLang="it-IT" sz="2000" dirty="0" smtClean="0"/>
              <a:t>progetto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il </a:t>
            </a:r>
            <a:r>
              <a:rPr lang="it-IT" altLang="it-IT" sz="2000" dirty="0"/>
              <a:t>sistema calcola in automatico l’importo del modello </a:t>
            </a:r>
            <a:r>
              <a:rPr lang="it-IT" altLang="it-IT" sz="2000" dirty="0" smtClean="0"/>
              <a:t>CERT tenendo </a:t>
            </a:r>
            <a:r>
              <a:rPr lang="it-IT" altLang="it-IT" sz="2000" dirty="0"/>
              <a:t>conto </a:t>
            </a:r>
            <a:r>
              <a:rPr lang="it-IT" altLang="it-IT" sz="2000" dirty="0" smtClean="0"/>
              <a:t>delle: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it-IT" altLang="it-IT" sz="2000" dirty="0" smtClean="0"/>
              <a:t>ore </a:t>
            </a:r>
            <a:r>
              <a:rPr lang="it-IT" altLang="it-IT" sz="2000" dirty="0"/>
              <a:t>di formazione effettivamente </a:t>
            </a:r>
            <a:r>
              <a:rPr lang="it-IT" altLang="it-IT" sz="2000" dirty="0" smtClean="0"/>
              <a:t>erogate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it-IT" altLang="it-IT" sz="2000" dirty="0" smtClean="0"/>
              <a:t>ore di effettiva presenza degli allievi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it-IT" altLang="it-IT" sz="2000" dirty="0" smtClean="0"/>
              <a:t>eventuali </a:t>
            </a:r>
            <a:r>
              <a:rPr lang="it-IT" altLang="it-IT" sz="2000" dirty="0"/>
              <a:t>costi </a:t>
            </a:r>
            <a:r>
              <a:rPr lang="it-IT" altLang="it-IT" sz="2000" dirty="0" smtClean="0"/>
              <a:t>aggiuntivi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1674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630" y="606008"/>
            <a:ext cx="7822883" cy="1020130"/>
          </a:xfrm>
        </p:spPr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FSE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73630" y="1500954"/>
            <a:ext cx="847997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</a:rPr>
              <a:t>Costi unitari e forfettari</a:t>
            </a:r>
          </a:p>
          <a:p>
            <a:endParaRPr lang="it-IT" altLang="it-IT" sz="2400" dirty="0" smtClean="0">
              <a:latin typeface="Arial" panose="020B0604020202020204" pitchFamily="34" charset="0"/>
            </a:endParaRPr>
          </a:p>
          <a:p>
            <a:r>
              <a:rPr lang="it-IT" altLang="it-IT" sz="2000" dirty="0" smtClean="0"/>
              <a:t>Il </a:t>
            </a:r>
            <a:r>
              <a:rPr lang="it-IT" altLang="it-IT" sz="2000" dirty="0"/>
              <a:t>controllo dovrà riguardare</a:t>
            </a:r>
            <a:r>
              <a:rPr lang="it-IT" altLang="it-IT" sz="2000" dirty="0" smtClean="0"/>
              <a:t>:</a:t>
            </a:r>
          </a:p>
          <a:p>
            <a:endParaRPr lang="it-IT" altLang="it-IT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la </a:t>
            </a:r>
            <a:r>
              <a:rPr lang="it-IT" altLang="it-IT" sz="2000" dirty="0"/>
              <a:t>correttezza procedurale e gestionale degli interventi</a:t>
            </a:r>
            <a:r>
              <a:rPr lang="it-IT" altLang="it-IT" sz="2000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l’effettiva </a:t>
            </a:r>
            <a:r>
              <a:rPr lang="it-IT" altLang="it-IT" sz="2000" dirty="0"/>
              <a:t>realizzazione delle attività;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la </a:t>
            </a:r>
            <a:r>
              <a:rPr lang="it-IT" altLang="it-IT" sz="2000" dirty="0"/>
              <a:t>conformità dell’intervento realizzato rispetto al progetto approvato;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il </a:t>
            </a:r>
            <a:r>
              <a:rPr lang="it-IT" altLang="it-IT" sz="2000" dirty="0"/>
              <a:t>conseguimento degli attestati di partecipazione da parte dei </a:t>
            </a:r>
            <a:r>
              <a:rPr lang="it-IT" altLang="it-IT" sz="2000" dirty="0" smtClean="0"/>
              <a:t>partecipanti e degli attestati di fruizione degli eventuali </a:t>
            </a:r>
            <a:r>
              <a:rPr lang="it-IT" altLang="it-IT" sz="2000" smtClean="0"/>
              <a:t>costi aggiuntivi;</a:t>
            </a:r>
            <a:endParaRPr lang="it-IT" altLang="it-IT" sz="20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I titoli di viaggio (treno/aereo) nel caso di progetti </a:t>
            </a:r>
            <a:r>
              <a:rPr lang="it-IT" altLang="it-IT" sz="2000" smtClean="0"/>
              <a:t>di mobilità. 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0002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FSE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483028"/>
            <a:ext cx="82927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</a:rPr>
              <a:t>Costi unitari e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</a:rPr>
              <a:t>forfettari</a:t>
            </a:r>
          </a:p>
          <a:p>
            <a:endParaRPr lang="it-IT" altLang="it-IT" sz="800" dirty="0" smtClean="0">
              <a:latin typeface="Arial" panose="020B0604020202020204" pitchFamily="34" charset="0"/>
            </a:endParaRPr>
          </a:p>
          <a:p>
            <a:r>
              <a:rPr lang="it-IT" altLang="it-IT" sz="2000" dirty="0" smtClean="0"/>
              <a:t>Le </a:t>
            </a:r>
            <a:r>
              <a:rPr lang="it-IT" altLang="it-IT" sz="2000" dirty="0"/>
              <a:t>verifiche da attuare in conformità all’art.14.1 </a:t>
            </a:r>
            <a:r>
              <a:rPr lang="it-IT" altLang="it-IT" sz="2000" dirty="0" smtClean="0"/>
              <a:t>Reg.1304/2013 riguarderanno </a:t>
            </a:r>
            <a:r>
              <a:rPr lang="it-IT" altLang="it-IT" sz="2000" dirty="0"/>
              <a:t>specifici aspetti individuati nell’Atto delegato sulla base </a:t>
            </a:r>
            <a:r>
              <a:rPr lang="it-IT" altLang="it-IT" sz="2000" dirty="0" smtClean="0"/>
              <a:t>della </a:t>
            </a:r>
            <a:r>
              <a:rPr lang="it-IT" altLang="it-IT" sz="2000" dirty="0"/>
              <a:t>tipologia delle attività realizzate (Unità Costi Standard).</a:t>
            </a:r>
          </a:p>
          <a:p>
            <a:endParaRPr lang="it-IT" altLang="it-IT" sz="2000" dirty="0"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63417"/>
              </p:ext>
            </p:extLst>
          </p:nvPr>
        </p:nvGraphicFramePr>
        <p:xfrm>
          <a:off x="1402080" y="3029691"/>
          <a:ext cx="7983460" cy="248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30"/>
                <a:gridCol w="39917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Controlli da effettuare</a:t>
                      </a:r>
                      <a:endParaRPr lang="it-IT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Documentazione di riferimento</a:t>
                      </a:r>
                      <a:endParaRPr lang="it-IT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Verifica dei requisiti di ammissibilità dei partecipanti ai percorsi formativi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Scheda di iscrizione dei partecipanti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Verifica della partecipazione al percorso formativo 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Attestati di partecipazione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Verifica della fruizione del pasto</a:t>
                      </a: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it-IT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previsto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Attestati di fruizione pasto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Verifica della realizzazione dell’ora aggiuntiva (</a:t>
                      </a:r>
                      <a:r>
                        <a:rPr lang="it-IT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prevista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Attestato di fruizione dell’ora aggiuntiva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Verifica della partecipazione ai percorsi di mobilità e/o stage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Titoli di viaggio, se previsti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31" marB="4573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FESR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699258"/>
            <a:ext cx="8292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 smtClean="0"/>
              <a:t>L'Autorità di Gestione prevede due </a:t>
            </a:r>
            <a:r>
              <a:rPr lang="it-IT" altLang="it-IT" sz="2000" dirty="0"/>
              <a:t>macrocategorie di interventi </a:t>
            </a:r>
            <a:r>
              <a:rPr lang="it-IT" altLang="it-IT" sz="2000" b="1" dirty="0" smtClean="0"/>
              <a:t>tutti a costi reali </a:t>
            </a:r>
            <a:r>
              <a:rPr lang="it-IT" altLang="it-IT" sz="2000" dirty="0"/>
              <a:t>nell’ambito dell’Asse II </a:t>
            </a:r>
            <a:r>
              <a:rPr lang="it-IT" altLang="it-IT" sz="2000" dirty="0" smtClean="0"/>
              <a:t>del </a:t>
            </a:r>
            <a:r>
              <a:rPr lang="it-IT" altLang="it-IT" sz="2000" dirty="0"/>
              <a:t>Programma Operativo cofinanziato dal FESR </a:t>
            </a:r>
            <a:endParaRPr lang="it-IT" altLang="it-IT" sz="2000" dirty="0" smtClean="0"/>
          </a:p>
          <a:p>
            <a:r>
              <a:rPr lang="it-IT" altLang="it-IT" sz="2000" dirty="0" smtClean="0"/>
              <a:t>“Asse </a:t>
            </a:r>
            <a:r>
              <a:rPr lang="it-IT" altLang="it-IT" sz="2000" dirty="0"/>
              <a:t>II - Potenziare le infrastrutture </a:t>
            </a:r>
            <a:r>
              <a:rPr lang="it-IT" altLang="it-IT" sz="2000" dirty="0" smtClean="0"/>
              <a:t>scolastiche </a:t>
            </a:r>
            <a:r>
              <a:rPr lang="it-IT" altLang="it-IT" sz="2000" dirty="0"/>
              <a:t>e le dotazioni </a:t>
            </a:r>
            <a:r>
              <a:rPr lang="it-IT" altLang="it-IT" sz="2000" dirty="0" smtClean="0"/>
              <a:t>tecnologiche”</a:t>
            </a:r>
            <a:endParaRPr lang="it-IT" altLang="it-IT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1608003"/>
              </p:ext>
            </p:extLst>
          </p:nvPr>
        </p:nvGraphicFramePr>
        <p:xfrm>
          <a:off x="2521333" y="2622588"/>
          <a:ext cx="5245559" cy="3206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FESR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79198" y="1457786"/>
            <a:ext cx="759015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Acquisizione nuove tecnologie e laboratori di settore</a:t>
            </a:r>
            <a:endParaRPr lang="it-IT" altLang="it-IT" sz="20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endParaRPr lang="it-IT" altLang="it-IT" sz="2000" dirty="0" smtClean="0"/>
          </a:p>
          <a:p>
            <a:r>
              <a:rPr lang="it-IT" altLang="it-IT" sz="2000" dirty="0" smtClean="0"/>
              <a:t>Il </a:t>
            </a:r>
            <a:r>
              <a:rPr lang="it-IT" altLang="it-IT" sz="2000" dirty="0"/>
              <a:t>controllore deve verificare</a:t>
            </a:r>
            <a:r>
              <a:rPr lang="it-IT" altLang="it-IT" sz="2000" dirty="0" smtClean="0"/>
              <a:t>:</a:t>
            </a:r>
          </a:p>
          <a:p>
            <a:endParaRPr lang="it-IT" altLang="it-IT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correttezza </a:t>
            </a:r>
            <a:r>
              <a:rPr lang="it-IT" altLang="it-IT" sz="2000" dirty="0"/>
              <a:t>della procedura di gara per l’acquisizione di beni e servizi</a:t>
            </a:r>
            <a:r>
              <a:rPr lang="it-IT" altLang="it-IT" sz="2000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selezione </a:t>
            </a:r>
            <a:r>
              <a:rPr lang="it-IT" altLang="it-IT" sz="2000" dirty="0"/>
              <a:t>del personale necessario per la realizzazione del progetto;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conformità </a:t>
            </a:r>
            <a:r>
              <a:rPr lang="it-IT" altLang="it-IT" sz="2000" dirty="0"/>
              <a:t>tra il quadro economico, il collaudo/certificato di </a:t>
            </a:r>
            <a:r>
              <a:rPr lang="it-IT" altLang="it-IT" sz="2000" dirty="0" smtClean="0"/>
              <a:t>regolare esecuzione</a:t>
            </a:r>
            <a:r>
              <a:rPr lang="it-IT" altLang="it-IT" sz="2000" dirty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altLang="it-IT" sz="2000" dirty="0" smtClean="0"/>
              <a:t>singoli </a:t>
            </a:r>
            <a:r>
              <a:rPr lang="it-IT" altLang="it-IT" sz="2000" dirty="0"/>
              <a:t>documenti giustificativi di pagamento e di spesa prodotti </a:t>
            </a:r>
            <a:r>
              <a:rPr lang="it-IT" altLang="it-IT" sz="2000" dirty="0" smtClean="0"/>
              <a:t>dal </a:t>
            </a:r>
            <a:r>
              <a:rPr lang="it-IT" altLang="it-IT" sz="2000" dirty="0"/>
              <a:t>beneficiario.</a:t>
            </a:r>
          </a:p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FESR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690690"/>
            <a:ext cx="8292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Riqualificazione edifici scolastici</a:t>
            </a:r>
            <a:endParaRPr lang="it-IT" alt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altLang="it-IT" sz="2400" dirty="0"/>
          </a:p>
          <a:p>
            <a:r>
              <a:rPr lang="it-IT" altLang="it-IT" sz="2400" dirty="0" smtClean="0"/>
              <a:t>Alla </a:t>
            </a:r>
            <a:r>
              <a:rPr lang="it-IT" altLang="it-IT" sz="2400" dirty="0"/>
              <a:t>specificità delle procedure di attuazione degli interventi di </a:t>
            </a:r>
            <a:r>
              <a:rPr lang="it-IT" altLang="it-IT" sz="2400" dirty="0" smtClean="0"/>
              <a:t>edilizia scolastica </a:t>
            </a:r>
            <a:r>
              <a:rPr lang="it-IT" altLang="it-IT" sz="2400" b="1" dirty="0"/>
              <a:t>corrisponde una modalità di controllo più articolata</a:t>
            </a:r>
            <a:r>
              <a:rPr lang="it-IT" altLang="it-IT" sz="2400" dirty="0"/>
              <a:t> rispetto </a:t>
            </a:r>
            <a:r>
              <a:rPr lang="it-IT" altLang="it-IT" sz="2400" dirty="0" smtClean="0"/>
              <a:t>agli </a:t>
            </a:r>
            <a:r>
              <a:rPr lang="it-IT" altLang="it-IT" sz="2400" dirty="0"/>
              <a:t>altri interventi FESR. </a:t>
            </a:r>
          </a:p>
          <a:p>
            <a:endParaRPr lang="it-IT" altLang="it-IT" sz="2400" dirty="0" smtClean="0"/>
          </a:p>
          <a:p>
            <a:r>
              <a:rPr lang="it-IT" altLang="it-IT" sz="2400" dirty="0"/>
              <a:t>In seguito verranno fornite opportune </a:t>
            </a:r>
            <a:r>
              <a:rPr lang="it-IT" altLang="it-IT" sz="2400" dirty="0" smtClean="0"/>
              <a:t>indicazioni in merito.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4297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RILEVAZIONI SPESE IRREGOLARI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731807"/>
            <a:ext cx="8292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dirty="0"/>
          </a:p>
          <a:p>
            <a:pPr algn="just"/>
            <a:r>
              <a:rPr lang="it-IT" sz="2000" dirty="0"/>
              <a:t>Nel caso di spese irregolari </a:t>
            </a:r>
            <a:r>
              <a:rPr lang="it-IT" sz="2000" i="1" dirty="0"/>
              <a:t>non ancora certificate</a:t>
            </a:r>
            <a:r>
              <a:rPr lang="it-IT" sz="2000" dirty="0"/>
              <a:t> alla Commissione europea, l’Autorità di </a:t>
            </a:r>
            <a:r>
              <a:rPr lang="it-IT" sz="2000" dirty="0" smtClean="0"/>
              <a:t>gestione </a:t>
            </a:r>
            <a:r>
              <a:rPr lang="it-IT" sz="2000" dirty="0"/>
              <a:t>procede nei confronti del beneficiario con la </a:t>
            </a:r>
            <a:r>
              <a:rPr lang="it-IT" sz="2000" b="1" dirty="0"/>
              <a:t>rettifica del Modello di certificazione (CERT</a:t>
            </a:r>
            <a:r>
              <a:rPr lang="it-IT" sz="2000" b="1" dirty="0" smtClean="0"/>
              <a:t>)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Se l’irregolarità </a:t>
            </a:r>
            <a:r>
              <a:rPr lang="it-IT" sz="2000" dirty="0"/>
              <a:t>viene ravvisata </a:t>
            </a:r>
            <a:r>
              <a:rPr lang="it-IT" sz="2000" i="1" dirty="0"/>
              <a:t>su spese già certificate</a:t>
            </a:r>
            <a:r>
              <a:rPr lang="it-IT" sz="2000" dirty="0"/>
              <a:t> alla Commissione europea, l’Autorità di </a:t>
            </a:r>
            <a:r>
              <a:rPr lang="it-IT" sz="2000" dirty="0" smtClean="0"/>
              <a:t>gestione comunica </a:t>
            </a:r>
            <a:r>
              <a:rPr lang="it-IT" sz="2000" dirty="0"/>
              <a:t>all’Autorità di </a:t>
            </a:r>
            <a:r>
              <a:rPr lang="it-IT" sz="2000" dirty="0" smtClean="0"/>
              <a:t>certificazione </a:t>
            </a:r>
            <a:r>
              <a:rPr lang="it-IT" sz="2000" dirty="0"/>
              <a:t>gli importi da </a:t>
            </a:r>
            <a:r>
              <a:rPr lang="it-IT" sz="2000" b="1" dirty="0"/>
              <a:t>ritirare</a:t>
            </a:r>
            <a:r>
              <a:rPr lang="it-IT" sz="2000" dirty="0"/>
              <a:t> (oggetto di decertificazione)</a:t>
            </a:r>
            <a:r>
              <a:rPr lang="it-IT" sz="2000" b="1" dirty="0"/>
              <a:t> </a:t>
            </a:r>
            <a:r>
              <a:rPr lang="it-IT" sz="2000" dirty="0"/>
              <a:t>oppure da</a:t>
            </a:r>
            <a:r>
              <a:rPr lang="it-IT" sz="2000" b="1" dirty="0"/>
              <a:t> recuperare</a:t>
            </a:r>
            <a:r>
              <a:rPr lang="it-IT" sz="2000" b="1" dirty="0" smtClean="0"/>
              <a:t>.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8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ALTRI LIVELLI DI CONTROLLO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2080" y="1731807"/>
            <a:ext cx="82927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Oltre ai controlli operati dell’Autorità di gestione, vi sono altri livelli di verifica che vengono effettuati sui progetti che possono essere operati da:</a:t>
            </a:r>
          </a:p>
          <a:p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Autorità di certificazione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Autorità di audit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Corte dei conti nazionale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OLAF e Guardia di finanza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Commissione europea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it-IT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dirty="0" smtClean="0"/>
              <a:t>Corte dei conti europea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190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2266" y="2308807"/>
            <a:ext cx="7110730" cy="2016443"/>
          </a:xfrm>
        </p:spPr>
        <p:txBody>
          <a:bodyPr>
            <a:normAutofit/>
          </a:bodyPr>
          <a:lstStyle/>
          <a:p>
            <a:r>
              <a:rPr lang="it-IT" sz="7200" b="1" dirty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Grazie!</a:t>
            </a:r>
          </a:p>
        </p:txBody>
      </p:sp>
    </p:spTree>
    <p:extLst>
      <p:ext uri="{BB962C8B-B14F-4D97-AF65-F5344CB8AC3E}">
        <p14:creationId xmlns:p14="http://schemas.microsoft.com/office/powerpoint/2010/main" val="25673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765" y="502609"/>
            <a:ext cx="7822883" cy="1020130"/>
          </a:xfrm>
        </p:spPr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ASPETTI GENERALI DEL CONTROLLO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6765" y="1701107"/>
            <a:ext cx="8087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400" dirty="0"/>
              <a:t>La normativa comunitaria richiama l’importanza dei </a:t>
            </a:r>
            <a:r>
              <a:rPr lang="it-IT" altLang="it-IT" sz="2400" b="1" dirty="0"/>
              <a:t>controlli </a:t>
            </a:r>
            <a:r>
              <a:rPr lang="it-IT" altLang="it-IT" sz="2400" dirty="0" smtClean="0"/>
              <a:t>come </a:t>
            </a:r>
            <a:r>
              <a:rPr lang="it-IT" altLang="it-IT" sz="2400" dirty="0"/>
              <a:t>garanzia dell’</a:t>
            </a:r>
            <a:r>
              <a:rPr lang="it-IT" altLang="it-IT" sz="2400" i="1" dirty="0"/>
              <a:t>efficienza</a:t>
            </a:r>
            <a:r>
              <a:rPr lang="it-IT" altLang="it-IT" sz="2400" dirty="0"/>
              <a:t> e della </a:t>
            </a:r>
            <a:r>
              <a:rPr lang="it-IT" altLang="it-IT" sz="2400" i="1" dirty="0"/>
              <a:t>trasparenza</a:t>
            </a:r>
            <a:r>
              <a:rPr lang="it-IT" altLang="it-IT" sz="2400" dirty="0"/>
              <a:t> </a:t>
            </a:r>
            <a:r>
              <a:rPr lang="it-IT" altLang="it-IT" sz="2400" dirty="0" smtClean="0"/>
              <a:t>dei contenuti</a:t>
            </a:r>
            <a:r>
              <a:rPr lang="it-IT" altLang="it-IT" sz="2400" dirty="0"/>
              <a:t>, </a:t>
            </a:r>
            <a:r>
              <a:rPr lang="it-IT" altLang="it-IT" sz="2400" dirty="0" smtClean="0"/>
              <a:t>delle </a:t>
            </a:r>
            <a:r>
              <a:rPr lang="it-IT" altLang="it-IT" sz="2400" dirty="0"/>
              <a:t>procedure di </a:t>
            </a:r>
            <a:r>
              <a:rPr lang="it-IT" altLang="it-IT" sz="2400" dirty="0" smtClean="0"/>
              <a:t>selezione </a:t>
            </a:r>
            <a:r>
              <a:rPr lang="it-IT" altLang="it-IT" sz="2400" dirty="0"/>
              <a:t>e </a:t>
            </a:r>
            <a:r>
              <a:rPr lang="it-IT" altLang="it-IT" sz="2400" dirty="0" smtClean="0"/>
              <a:t>dell’attuazione </a:t>
            </a:r>
            <a:r>
              <a:rPr lang="it-IT" altLang="it-IT" sz="2400" dirty="0"/>
              <a:t>dei progetti.</a:t>
            </a:r>
          </a:p>
          <a:p>
            <a:pPr algn="just"/>
            <a:endParaRPr lang="it-IT" altLang="it-IT" sz="2400" dirty="0"/>
          </a:p>
          <a:p>
            <a:pPr algn="just"/>
            <a:r>
              <a:rPr lang="it-IT" altLang="it-IT" sz="2400" smtClean="0"/>
              <a:t>L’Autorità di gestione </a:t>
            </a:r>
            <a:r>
              <a:rPr lang="it-IT" altLang="it-IT" sz="2400" dirty="0"/>
              <a:t>ha la responsabilità di verificare che i </a:t>
            </a:r>
            <a:r>
              <a:rPr lang="it-IT" altLang="it-IT" sz="2400" b="1" dirty="0"/>
              <a:t>prodotti</a:t>
            </a:r>
            <a:r>
              <a:rPr lang="it-IT" altLang="it-IT" sz="2400" dirty="0"/>
              <a:t> e i servizi cofinanziati </a:t>
            </a:r>
            <a:r>
              <a:rPr lang="it-IT" altLang="it-IT" sz="2400" dirty="0" smtClean="0"/>
              <a:t>siano </a:t>
            </a:r>
            <a:r>
              <a:rPr lang="it-IT" altLang="it-IT" sz="2400" b="1" dirty="0"/>
              <a:t>forniti</a:t>
            </a:r>
            <a:r>
              <a:rPr lang="it-IT" altLang="it-IT" sz="2400" dirty="0"/>
              <a:t> e che le </a:t>
            </a:r>
            <a:r>
              <a:rPr lang="it-IT" altLang="it-IT" sz="2400" b="1" dirty="0"/>
              <a:t>spese dichiarate </a:t>
            </a:r>
            <a:r>
              <a:rPr lang="it-IT" altLang="it-IT" sz="2400" dirty="0"/>
              <a:t>dai beneficiari </a:t>
            </a:r>
            <a:r>
              <a:rPr lang="it-IT" altLang="it-IT" sz="2400" dirty="0" smtClean="0"/>
              <a:t>siano </a:t>
            </a:r>
            <a:r>
              <a:rPr lang="it-IT" altLang="it-IT" sz="2400" dirty="0"/>
              <a:t>state realmente </a:t>
            </a:r>
            <a:r>
              <a:rPr lang="it-IT" altLang="it-IT" sz="2400" b="1" dirty="0"/>
              <a:t>sostenute</a:t>
            </a:r>
            <a:r>
              <a:rPr lang="it-IT" altLang="it-IT" sz="2400" dirty="0"/>
              <a:t> e </a:t>
            </a:r>
            <a:r>
              <a:rPr lang="it-IT" altLang="it-IT" sz="2400" b="1" dirty="0" smtClean="0"/>
              <a:t>documentate</a:t>
            </a:r>
            <a:r>
              <a:rPr lang="it-IT" alt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533998"/>
            <a:ext cx="7822883" cy="1020130"/>
          </a:xfrm>
        </p:spPr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AMBITI DEL CONTROLLO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02080" y="2430851"/>
            <a:ext cx="1155556" cy="910829"/>
            <a:chOff x="7094" y="1320800"/>
            <a:chExt cx="2125662" cy="176106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7094" y="1320800"/>
              <a:ext cx="2125662" cy="1761066"/>
            </a:xfrm>
            <a:prstGeom prst="roundRect">
              <a:avLst/>
            </a:prstGeom>
            <a:solidFill>
              <a:schemeClr val="accent1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93062" y="1406768"/>
              <a:ext cx="1953726" cy="15891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Controllo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ammnistrativo</a:t>
              </a:r>
              <a:endParaRPr lang="it-IT" sz="11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02080" y="3577154"/>
            <a:ext cx="1155556" cy="910829"/>
            <a:chOff x="7094" y="1320800"/>
            <a:chExt cx="2125662" cy="1761066"/>
          </a:xfrm>
          <a:solidFill>
            <a:schemeClr val="accent2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7094" y="1320800"/>
              <a:ext cx="2125662" cy="1761066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93062" y="1406768"/>
              <a:ext cx="1953726" cy="158913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Controllo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finanziario</a:t>
              </a:r>
              <a:endParaRPr lang="it-IT" sz="1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02080" y="4723457"/>
            <a:ext cx="1155556" cy="910829"/>
            <a:chOff x="7094" y="1320800"/>
            <a:chExt cx="2125662" cy="1761066"/>
          </a:xfr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>
              <a:off x="7094" y="1320800"/>
              <a:ext cx="2125662" cy="1761066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3062" y="1406768"/>
              <a:ext cx="1953726" cy="158913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Controllo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kern="1200" dirty="0" smtClean="0"/>
                <a:t>Fisico tecnico</a:t>
              </a:r>
              <a:endParaRPr lang="it-IT" sz="11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732183" y="2485281"/>
            <a:ext cx="62438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1600" dirty="0" smtClean="0"/>
              <a:t>È il controllo </a:t>
            </a:r>
            <a:r>
              <a:rPr lang="it-IT" altLang="it-IT" sz="1600" dirty="0"/>
              <a:t>sulle procedure adottate, </a:t>
            </a:r>
            <a:r>
              <a:rPr lang="it-IT" altLang="it-IT" sz="1600" dirty="0" smtClean="0"/>
              <a:t>sulla parità </a:t>
            </a:r>
            <a:r>
              <a:rPr lang="it-IT" altLang="it-IT" sz="1600" dirty="0"/>
              <a:t>di accesso e trattamento degli </a:t>
            </a:r>
            <a:r>
              <a:rPr lang="it-IT" altLang="it-IT" sz="1600" dirty="0" smtClean="0"/>
              <a:t>operatori </a:t>
            </a:r>
            <a:r>
              <a:rPr lang="it-IT" altLang="it-IT" sz="1600" dirty="0"/>
              <a:t>economici e </a:t>
            </a:r>
            <a:r>
              <a:rPr lang="it-IT" altLang="it-IT" sz="1600" dirty="0" smtClean="0"/>
              <a:t>sulla </a:t>
            </a:r>
            <a:r>
              <a:rPr lang="it-IT" altLang="it-IT" sz="1600" dirty="0"/>
              <a:t>trasparenza amministrativa nella selezione degli attori coinvolti </a:t>
            </a:r>
            <a:r>
              <a:rPr lang="it-IT" altLang="it-IT" sz="1600" dirty="0" smtClean="0"/>
              <a:t>nell’attuazione </a:t>
            </a:r>
            <a:r>
              <a:rPr lang="it-IT" altLang="it-IT" sz="1600" dirty="0"/>
              <a:t>dei progetti.</a:t>
            </a:r>
          </a:p>
          <a:p>
            <a:pPr algn="just"/>
            <a:endParaRPr lang="it-IT" altLang="it-IT" sz="1600" dirty="0"/>
          </a:p>
          <a:p>
            <a:pPr algn="just"/>
            <a:endParaRPr lang="it-IT" altLang="it-IT" sz="1600" dirty="0" smtClean="0"/>
          </a:p>
          <a:p>
            <a:pPr algn="just"/>
            <a:r>
              <a:rPr lang="it-IT" altLang="it-IT" sz="1600" smtClean="0"/>
              <a:t>Riguarda </a:t>
            </a:r>
            <a:r>
              <a:rPr lang="it-IT" altLang="it-IT" sz="1600" dirty="0" smtClean="0"/>
              <a:t>l’accertamento sui documenti </a:t>
            </a:r>
            <a:r>
              <a:rPr lang="it-IT" altLang="it-IT" sz="1600" dirty="0"/>
              <a:t>giustificativi di spesa, </a:t>
            </a:r>
            <a:r>
              <a:rPr lang="it-IT" altLang="it-IT" sz="1600" dirty="0" smtClean="0"/>
              <a:t>sulla correttezza </a:t>
            </a:r>
            <a:r>
              <a:rPr lang="it-IT" altLang="it-IT" sz="1600" dirty="0"/>
              <a:t>del </a:t>
            </a:r>
            <a:r>
              <a:rPr lang="it-IT" altLang="it-IT" sz="1600" dirty="0" smtClean="0"/>
              <a:t>calcolo </a:t>
            </a:r>
            <a:r>
              <a:rPr lang="it-IT" altLang="it-IT" sz="1600" dirty="0"/>
              <a:t>e </a:t>
            </a:r>
            <a:r>
              <a:rPr lang="it-IT" altLang="it-IT" sz="1600" dirty="0" smtClean="0"/>
              <a:t>l’ammissibilità </a:t>
            </a:r>
            <a:r>
              <a:rPr lang="it-IT" altLang="it-IT" sz="1600" dirty="0"/>
              <a:t>del periodo temporale.</a:t>
            </a:r>
          </a:p>
          <a:p>
            <a:pPr algn="just"/>
            <a:endParaRPr lang="it-IT" altLang="it-IT" sz="1600" dirty="0"/>
          </a:p>
          <a:p>
            <a:pPr algn="just"/>
            <a:endParaRPr lang="it-IT" altLang="it-IT" sz="1600" dirty="0" smtClean="0"/>
          </a:p>
          <a:p>
            <a:pPr algn="just"/>
            <a:endParaRPr lang="it-IT" altLang="it-IT" sz="1600" dirty="0"/>
          </a:p>
          <a:p>
            <a:pPr algn="just"/>
            <a:r>
              <a:rPr lang="it-IT" altLang="it-IT" sz="1600" smtClean="0"/>
              <a:t>Si </a:t>
            </a:r>
            <a:r>
              <a:rPr lang="it-IT" altLang="it-IT" sz="1600" dirty="0" smtClean="0"/>
              <a:t>tratta della verifica </a:t>
            </a:r>
            <a:r>
              <a:rPr lang="it-IT" altLang="it-IT" sz="1600" dirty="0"/>
              <a:t>di aspetti fisico-tecnici relativi allo svolgimento dei </a:t>
            </a:r>
            <a:r>
              <a:rPr lang="it-IT" altLang="it-IT" sz="1600" dirty="0" smtClean="0"/>
              <a:t>progetti, all’adeguatezza </a:t>
            </a:r>
            <a:r>
              <a:rPr lang="it-IT" altLang="it-IT" sz="1600" dirty="0"/>
              <a:t>dei </a:t>
            </a:r>
            <a:r>
              <a:rPr lang="it-IT" altLang="it-IT" sz="1600" dirty="0" smtClean="0"/>
              <a:t>prodotti/servizi </a:t>
            </a:r>
            <a:r>
              <a:rPr lang="it-IT" altLang="it-IT" sz="1600" dirty="0"/>
              <a:t>e </a:t>
            </a:r>
            <a:r>
              <a:rPr lang="it-IT" altLang="it-IT" sz="1600" dirty="0" smtClean="0"/>
              <a:t>alla </a:t>
            </a:r>
            <a:r>
              <a:rPr lang="it-IT" altLang="it-IT" sz="1600" dirty="0"/>
              <a:t>regolarità dei lavori eseguiti.</a:t>
            </a:r>
          </a:p>
          <a:p>
            <a:endParaRPr lang="it-IT" altLang="it-IT" sz="2000" dirty="0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7327" y="1482117"/>
            <a:ext cx="8292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 smtClean="0"/>
              <a:t>I </a:t>
            </a:r>
            <a:r>
              <a:rPr lang="it-IT" altLang="it-IT" sz="2400" smtClean="0"/>
              <a:t>controlli dell’Autorità </a:t>
            </a:r>
            <a:r>
              <a:rPr lang="it-IT" altLang="it-IT" sz="2400"/>
              <a:t>di gestione </a:t>
            </a:r>
            <a:r>
              <a:rPr lang="it-IT" altLang="it-IT" sz="2400" dirty="0" smtClean="0"/>
              <a:t>riguarderanno aspetti ammnistrativi, finanziari, tecnici e fisici delle operazioni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8400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606008"/>
            <a:ext cx="7822883" cy="1020130"/>
          </a:xfrm>
        </p:spPr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PROCESSO RELATIVO AI CONTROLLI FSE E FESR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67304241"/>
              </p:ext>
            </p:extLst>
          </p:nvPr>
        </p:nvGraphicFramePr>
        <p:xfrm>
          <a:off x="1532047" y="3232750"/>
          <a:ext cx="8032828" cy="2580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2079" y="1626138"/>
            <a:ext cx="8292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dirty="0"/>
              <a:t>Per i progetti </a:t>
            </a:r>
            <a:r>
              <a:rPr lang="it-IT" altLang="it-IT" sz="2400" b="1" dirty="0"/>
              <a:t>FSE</a:t>
            </a:r>
            <a:r>
              <a:rPr lang="it-IT" altLang="it-IT" sz="2400" dirty="0"/>
              <a:t> e </a:t>
            </a:r>
            <a:r>
              <a:rPr lang="it-IT" altLang="it-IT" sz="2400" b="1" dirty="0"/>
              <a:t>FESR</a:t>
            </a:r>
            <a:r>
              <a:rPr lang="it-IT" altLang="it-IT" sz="2400" dirty="0"/>
              <a:t> il controllo </a:t>
            </a:r>
            <a:r>
              <a:rPr lang="it-IT" altLang="it-IT" sz="2400" dirty="0" smtClean="0"/>
              <a:t>previsto da parte dell’Autorità </a:t>
            </a:r>
            <a:r>
              <a:rPr lang="it-IT" altLang="it-IT" sz="2400" smtClean="0"/>
              <a:t>di gestione </a:t>
            </a:r>
            <a:r>
              <a:rPr lang="it-IT" altLang="it-IT" sz="2400" dirty="0" smtClean="0"/>
              <a:t>riguarderà il 100</a:t>
            </a:r>
            <a:r>
              <a:rPr lang="it-IT" altLang="it-IT" sz="2400" dirty="0"/>
              <a:t>% delle operazioni (controllo </a:t>
            </a:r>
            <a:r>
              <a:rPr lang="it-IT" altLang="it-IT" sz="2400" dirty="0" smtClean="0"/>
              <a:t>a distanza o desk</a:t>
            </a:r>
            <a:r>
              <a:rPr lang="it-IT" altLang="it-IT" sz="2400" dirty="0"/>
              <a:t>), mentre </a:t>
            </a:r>
            <a:r>
              <a:rPr lang="it-IT" altLang="it-IT" sz="2400" dirty="0" smtClean="0"/>
              <a:t>riguarderà solo una percentuale per i </a:t>
            </a:r>
            <a:r>
              <a:rPr lang="it-IT" altLang="it-IT" sz="2400" dirty="0"/>
              <a:t>progetti estratti nel campione dei controlli di I livello in loco</a:t>
            </a:r>
            <a:r>
              <a:rPr lang="it-IT" altLang="it-IT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8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631993"/>
            <a:ext cx="7822883" cy="1020130"/>
          </a:xfrm>
        </p:spPr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TIPOLOGIE DI CONTROLLO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02080" y="1699258"/>
            <a:ext cx="8292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Controllo a distanza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o desk</a:t>
            </a:r>
            <a:endParaRPr lang="it-IT" alt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altLang="it-IT" sz="2400" b="1" dirty="0" smtClean="0">
              <a:latin typeface="Arial" panose="020B0604020202020204" pitchFamily="34" charset="0"/>
            </a:endParaRPr>
          </a:p>
          <a:p>
            <a:pPr algn="just"/>
            <a:r>
              <a:rPr lang="it-IT" altLang="it-IT" sz="2400" b="1" dirty="0" smtClean="0"/>
              <a:t>Tutti i progetti </a:t>
            </a:r>
            <a:r>
              <a:rPr lang="it-IT" altLang="it-IT" sz="2400" dirty="0" smtClean="0"/>
              <a:t>autorizzati sono controllati con la verifica della documentazione presente in GPU e SIF2020.</a:t>
            </a:r>
            <a:endParaRPr lang="it-IT" altLang="it-IT" sz="2400" dirty="0"/>
          </a:p>
          <a:p>
            <a:pPr algn="just"/>
            <a:endParaRPr lang="it-IT" altLang="it-IT" sz="2400" b="1" dirty="0" smtClean="0"/>
          </a:p>
          <a:p>
            <a:pPr algn="just"/>
            <a:r>
              <a:rPr lang="it-IT" altLang="it-IT" sz="2400" dirty="0"/>
              <a:t>Il controllo desk è uno </a:t>
            </a:r>
            <a:r>
              <a:rPr lang="it-IT" altLang="it-IT" sz="2400" b="1" dirty="0"/>
              <a:t>strumento di prevenzione</a:t>
            </a:r>
            <a:r>
              <a:rPr lang="it-IT" altLang="it-IT" sz="2400" dirty="0"/>
              <a:t> di possibili errori nella gestione dei progetti da parte del beneficiario </a:t>
            </a:r>
            <a:r>
              <a:rPr lang="it-IT" altLang="it-IT" sz="2400" dirty="0" smtClean="0"/>
              <a:t>ed è </a:t>
            </a:r>
            <a:r>
              <a:rPr lang="it-IT" altLang="it-IT" sz="2400" dirty="0"/>
              <a:t>condizione necessaria per la certificazione delle spese alla </a:t>
            </a:r>
            <a:r>
              <a:rPr lang="it-IT" altLang="it-IT" sz="2400" dirty="0" smtClean="0"/>
              <a:t>CE.</a:t>
            </a:r>
            <a:endParaRPr lang="it-IT" altLang="it-IT" sz="2400" dirty="0"/>
          </a:p>
          <a:p>
            <a:pPr algn="just"/>
            <a:endParaRPr lang="it-IT" altLang="it-IT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TIPOLOGIE DI CONTROLLO</a:t>
            </a:r>
            <a:endParaRPr lang="en-US" sz="2600" dirty="0">
              <a:solidFill>
                <a:srgbClr val="0070C0"/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02080" y="1699258"/>
            <a:ext cx="78228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Controllo a distanza o desk</a:t>
            </a:r>
          </a:p>
          <a:p>
            <a:endParaRPr lang="it-IT" altLang="it-IT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altLang="it-IT" sz="2400" dirty="0"/>
              <a:t>Il controllore desk deve verificare</a:t>
            </a:r>
            <a:r>
              <a:rPr lang="it-IT" altLang="it-IT" sz="2400" dirty="0" smtClean="0"/>
              <a:t>:</a:t>
            </a:r>
            <a:endParaRPr lang="it-IT" altLang="it-IT" sz="24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/>
              <a:t>la correttezza delle procedure adottate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/>
              <a:t>la regolarità formale della documentazione </a:t>
            </a:r>
            <a:r>
              <a:rPr lang="it-IT" altLang="it-IT" sz="2000" dirty="0" smtClean="0"/>
              <a:t>inserita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/>
              <a:t>l</a:t>
            </a:r>
            <a:r>
              <a:rPr lang="it-IT" altLang="it-IT" sz="2000" dirty="0" smtClean="0"/>
              <a:t>’effettiva realizzazione delle attività </a:t>
            </a:r>
            <a:r>
              <a:rPr lang="it-IT" altLang="it-IT" sz="2000" dirty="0" err="1" smtClean="0"/>
              <a:t>corsuali</a:t>
            </a:r>
            <a:r>
              <a:rPr lang="it-IT" altLang="it-IT" sz="2000" dirty="0" smtClean="0"/>
              <a:t> per l’FSE</a:t>
            </a:r>
            <a:endParaRPr lang="it-IT" altLang="it-IT" sz="20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000" dirty="0"/>
              <a:t>la corrispondenza, </a:t>
            </a:r>
            <a:r>
              <a:rPr lang="it-IT" altLang="it-IT" sz="2000" dirty="0" smtClean="0"/>
              <a:t>nel caso di gestione a costi reali, </a:t>
            </a:r>
            <a:r>
              <a:rPr lang="it-IT" altLang="it-IT" sz="2000" dirty="0"/>
              <a:t>tra i documenti giustificativi di </a:t>
            </a:r>
            <a:r>
              <a:rPr lang="it-IT" altLang="it-IT" sz="2000" dirty="0" smtClean="0"/>
              <a:t>spesa </a:t>
            </a:r>
            <a:r>
              <a:rPr lang="it-IT" altLang="it-IT" sz="2000" dirty="0"/>
              <a:t>con quanto dichiarato nel modello di certificazione (CERT) e nella </a:t>
            </a:r>
            <a:r>
              <a:rPr lang="it-IT" altLang="it-IT" sz="2000" dirty="0" smtClean="0"/>
              <a:t>rendicontazione </a:t>
            </a:r>
            <a:r>
              <a:rPr lang="it-IT" altLang="it-IT" sz="2000" dirty="0"/>
              <a:t>(REND</a:t>
            </a:r>
            <a:r>
              <a:rPr lang="it-IT" altLang="it-IT" sz="2000" dirty="0" smtClean="0"/>
              <a:t>)</a:t>
            </a:r>
            <a:endParaRPr lang="it-IT" altLang="it-IT" sz="2000" dirty="0"/>
          </a:p>
          <a:p>
            <a:endParaRPr lang="it-IT" altLang="it-IT" sz="800" dirty="0" smtClean="0"/>
          </a:p>
          <a:p>
            <a:endParaRPr lang="it-IT" altLang="it-IT" sz="800" dirty="0"/>
          </a:p>
          <a:p>
            <a:pPr algn="just"/>
            <a:r>
              <a:rPr lang="it-IT" altLang="it-IT" sz="2400" dirty="0" smtClean="0"/>
              <a:t>L’esito finale del controllo potrà essere </a:t>
            </a:r>
            <a:r>
              <a:rPr lang="it-IT" altLang="it-IT" sz="2400" b="1" dirty="0" smtClean="0"/>
              <a:t>positivo</a:t>
            </a:r>
            <a:r>
              <a:rPr lang="it-IT" altLang="it-IT" sz="2400" dirty="0" smtClean="0"/>
              <a:t> </a:t>
            </a:r>
            <a:r>
              <a:rPr lang="it-IT" altLang="it-IT" sz="2400" dirty="0"/>
              <a:t>o </a:t>
            </a:r>
            <a:r>
              <a:rPr lang="it-IT" altLang="it-IT" sz="2400" b="1" dirty="0" smtClean="0"/>
              <a:t>sospeso</a:t>
            </a:r>
            <a:r>
              <a:rPr lang="it-IT" altLang="it-IT" sz="2400" dirty="0" smtClean="0"/>
              <a:t>.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9757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TIPOLOGIE DI CONTROLLO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02080" y="1699258"/>
            <a:ext cx="82927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Controllo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in loco</a:t>
            </a:r>
            <a:endParaRPr lang="it-IT" alt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altLang="it-IT" sz="2400" b="1" dirty="0" smtClean="0">
              <a:latin typeface="Arial" panose="020B0604020202020204" pitchFamily="34" charset="0"/>
            </a:endParaRPr>
          </a:p>
          <a:p>
            <a:pPr algn="just"/>
            <a:r>
              <a:rPr lang="it-IT" altLang="it-IT" sz="2400" dirty="0"/>
              <a:t>Si tratta di un controllo amministrativo, fisico, tecnico e qualitativo, effettuato su </a:t>
            </a:r>
            <a:r>
              <a:rPr lang="it-IT" altLang="it-IT" sz="2400" dirty="0" smtClean="0"/>
              <a:t>un </a:t>
            </a:r>
            <a:r>
              <a:rPr lang="it-IT" altLang="it-IT" sz="2400" b="1" dirty="0"/>
              <a:t>campione di </a:t>
            </a:r>
            <a:r>
              <a:rPr lang="it-IT" altLang="it-IT" sz="2400" b="1" dirty="0" smtClean="0"/>
              <a:t>progetti</a:t>
            </a:r>
            <a:r>
              <a:rPr lang="it-IT" altLang="it-IT" sz="2400" dirty="0" smtClean="0"/>
              <a:t>, per verificare: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400" dirty="0" smtClean="0"/>
              <a:t>la </a:t>
            </a:r>
            <a:r>
              <a:rPr lang="it-IT" altLang="it-IT" sz="2400" dirty="0"/>
              <a:t>corrispondenza tra la </a:t>
            </a:r>
            <a:r>
              <a:rPr lang="it-IT" altLang="it-IT" sz="2400" dirty="0" smtClean="0"/>
              <a:t>documentazione </a:t>
            </a:r>
            <a:r>
              <a:rPr lang="it-IT" altLang="it-IT" sz="2400" dirty="0"/>
              <a:t>di progetto e quanto registrato attraverso i sistemi </a:t>
            </a:r>
            <a:r>
              <a:rPr lang="it-IT" altLang="it-IT" sz="2400" dirty="0" smtClean="0"/>
              <a:t>informativi;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it-IT" altLang="it-IT" sz="2400" dirty="0" smtClean="0"/>
              <a:t>l’effettivo </a:t>
            </a:r>
            <a:r>
              <a:rPr lang="it-IT" altLang="it-IT" sz="2400" dirty="0"/>
              <a:t>output delle attività progettuali</a:t>
            </a:r>
            <a:r>
              <a:rPr lang="it-IT" altLang="it-IT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altLang="it-IT" sz="2400" dirty="0"/>
          </a:p>
          <a:p>
            <a:pPr algn="just"/>
            <a:r>
              <a:rPr lang="it-IT" altLang="it-IT" sz="2400" dirty="0"/>
              <a:t>Mira ad analizzare l’avvenuto raggiungimento degli obiettivi </a:t>
            </a:r>
            <a:r>
              <a:rPr lang="it-IT" altLang="it-IT" sz="2400" dirty="0" smtClean="0"/>
              <a:t>fissati</a:t>
            </a:r>
            <a:r>
              <a:rPr lang="it-IT" alt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9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TIPOLOGIE DI CONTROLLO</a:t>
            </a:r>
            <a:endParaRPr lang="en-US" sz="2600" dirty="0">
              <a:solidFill>
                <a:srgbClr val="0070C0"/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02080" y="1512645"/>
            <a:ext cx="82927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Controllo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in loco</a:t>
            </a:r>
            <a:endParaRPr lang="it-IT" alt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altLang="it-IT" sz="2400" b="1" dirty="0" smtClean="0">
              <a:latin typeface="Arial" panose="020B0604020202020204" pitchFamily="34" charset="0"/>
            </a:endParaRPr>
          </a:p>
          <a:p>
            <a:pPr algn="just"/>
            <a:r>
              <a:rPr lang="it-IT" altLang="it-IT" sz="2400" dirty="0" smtClean="0"/>
              <a:t>I controllori in loco redigono un verbale che deve essere stampato, </a:t>
            </a:r>
            <a:r>
              <a:rPr lang="it-IT" altLang="it-IT" sz="2400" dirty="0"/>
              <a:t>firmato e uplodato sulla piattaforma </a:t>
            </a:r>
            <a:r>
              <a:rPr lang="it-IT" altLang="it-IT" sz="2400" dirty="0" smtClean="0"/>
              <a:t>SIF2020 </a:t>
            </a:r>
            <a:r>
              <a:rPr lang="it-IT" altLang="it-IT" sz="2400" dirty="0"/>
              <a:t>con </a:t>
            </a:r>
            <a:r>
              <a:rPr lang="it-IT" altLang="it-IT" sz="2400" dirty="0" smtClean="0"/>
              <a:t>uno dei possibili esiti:</a:t>
            </a:r>
          </a:p>
          <a:p>
            <a:endParaRPr lang="it-IT" alt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alt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Positivo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altLang="it-IT" sz="2400" dirty="0" smtClean="0"/>
              <a:t>il </a:t>
            </a:r>
            <a:r>
              <a:rPr lang="it-IT" altLang="it-IT" sz="2400" dirty="0"/>
              <a:t>controllore </a:t>
            </a:r>
            <a:r>
              <a:rPr lang="it-IT" altLang="it-IT" sz="2400" dirty="0" smtClean="0"/>
              <a:t>non ha rilevato </a:t>
            </a:r>
            <a:r>
              <a:rPr lang="it-IT" altLang="it-IT" sz="2400" dirty="0"/>
              <a:t>alcuna </a:t>
            </a:r>
            <a:r>
              <a:rPr lang="it-IT" altLang="it-IT" sz="2400" dirty="0" smtClean="0"/>
              <a:t>anomalia </a:t>
            </a:r>
            <a:r>
              <a:rPr lang="it-IT" altLang="it-IT" sz="2400" smtClean="0"/>
              <a:t>o irregolarità</a:t>
            </a:r>
            <a:endParaRPr lang="it-IT" altLang="it-IT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alt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Negativo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altLang="it-IT" sz="2400" dirty="0" smtClean="0"/>
              <a:t>il </a:t>
            </a:r>
            <a:r>
              <a:rPr lang="it-IT" altLang="it-IT" sz="2400" dirty="0"/>
              <a:t>controllore </a:t>
            </a:r>
            <a:r>
              <a:rPr lang="it-IT" altLang="it-IT" sz="2400" dirty="0" smtClean="0"/>
              <a:t>ha </a:t>
            </a:r>
            <a:r>
              <a:rPr lang="it-IT" altLang="it-IT" sz="2400" dirty="0"/>
              <a:t>riscontrato chiare </a:t>
            </a:r>
            <a:r>
              <a:rPr lang="it-IT" altLang="it-IT" sz="2400" dirty="0" smtClean="0"/>
              <a:t>irregolarità e/o </a:t>
            </a:r>
            <a:r>
              <a:rPr lang="it-IT" altLang="it-IT" sz="2400" dirty="0"/>
              <a:t>spese </a:t>
            </a:r>
            <a:r>
              <a:rPr lang="it-IT" altLang="it-IT" sz="2400"/>
              <a:t>non </a:t>
            </a:r>
            <a:r>
              <a:rPr lang="it-IT" altLang="it-IT" sz="2400" smtClean="0"/>
              <a:t>ammissibili</a:t>
            </a:r>
            <a:endParaRPr lang="it-IT" altLang="it-IT" sz="24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alt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Non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alt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eseguito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altLang="it-IT" sz="2400" dirty="0"/>
              <a:t>i</a:t>
            </a:r>
            <a:r>
              <a:rPr lang="it-IT" altLang="it-IT" sz="2400" dirty="0" smtClean="0"/>
              <a:t>l </a:t>
            </a:r>
            <a:r>
              <a:rPr lang="it-IT" altLang="it-IT" sz="2400" dirty="0"/>
              <a:t>controllore </a:t>
            </a:r>
            <a:r>
              <a:rPr lang="it-IT" altLang="it-IT" sz="2400" dirty="0" smtClean="0"/>
              <a:t>non </a:t>
            </a:r>
            <a:r>
              <a:rPr lang="it-IT" altLang="it-IT" sz="2400" dirty="0"/>
              <a:t>ha potuto chiudere il controllo.</a:t>
            </a:r>
          </a:p>
        </p:txBody>
      </p:sp>
    </p:spTree>
    <p:extLst>
      <p:ext uri="{BB962C8B-B14F-4D97-AF65-F5344CB8AC3E}">
        <p14:creationId xmlns:p14="http://schemas.microsoft.com/office/powerpoint/2010/main" val="41130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smtClean="0">
                <a:solidFill>
                  <a:srgbClr val="2D5E99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CONTROLLI SUI PROGETTI FSE</a:t>
            </a:r>
            <a:endParaRPr lang="en-US" sz="2600" b="1" dirty="0">
              <a:solidFill>
                <a:srgbClr val="2D5E99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43827461"/>
              </p:ext>
            </p:extLst>
          </p:nvPr>
        </p:nvGraphicFramePr>
        <p:xfrm>
          <a:off x="1651000" y="2449729"/>
          <a:ext cx="7922658" cy="393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2080" y="1699258"/>
            <a:ext cx="7822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400" dirty="0" smtClean="0"/>
              <a:t>Il regolamento generale 1303/13 prevede diverse modalità di gestione e rendicontazione dei progetti: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2413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FDC060EDAB50489773E1BB6D1CF1AC" ma:contentTypeVersion="0" ma:contentTypeDescription="Creare un nuovo documento." ma:contentTypeScope="" ma:versionID="c0ed2c4fecb687fccfbc08472029dc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63355e3288c26c8965ba92feaee3b7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D58FA4-694E-4B98-B728-14CFC4B85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F47A81-AD76-4F9B-BE54-A4F961623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2FE99-4463-4E97-B598-51F7E74C01AB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1145</Words>
  <Application>Microsoft Office PowerPoint</Application>
  <PresentationFormat>A4 (21x29,7 cm)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Tema di Office</vt:lpstr>
      <vt:lpstr>Personalizza struttura</vt:lpstr>
      <vt:lpstr>PROGRAMMA OPERATIVO NAZIONALE  2014-2020  PER LA SCUOLA COMPETENZE E AMBIENTI PER  L’APPRENDIMENTO  </vt:lpstr>
      <vt:lpstr>ASPETTI GENERALI DEL CONTROLLO</vt:lpstr>
      <vt:lpstr>AMBITI DEL CONTROLLO</vt:lpstr>
      <vt:lpstr>PROCESSO RELATIVO AI CONTROLLI FSE E FESR</vt:lpstr>
      <vt:lpstr>TIPOLOGIE DI CONTROLLO</vt:lpstr>
      <vt:lpstr>TIPOLOGIE DI CONTROLLO</vt:lpstr>
      <vt:lpstr>TIPOLOGIE DI CONTROLLO</vt:lpstr>
      <vt:lpstr>TIPOLOGIE DI CONTROLLO</vt:lpstr>
      <vt:lpstr>CONTROLLI SUI PROGETTI FSE</vt:lpstr>
      <vt:lpstr>CONTROLLI SUI PROGETTI FSE</vt:lpstr>
      <vt:lpstr>CONTROLLI SUI PROGETTI FSE</vt:lpstr>
      <vt:lpstr>CONTROLLI SUI PROGETTI FSE</vt:lpstr>
      <vt:lpstr>CONTROLLI SUI PROGETTI FSE</vt:lpstr>
      <vt:lpstr>CONTROLLI SUI PROGETTI FESR</vt:lpstr>
      <vt:lpstr>CONTROLLI SUI PROGETTI FESR</vt:lpstr>
      <vt:lpstr>CONTROLLI SUI PROGETTI FESR</vt:lpstr>
      <vt:lpstr>RILEVAZIONI SPESE IRREGOLARI</vt:lpstr>
      <vt:lpstr>ALTRI LIVELLI DI CONTROLLO</vt:lpstr>
      <vt:lpstr>Grazie!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Administrator</cp:lastModifiedBy>
  <cp:revision>132</cp:revision>
  <dcterms:created xsi:type="dcterms:W3CDTF">2017-05-08T17:30:57Z</dcterms:created>
  <dcterms:modified xsi:type="dcterms:W3CDTF">2017-10-16T07:43:35Z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0x01010096FDC060EDAB50489773E1BB6D1CF1AC</vt:lpwstr>
  </property>
</Properties>
</file>