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4" r:id="rId5"/>
  </p:sldMasterIdLst>
  <p:notesMasterIdLst>
    <p:notesMasterId r:id="rId28"/>
  </p:notesMasterIdLst>
  <p:handoutMasterIdLst>
    <p:handoutMasterId r:id="rId29"/>
  </p:handoutMasterIdLst>
  <p:sldIdLst>
    <p:sldId id="275" r:id="rId6"/>
    <p:sldId id="280" r:id="rId7"/>
    <p:sldId id="312" r:id="rId8"/>
    <p:sldId id="313" r:id="rId9"/>
    <p:sldId id="278" r:id="rId10"/>
    <p:sldId id="276" r:id="rId11"/>
    <p:sldId id="314" r:id="rId12"/>
    <p:sldId id="308" r:id="rId13"/>
    <p:sldId id="279" r:id="rId14"/>
    <p:sldId id="288" r:id="rId15"/>
    <p:sldId id="289" r:id="rId16"/>
    <p:sldId id="290" r:id="rId17"/>
    <p:sldId id="291" r:id="rId18"/>
    <p:sldId id="292" r:id="rId19"/>
    <p:sldId id="293" r:id="rId20"/>
    <p:sldId id="294" r:id="rId21"/>
    <p:sldId id="300" r:id="rId22"/>
    <p:sldId id="296" r:id="rId23"/>
    <p:sldId id="297" r:id="rId24"/>
    <p:sldId id="315" r:id="rId25"/>
    <p:sldId id="305" r:id="rId26"/>
    <p:sldId id="307" r:id="rId27"/>
  </p:sldIdLst>
  <p:sldSz cx="9906000" cy="6858000" type="A4"/>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40064B2F-24F3-4866-8658-137C623C5DDE}">
          <p14:sldIdLst>
            <p14:sldId id="275"/>
            <p14:sldId id="280"/>
            <p14:sldId id="312"/>
          </p14:sldIdLst>
        </p14:section>
        <p14:section name="Sezione senza titolo" id="{27701A27-F694-4AE7-8B3C-A798C2D72F77}">
          <p14:sldIdLst>
            <p14:sldId id="313"/>
            <p14:sldId id="278"/>
            <p14:sldId id="276"/>
            <p14:sldId id="314"/>
            <p14:sldId id="308"/>
            <p14:sldId id="279"/>
            <p14:sldId id="288"/>
            <p14:sldId id="289"/>
            <p14:sldId id="290"/>
            <p14:sldId id="291"/>
            <p14:sldId id="292"/>
            <p14:sldId id="293"/>
            <p14:sldId id="294"/>
            <p14:sldId id="300"/>
            <p14:sldId id="296"/>
            <p14:sldId id="297"/>
            <p14:sldId id="315"/>
            <p14:sldId id="305"/>
            <p14:sldId id="307"/>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27" autoAdjust="0"/>
    <p:restoredTop sz="94585"/>
  </p:normalViewPr>
  <p:slideViewPr>
    <p:cSldViewPr snapToGrid="0" snapToObjects="1">
      <p:cViewPr varScale="1">
        <p:scale>
          <a:sx n="83" d="100"/>
          <a:sy n="83" d="100"/>
        </p:scale>
        <p:origin x="-1230" y="-8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FEE540-3CC0-4419-A9FD-DB9B60475653}" type="datetimeFigureOut">
              <a:rPr lang="it-IT" smtClean="0"/>
              <a:t>21/09/2017</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F30136-2FA3-4C4F-B332-C3D0206E821A}" type="slidenum">
              <a:rPr lang="it-IT" smtClean="0"/>
              <a:t>‹N›</a:t>
            </a:fld>
            <a:endParaRPr lang="it-IT"/>
          </a:p>
        </p:txBody>
      </p:sp>
    </p:spTree>
    <p:extLst>
      <p:ext uri="{BB962C8B-B14F-4D97-AF65-F5344CB8AC3E}">
        <p14:creationId xmlns:p14="http://schemas.microsoft.com/office/powerpoint/2010/main" val="27644473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BA2CAD-0FBC-8647-9A4F-7BF71809E392}" type="datetimeFigureOut">
              <a:rPr lang="it-IT" smtClean="0"/>
              <a:t>21/09/2017</a:t>
            </a:fld>
            <a:endParaRPr lang="it-IT"/>
          </a:p>
        </p:txBody>
      </p:sp>
      <p:sp>
        <p:nvSpPr>
          <p:cNvPr id="4" name="Segnaposto immagine diapositiva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18E99F-ED97-D24D-884D-A0D4EEA5AF2B}" type="slidenum">
              <a:rPr lang="it-IT" smtClean="0"/>
              <a:t>‹N›</a:t>
            </a:fld>
            <a:endParaRPr lang="it-IT"/>
          </a:p>
        </p:txBody>
      </p:sp>
    </p:spTree>
    <p:extLst>
      <p:ext uri="{BB962C8B-B14F-4D97-AF65-F5344CB8AC3E}">
        <p14:creationId xmlns:p14="http://schemas.microsoft.com/office/powerpoint/2010/main" val="126209858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5" name="Immagin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Title 1"/>
          <p:cNvSpPr>
            <a:spLocks noGrp="1"/>
          </p:cNvSpPr>
          <p:nvPr>
            <p:ph type="ctrTitle"/>
          </p:nvPr>
        </p:nvSpPr>
        <p:spPr>
          <a:xfrm>
            <a:off x="2114233" y="1879599"/>
            <a:ext cx="7110730" cy="2016443"/>
          </a:xfrm>
        </p:spPr>
        <p:txBody>
          <a:bodyPr anchor="b"/>
          <a:lstStyle>
            <a:lvl1pPr algn="ctr">
              <a:defRPr sz="6000"/>
            </a:lvl1pPr>
          </a:lstStyle>
          <a:p>
            <a:r>
              <a:rPr lang="it-IT"/>
              <a:t>Fare clic per modificare stile</a:t>
            </a:r>
            <a:endParaRPr lang="en-US" dirty="0"/>
          </a:p>
        </p:txBody>
      </p:sp>
      <p:sp>
        <p:nvSpPr>
          <p:cNvPr id="3" name="Subtitle 2"/>
          <p:cNvSpPr>
            <a:spLocks noGrp="1"/>
          </p:cNvSpPr>
          <p:nvPr>
            <p:ph type="subTitle" idx="1"/>
          </p:nvPr>
        </p:nvSpPr>
        <p:spPr>
          <a:xfrm>
            <a:off x="2114233" y="3977958"/>
            <a:ext cx="711073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it-IT"/>
              <a:t>Fare clic per modificare stile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2E568CB-5538-6C4A-9655-F591CC9D6D2D}"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2E568CB-5538-6C4A-9655-F591CC9D6D2D}"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it-IT"/>
              <a:t>Fare clic per modificare stile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2E568CB-5538-6C4A-9655-F591CC9D6D2D}" type="slidenum">
              <a:rPr lang="it-IT" smtClean="0"/>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238250" y="1122363"/>
            <a:ext cx="7429500" cy="2387600"/>
          </a:xfrm>
        </p:spPr>
        <p:txBody>
          <a:bodyPr anchor="b"/>
          <a:lstStyle>
            <a:lvl1pPr algn="ctr">
              <a:defRPr sz="6000"/>
            </a:lvl1pPr>
          </a:lstStyle>
          <a:p>
            <a:r>
              <a:rPr lang="it-IT" smtClean="0"/>
              <a:t>Fare clic per modificare stile</a:t>
            </a:r>
            <a:endParaRPr lang="it-IT"/>
          </a:p>
        </p:txBody>
      </p:sp>
      <p:sp>
        <p:nvSpPr>
          <p:cNvPr id="3" name="Sottotitolo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E456D6-81FC-0C4C-B991-222587BF5D15}" type="slidenum">
              <a:rPr lang="it-IT" smtClean="0"/>
              <a:t>‹N›</a:t>
            </a:fld>
            <a:endParaRPr lang="it-IT"/>
          </a:p>
        </p:txBody>
      </p:sp>
    </p:spTree>
    <p:extLst>
      <p:ext uri="{BB962C8B-B14F-4D97-AF65-F5344CB8AC3E}">
        <p14:creationId xmlns:p14="http://schemas.microsoft.com/office/powerpoint/2010/main" val="953138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E456D6-81FC-0C4C-B991-222587BF5D15}" type="slidenum">
              <a:rPr lang="it-IT" smtClean="0"/>
              <a:t>‹N›</a:t>
            </a:fld>
            <a:endParaRPr lang="it-IT"/>
          </a:p>
        </p:txBody>
      </p:sp>
    </p:spTree>
    <p:extLst>
      <p:ext uri="{BB962C8B-B14F-4D97-AF65-F5344CB8AC3E}">
        <p14:creationId xmlns:p14="http://schemas.microsoft.com/office/powerpoint/2010/main" val="1321927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76275" y="1709738"/>
            <a:ext cx="8543925" cy="2852737"/>
          </a:xfrm>
        </p:spPr>
        <p:txBody>
          <a:bodyPr anchor="b"/>
          <a:lstStyle>
            <a:lvl1pPr>
              <a:defRPr sz="6000"/>
            </a:lvl1pPr>
          </a:lstStyle>
          <a:p>
            <a:r>
              <a:rPr lang="it-IT" smtClean="0"/>
              <a:t>Fare clic per modificare stile</a:t>
            </a:r>
            <a:endParaRPr lang="it-IT"/>
          </a:p>
        </p:txBody>
      </p:sp>
      <p:sp>
        <p:nvSpPr>
          <p:cNvPr id="3" name="Segnaposto testo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E456D6-81FC-0C4C-B991-222587BF5D15}" type="slidenum">
              <a:rPr lang="it-IT" smtClean="0"/>
              <a:t>‹N›</a:t>
            </a:fld>
            <a:endParaRPr lang="it-IT"/>
          </a:p>
        </p:txBody>
      </p:sp>
    </p:spTree>
    <p:extLst>
      <p:ext uri="{BB962C8B-B14F-4D97-AF65-F5344CB8AC3E}">
        <p14:creationId xmlns:p14="http://schemas.microsoft.com/office/powerpoint/2010/main" val="1913130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681038" y="1825625"/>
            <a:ext cx="4195762"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029200" y="1825625"/>
            <a:ext cx="4195763"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AE456D6-81FC-0C4C-B991-222587BF5D15}" type="slidenum">
              <a:rPr lang="it-IT" smtClean="0"/>
              <a:t>‹N›</a:t>
            </a:fld>
            <a:endParaRPr lang="it-IT"/>
          </a:p>
        </p:txBody>
      </p:sp>
    </p:spTree>
    <p:extLst>
      <p:ext uri="{BB962C8B-B14F-4D97-AF65-F5344CB8AC3E}">
        <p14:creationId xmlns:p14="http://schemas.microsoft.com/office/powerpoint/2010/main" val="1860915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82625" y="365125"/>
            <a:ext cx="8543925"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682625" y="2505075"/>
            <a:ext cx="4191000"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5014913" y="2505075"/>
            <a:ext cx="4211637"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AE456D6-81FC-0C4C-B991-222587BF5D15}" type="slidenum">
              <a:rPr lang="it-IT" smtClean="0"/>
              <a:t>‹N›</a:t>
            </a:fld>
            <a:endParaRPr lang="it-IT"/>
          </a:p>
        </p:txBody>
      </p:sp>
    </p:spTree>
    <p:extLst>
      <p:ext uri="{BB962C8B-B14F-4D97-AF65-F5344CB8AC3E}">
        <p14:creationId xmlns:p14="http://schemas.microsoft.com/office/powerpoint/2010/main" val="452469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AE456D6-81FC-0C4C-B991-222587BF5D15}" type="slidenum">
              <a:rPr lang="it-IT" smtClean="0"/>
              <a:t>‹N›</a:t>
            </a:fld>
            <a:endParaRPr lang="it-IT"/>
          </a:p>
        </p:txBody>
      </p:sp>
    </p:spTree>
    <p:extLst>
      <p:ext uri="{BB962C8B-B14F-4D97-AF65-F5344CB8AC3E}">
        <p14:creationId xmlns:p14="http://schemas.microsoft.com/office/powerpoint/2010/main" val="412754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AE456D6-81FC-0C4C-B991-222587BF5D15}" type="slidenum">
              <a:rPr lang="it-IT" smtClean="0"/>
              <a:t>‹N›</a:t>
            </a:fld>
            <a:endParaRPr lang="it-IT"/>
          </a:p>
        </p:txBody>
      </p:sp>
    </p:spTree>
    <p:extLst>
      <p:ext uri="{BB962C8B-B14F-4D97-AF65-F5344CB8AC3E}">
        <p14:creationId xmlns:p14="http://schemas.microsoft.com/office/powerpoint/2010/main" val="794651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Title 1"/>
          <p:cNvSpPr>
            <a:spLocks noGrp="1"/>
          </p:cNvSpPr>
          <p:nvPr>
            <p:ph type="title"/>
          </p:nvPr>
        </p:nvSpPr>
        <p:spPr>
          <a:xfrm>
            <a:off x="1402080" y="670560"/>
            <a:ext cx="7822883" cy="1020130"/>
          </a:xfrm>
        </p:spPr>
        <p:txBody>
          <a:bodyPr/>
          <a:lstStyle/>
          <a:p>
            <a:r>
              <a:rPr lang="it-IT"/>
              <a:t>Fare clic per modificare stile</a:t>
            </a:r>
            <a:endParaRPr lang="en-US" dirty="0"/>
          </a:p>
        </p:txBody>
      </p:sp>
      <p:sp>
        <p:nvSpPr>
          <p:cNvPr id="3" name="Content Placeholder 2"/>
          <p:cNvSpPr>
            <a:spLocks noGrp="1"/>
          </p:cNvSpPr>
          <p:nvPr>
            <p:ph idx="1"/>
          </p:nvPr>
        </p:nvSpPr>
        <p:spPr>
          <a:xfrm>
            <a:off x="1402080" y="1825625"/>
            <a:ext cx="7822883" cy="409765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Segnaposto numero diapositiva 5"/>
          <p:cNvSpPr>
            <a:spLocks noGrp="1"/>
          </p:cNvSpPr>
          <p:nvPr>
            <p:ph type="sldNum" sz="quarter" idx="4"/>
          </p:nvPr>
        </p:nvSpPr>
        <p:spPr>
          <a:xfrm>
            <a:off x="7677150" y="240883"/>
            <a:ext cx="2228850" cy="365125"/>
          </a:xfrm>
          <a:prstGeom prst="rect">
            <a:avLst/>
          </a:prstGeom>
        </p:spPr>
        <p:txBody>
          <a:bodyPr vert="horz" lIns="91440" tIns="45720" rIns="91440" bIns="45720" rtlCol="0" anchor="ctr"/>
          <a:lstStyle>
            <a:lvl1pPr algn="r">
              <a:defRPr sz="1400" b="1">
                <a:solidFill>
                  <a:schemeClr val="bg1"/>
                </a:solidFill>
              </a:defRPr>
            </a:lvl1pPr>
          </a:lstStyle>
          <a:p>
            <a:fld id="{1AE456D6-81FC-0C4C-B991-222587BF5D15}" type="slidenum">
              <a:rPr lang="it-IT" smtClean="0"/>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2625" y="457200"/>
            <a:ext cx="3194050" cy="1600200"/>
          </a:xfrm>
        </p:spPr>
        <p:txBody>
          <a:bodyPr anchor="b"/>
          <a:lstStyle>
            <a:lvl1pPr>
              <a:defRPr sz="3200"/>
            </a:lvl1pPr>
          </a:lstStyle>
          <a:p>
            <a:r>
              <a:rPr lang="it-IT" smtClean="0"/>
              <a:t>Fare clic per modificare stile</a:t>
            </a:r>
            <a:endParaRPr lang="it-IT"/>
          </a:p>
        </p:txBody>
      </p:sp>
      <p:sp>
        <p:nvSpPr>
          <p:cNvPr id="3" name="Segnaposto contenuto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AE456D6-81FC-0C4C-B991-222587BF5D15}" type="slidenum">
              <a:rPr lang="it-IT" smtClean="0"/>
              <a:t>‹N›</a:t>
            </a:fld>
            <a:endParaRPr lang="it-IT"/>
          </a:p>
        </p:txBody>
      </p:sp>
    </p:spTree>
    <p:extLst>
      <p:ext uri="{BB962C8B-B14F-4D97-AF65-F5344CB8AC3E}">
        <p14:creationId xmlns:p14="http://schemas.microsoft.com/office/powerpoint/2010/main" val="503632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2625" y="457200"/>
            <a:ext cx="3194050" cy="1600200"/>
          </a:xfrm>
        </p:spPr>
        <p:txBody>
          <a:bodyPr anchor="b"/>
          <a:lstStyle>
            <a:lvl1pPr>
              <a:defRPr sz="3200"/>
            </a:lvl1pPr>
          </a:lstStyle>
          <a:p>
            <a:r>
              <a:rPr lang="it-IT" smtClean="0"/>
              <a:t>Fare clic per modificare stile</a:t>
            </a:r>
            <a:endParaRPr lang="it-IT"/>
          </a:p>
        </p:txBody>
      </p:sp>
      <p:sp>
        <p:nvSpPr>
          <p:cNvPr id="3" name="Segnaposto immagine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AE456D6-81FC-0C4C-B991-222587BF5D15}" type="slidenum">
              <a:rPr lang="it-IT" smtClean="0"/>
              <a:t>‹N›</a:t>
            </a:fld>
            <a:endParaRPr lang="it-IT"/>
          </a:p>
        </p:txBody>
      </p:sp>
    </p:spTree>
    <p:extLst>
      <p:ext uri="{BB962C8B-B14F-4D97-AF65-F5344CB8AC3E}">
        <p14:creationId xmlns:p14="http://schemas.microsoft.com/office/powerpoint/2010/main" val="13103241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E456D6-81FC-0C4C-B991-222587BF5D15}" type="slidenum">
              <a:rPr lang="it-IT" smtClean="0"/>
              <a:t>‹N›</a:t>
            </a:fld>
            <a:endParaRPr lang="it-IT"/>
          </a:p>
        </p:txBody>
      </p:sp>
    </p:spTree>
    <p:extLst>
      <p:ext uri="{BB962C8B-B14F-4D97-AF65-F5344CB8AC3E}">
        <p14:creationId xmlns:p14="http://schemas.microsoft.com/office/powerpoint/2010/main" val="1726848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89775" y="365125"/>
            <a:ext cx="2135188"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681038" y="365125"/>
            <a:ext cx="6256337"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E456D6-81FC-0C4C-B991-222587BF5D15}" type="slidenum">
              <a:rPr lang="it-IT" smtClean="0"/>
              <a:t>‹N›</a:t>
            </a:fld>
            <a:endParaRPr lang="it-IT"/>
          </a:p>
        </p:txBody>
      </p:sp>
    </p:spTree>
    <p:extLst>
      <p:ext uri="{BB962C8B-B14F-4D97-AF65-F5344CB8AC3E}">
        <p14:creationId xmlns:p14="http://schemas.microsoft.com/office/powerpoint/2010/main" val="1063950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885680" cy="6858000"/>
          </a:xfrm>
          <a:prstGeom prst="rect">
            <a:avLst/>
          </a:prstGeom>
        </p:spPr>
      </p:pic>
      <p:sp>
        <p:nvSpPr>
          <p:cNvPr id="2" name="Title 1"/>
          <p:cNvSpPr>
            <a:spLocks noGrp="1"/>
          </p:cNvSpPr>
          <p:nvPr>
            <p:ph type="title"/>
          </p:nvPr>
        </p:nvSpPr>
        <p:spPr>
          <a:xfrm>
            <a:off x="675878" y="693741"/>
            <a:ext cx="8543925" cy="779459"/>
          </a:xfrm>
        </p:spPr>
        <p:txBody>
          <a:bodyPr anchor="b">
            <a:normAutofit/>
          </a:bodyPr>
          <a:lstStyle>
            <a:lvl1pPr>
              <a:defRPr sz="3200"/>
            </a:lvl1pPr>
          </a:lstStyle>
          <a:p>
            <a:r>
              <a:rPr lang="it-IT"/>
              <a:t>Fare clic per modificare stile</a:t>
            </a:r>
            <a:endParaRPr lang="en-US" dirty="0"/>
          </a:p>
        </p:txBody>
      </p:sp>
      <p:sp>
        <p:nvSpPr>
          <p:cNvPr id="3" name="Text Placeholder 2"/>
          <p:cNvSpPr>
            <a:spLocks noGrp="1"/>
          </p:cNvSpPr>
          <p:nvPr>
            <p:ph type="body" idx="1"/>
          </p:nvPr>
        </p:nvSpPr>
        <p:spPr>
          <a:xfrm>
            <a:off x="675878" y="1825945"/>
            <a:ext cx="8543925" cy="3965255"/>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5" name="Segnaposto numero diapositiva 5"/>
          <p:cNvSpPr>
            <a:spLocks noGrp="1"/>
          </p:cNvSpPr>
          <p:nvPr>
            <p:ph type="sldNum" sz="quarter" idx="4"/>
          </p:nvPr>
        </p:nvSpPr>
        <p:spPr>
          <a:xfrm>
            <a:off x="7656830" y="238229"/>
            <a:ext cx="2228850" cy="365125"/>
          </a:xfrm>
          <a:prstGeom prst="rect">
            <a:avLst/>
          </a:prstGeom>
        </p:spPr>
        <p:txBody>
          <a:bodyPr vert="horz" lIns="91440" tIns="45720" rIns="91440" bIns="45720" rtlCol="0" anchor="ctr"/>
          <a:lstStyle>
            <a:lvl1pPr algn="r">
              <a:defRPr sz="1400" b="1">
                <a:solidFill>
                  <a:schemeClr val="bg1"/>
                </a:solidFill>
              </a:defRPr>
            </a:lvl1pPr>
          </a:lstStyle>
          <a:p>
            <a:fld id="{1AE456D6-81FC-0C4C-B991-222587BF5D1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6" name="Immagin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Title 1"/>
          <p:cNvSpPr>
            <a:spLocks noGrp="1"/>
          </p:cNvSpPr>
          <p:nvPr>
            <p:ph type="title"/>
          </p:nvPr>
        </p:nvSpPr>
        <p:spPr>
          <a:xfrm>
            <a:off x="681038" y="365127"/>
            <a:ext cx="8543925" cy="915033"/>
          </a:xfrm>
        </p:spPr>
        <p:txBody>
          <a:bodyPr>
            <a:normAutofit/>
          </a:bodyPr>
          <a:lstStyle>
            <a:lvl1pPr>
              <a:defRPr sz="3200"/>
            </a:lvl1pPr>
          </a:lstStyle>
          <a:p>
            <a:r>
              <a:rPr lang="it-IT"/>
              <a:t>Fare clic per modificare stile</a:t>
            </a:r>
            <a:endParaRPr lang="en-US" dirty="0"/>
          </a:p>
        </p:txBody>
      </p:sp>
      <p:sp>
        <p:nvSpPr>
          <p:cNvPr id="3" name="Content Placeholder 2"/>
          <p:cNvSpPr>
            <a:spLocks noGrp="1"/>
          </p:cNvSpPr>
          <p:nvPr>
            <p:ph sz="half" idx="1"/>
          </p:nvPr>
        </p:nvSpPr>
        <p:spPr>
          <a:xfrm>
            <a:off x="681038" y="1825625"/>
            <a:ext cx="4210050" cy="406717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14913" y="1825625"/>
            <a:ext cx="4210050" cy="406717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Segnaposto numero diapositiva 5"/>
          <p:cNvSpPr>
            <a:spLocks noGrp="1"/>
          </p:cNvSpPr>
          <p:nvPr>
            <p:ph type="sldNum" sz="quarter" idx="4"/>
          </p:nvPr>
        </p:nvSpPr>
        <p:spPr>
          <a:xfrm>
            <a:off x="7677150" y="1447568"/>
            <a:ext cx="2228850" cy="365125"/>
          </a:xfrm>
          <a:prstGeom prst="rect">
            <a:avLst/>
          </a:prstGeom>
        </p:spPr>
        <p:txBody>
          <a:bodyPr vert="horz" lIns="91440" tIns="45720" rIns="91440" bIns="45720" rtlCol="0" anchor="ctr"/>
          <a:lstStyle>
            <a:lvl1pPr algn="r">
              <a:defRPr sz="1400" b="1">
                <a:solidFill>
                  <a:schemeClr val="bg1"/>
                </a:solidFill>
              </a:defRPr>
            </a:lvl1pPr>
          </a:lstStyle>
          <a:p>
            <a:fld id="{1AE456D6-81FC-0C4C-B991-222587BF5D1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it-IT"/>
              <a:t>Fare clic per modificare stile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2329" y="2505075"/>
            <a:ext cx="4190702"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14913" y="2505075"/>
            <a:ext cx="4211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2E568CB-5538-6C4A-9655-F591CC9D6D2D}"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4" name="Immagine 3"/>
          <p:cNvPicPr>
            <a:picLocks noChangeAspect="1"/>
          </p:cNvPicPr>
          <p:nvPr userDrawn="1"/>
        </p:nvPicPr>
        <p:blipFill rotWithShape="1">
          <a:blip r:embed="rId2">
            <a:extLst>
              <a:ext uri="{28A0092B-C50C-407E-A947-70E740481C1C}">
                <a14:useLocalDpi xmlns:a14="http://schemas.microsoft.com/office/drawing/2010/main" val="0"/>
              </a:ext>
            </a:extLst>
          </a:blip>
          <a:srcRect t="1976"/>
          <a:stretch/>
        </p:blipFill>
        <p:spPr>
          <a:xfrm>
            <a:off x="0" y="7940"/>
            <a:ext cx="9906000" cy="6850060"/>
          </a:xfrm>
          <a:prstGeom prst="rect">
            <a:avLst/>
          </a:prstGeom>
        </p:spPr>
      </p:pic>
      <p:sp>
        <p:nvSpPr>
          <p:cNvPr id="2" name="Title 1"/>
          <p:cNvSpPr>
            <a:spLocks noGrp="1"/>
          </p:cNvSpPr>
          <p:nvPr>
            <p:ph type="title"/>
          </p:nvPr>
        </p:nvSpPr>
        <p:spPr>
          <a:xfrm>
            <a:off x="681038" y="487047"/>
            <a:ext cx="8543925" cy="457833"/>
          </a:xfrm>
        </p:spPr>
        <p:txBody>
          <a:bodyPr/>
          <a:lstStyle/>
          <a:p>
            <a:r>
              <a:rPr lang="it-IT"/>
              <a:t>Fare clic per modificare stile</a:t>
            </a:r>
            <a:endParaRPr lang="en-US" dirty="0"/>
          </a:p>
        </p:txBody>
      </p:sp>
      <p:sp>
        <p:nvSpPr>
          <p:cNvPr id="7" name="Segnaposto numero diapositiva 5"/>
          <p:cNvSpPr txBox="1">
            <a:spLocks/>
          </p:cNvSpPr>
          <p:nvPr userDrawn="1"/>
        </p:nvSpPr>
        <p:spPr>
          <a:xfrm>
            <a:off x="7677150" y="109538"/>
            <a:ext cx="2228850" cy="365125"/>
          </a:xfrm>
          <a:prstGeom prst="rect">
            <a:avLst/>
          </a:prstGeom>
        </p:spPr>
        <p:txBody>
          <a:bodyPr vert="horz" lIns="91440" tIns="45720" rIns="91440" bIns="45720" rtlCol="0" anchor="ctr"/>
          <a:lstStyle>
            <a:defPPr>
              <a:defRPr lang="it-IT"/>
            </a:defPPr>
            <a:lvl1pPr marL="0" algn="r" defTabSz="914400" rtl="0" eaLnBrk="1" latinLnBrk="0" hangingPunct="1">
              <a:defRPr sz="1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E456D6-81FC-0C4C-B991-222587BF5D15}"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pic>
        <p:nvPicPr>
          <p:cNvPr id="6" name="Immagin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Titolo 1"/>
          <p:cNvSpPr>
            <a:spLocks noGrp="1"/>
          </p:cNvSpPr>
          <p:nvPr>
            <p:ph type="title"/>
          </p:nvPr>
        </p:nvSpPr>
        <p:spPr>
          <a:xfrm>
            <a:off x="681038" y="365128"/>
            <a:ext cx="8543925" cy="871006"/>
          </a:xfrm>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a:xfrm>
            <a:off x="7677150" y="1469498"/>
            <a:ext cx="2228850" cy="365125"/>
          </a:xfrm>
        </p:spPr>
        <p:txBody>
          <a:bodyPr/>
          <a:lstStyle>
            <a:lvl1pPr>
              <a:defRPr b="1">
                <a:solidFill>
                  <a:schemeClr val="bg1"/>
                </a:solidFill>
              </a:defRPr>
            </a:lvl1pPr>
          </a:lstStyle>
          <a:p>
            <a:fld id="{E2E568CB-5538-6C4A-9655-F591CC9D6D2D}" type="slidenum">
              <a:rPr lang="it-IT" smtClean="0"/>
              <a:pPr/>
              <a:t>‹N›</a:t>
            </a:fld>
            <a:endParaRPr lang="it-IT"/>
          </a:p>
        </p:txBody>
      </p:sp>
    </p:spTree>
    <p:extLst>
      <p:ext uri="{BB962C8B-B14F-4D97-AF65-F5344CB8AC3E}">
        <p14:creationId xmlns:p14="http://schemas.microsoft.com/office/powerpoint/2010/main" val="1813673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2E568CB-5538-6C4A-9655-F591CC9D6D2D}"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it-IT"/>
              <a:t>Fare clic per modificare stile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2E568CB-5538-6C4A-9655-F591CC9D6D2D}"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it-IT"/>
              <a:t>Fare clic per modificare stile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568CB-5538-6C4A-9655-F591CC9D6D2D}" type="slidenum">
              <a:rPr lang="it-IT" smtClean="0"/>
              <a:t>‹N›</a:t>
            </a:fld>
            <a:endParaRPr lang="it-IT"/>
          </a:p>
        </p:txBody>
      </p:sp>
    </p:spTree>
    <p:extLst>
      <p:ext uri="{BB962C8B-B14F-4D97-AF65-F5344CB8AC3E}">
        <p14:creationId xmlns:p14="http://schemas.microsoft.com/office/powerpoint/2010/main" val="1689388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3" r:id="rId7"/>
    <p:sldLayoutId id="2147483667" r:id="rId8"/>
    <p:sldLayoutId id="2147483668" r:id="rId9"/>
    <p:sldLayoutId id="2147483669" r:id="rId10"/>
    <p:sldLayoutId id="2147483670" r:id="rId11"/>
    <p:sldLayoutId id="2147483671"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456D6-81FC-0C4C-B991-222587BF5D15}" type="slidenum">
              <a:rPr lang="it-IT" smtClean="0"/>
              <a:t>‹N›</a:t>
            </a:fld>
            <a:endParaRPr lang="it-IT"/>
          </a:p>
        </p:txBody>
      </p:sp>
    </p:spTree>
    <p:extLst>
      <p:ext uri="{BB962C8B-B14F-4D97-AF65-F5344CB8AC3E}">
        <p14:creationId xmlns:p14="http://schemas.microsoft.com/office/powerpoint/2010/main" val="102850294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nticorruzione.it/portal/public/classic/AttivitaAutorita/ContrattiPubblici/LineeGuida" TargetMode="External"/><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acquistinretepa.it/opencms/opencms/help/help/anonimi/gui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9"/>
          <p:cNvSpPr>
            <a:spLocks noGrp="1"/>
          </p:cNvSpPr>
          <p:nvPr>
            <p:ph type="ctrTitle"/>
          </p:nvPr>
        </p:nvSpPr>
        <p:spPr/>
        <p:txBody>
          <a:bodyPr anchor="t">
            <a:noAutofit/>
          </a:bodyPr>
          <a:lstStyle/>
          <a:p>
            <a:r>
              <a:rPr lang="it-IT" sz="2800" b="1" dirty="0">
                <a:solidFill>
                  <a:srgbClr val="2C5E99"/>
                </a:solidFill>
                <a:latin typeface="Century Gothic"/>
                <a:cs typeface="Century Gothic"/>
              </a:rPr>
              <a:t>PROGRAMMA OPERATIVO</a:t>
            </a:r>
            <a:r>
              <a:rPr lang="it-IT" sz="2800" b="1" spc="-155" dirty="0">
                <a:solidFill>
                  <a:srgbClr val="2C5E99"/>
                </a:solidFill>
                <a:latin typeface="Century Gothic"/>
                <a:cs typeface="Century Gothic"/>
              </a:rPr>
              <a:t> </a:t>
            </a:r>
            <a:r>
              <a:rPr lang="it-IT" sz="2800" b="1" dirty="0">
                <a:solidFill>
                  <a:srgbClr val="2C5E99"/>
                </a:solidFill>
                <a:latin typeface="Century Gothic"/>
                <a:cs typeface="Century Gothic"/>
              </a:rPr>
              <a:t>NAZIONALE  </a:t>
            </a:r>
            <a:r>
              <a:rPr lang="it-IT" sz="2800" b="1" spc="5" dirty="0">
                <a:solidFill>
                  <a:srgbClr val="2C5E99"/>
                </a:solidFill>
                <a:latin typeface="Century Gothic"/>
                <a:cs typeface="Century Gothic"/>
              </a:rPr>
              <a:t>20</a:t>
            </a:r>
            <a:r>
              <a:rPr lang="it-IT" sz="2800" b="1" spc="5" dirty="0">
                <a:solidFill>
                  <a:srgbClr val="3A9ED2"/>
                </a:solidFill>
                <a:latin typeface="Century Gothic"/>
                <a:cs typeface="Century Gothic"/>
              </a:rPr>
              <a:t>14</a:t>
            </a:r>
            <a:r>
              <a:rPr lang="it-IT" sz="2800" b="1" spc="5" dirty="0">
                <a:solidFill>
                  <a:srgbClr val="1F487C"/>
                </a:solidFill>
                <a:latin typeface="Century Gothic"/>
                <a:cs typeface="Century Gothic"/>
              </a:rPr>
              <a:t>-</a:t>
            </a:r>
            <a:r>
              <a:rPr lang="it-IT" sz="2800" b="1" spc="5" dirty="0">
                <a:solidFill>
                  <a:srgbClr val="2C5E99"/>
                </a:solidFill>
                <a:latin typeface="Century Gothic"/>
                <a:cs typeface="Century Gothic"/>
              </a:rPr>
              <a:t>20</a:t>
            </a:r>
            <a:r>
              <a:rPr lang="it-IT" sz="2800" b="1" spc="5" dirty="0">
                <a:solidFill>
                  <a:srgbClr val="3A9ED2"/>
                </a:solidFill>
                <a:latin typeface="Century Gothic"/>
                <a:cs typeface="Century Gothic"/>
              </a:rPr>
              <a:t>20</a:t>
            </a:r>
            <a:r>
              <a:rPr lang="it-IT" sz="3200" b="1" spc="5" dirty="0">
                <a:solidFill>
                  <a:srgbClr val="3A9ED2"/>
                </a:solidFill>
                <a:latin typeface="Century Gothic"/>
                <a:cs typeface="Century Gothic"/>
              </a:rPr>
              <a:t/>
            </a:r>
            <a:br>
              <a:rPr lang="it-IT" sz="3200" b="1" spc="5" dirty="0">
                <a:solidFill>
                  <a:srgbClr val="3A9ED2"/>
                </a:solidFill>
                <a:latin typeface="Century Gothic"/>
                <a:cs typeface="Century Gothic"/>
              </a:rPr>
            </a:br>
            <a:r>
              <a:rPr lang="it-IT" sz="3200" b="1" spc="5" dirty="0">
                <a:solidFill>
                  <a:srgbClr val="3A9ED2"/>
                </a:solidFill>
                <a:latin typeface="Century Gothic"/>
                <a:cs typeface="Century Gothic"/>
              </a:rPr>
              <a:t/>
            </a:r>
            <a:br>
              <a:rPr lang="it-IT" sz="3200" b="1" spc="5" dirty="0">
                <a:solidFill>
                  <a:srgbClr val="3A9ED2"/>
                </a:solidFill>
                <a:latin typeface="Century Gothic"/>
                <a:cs typeface="Century Gothic"/>
              </a:rPr>
            </a:br>
            <a:r>
              <a:rPr lang="it-IT" sz="3200" b="1" i="1" spc="-10" dirty="0">
                <a:solidFill>
                  <a:srgbClr val="FFC000"/>
                </a:solidFill>
                <a:latin typeface="Century Gothic"/>
                <a:cs typeface="Century Gothic"/>
              </a:rPr>
              <a:t>PER </a:t>
            </a:r>
            <a:r>
              <a:rPr lang="it-IT" sz="3200" b="1" i="1" dirty="0">
                <a:solidFill>
                  <a:srgbClr val="FFC000"/>
                </a:solidFill>
                <a:latin typeface="Century Gothic"/>
                <a:cs typeface="Century Gothic"/>
              </a:rPr>
              <a:t>LA </a:t>
            </a:r>
            <a:r>
              <a:rPr lang="it-IT" sz="3200" b="1" i="1" spc="-10" dirty="0">
                <a:solidFill>
                  <a:srgbClr val="FFC000"/>
                </a:solidFill>
                <a:latin typeface="Century Gothic"/>
                <a:cs typeface="Century Gothic"/>
              </a:rPr>
              <a:t>SCUOLA COMPETENZE </a:t>
            </a:r>
            <a:r>
              <a:rPr lang="it-IT" sz="3200" b="1" i="1" spc="-5" dirty="0">
                <a:solidFill>
                  <a:srgbClr val="FFC000"/>
                </a:solidFill>
                <a:latin typeface="Century Gothic"/>
                <a:cs typeface="Century Gothic"/>
              </a:rPr>
              <a:t>E </a:t>
            </a:r>
            <a:r>
              <a:rPr lang="it-IT" sz="3200" b="1" i="1" spc="-10" dirty="0">
                <a:solidFill>
                  <a:srgbClr val="FFC000"/>
                </a:solidFill>
                <a:latin typeface="Century Gothic"/>
                <a:cs typeface="Century Gothic"/>
              </a:rPr>
              <a:t>AMBIENTI PER  </a:t>
            </a:r>
            <a:r>
              <a:rPr lang="it-IT" sz="3200" b="1" i="1" spc="-5" dirty="0">
                <a:solidFill>
                  <a:srgbClr val="FFC000"/>
                </a:solidFill>
                <a:latin typeface="Century Gothic"/>
                <a:cs typeface="Century Gothic"/>
              </a:rPr>
              <a:t>L’APPRENDIMENTO</a:t>
            </a:r>
            <a:r>
              <a:rPr lang="it-IT" sz="3200" dirty="0">
                <a:latin typeface="Century Gothic"/>
                <a:cs typeface="Century Gothic"/>
              </a:rPr>
              <a:t/>
            </a:r>
            <a:br>
              <a:rPr lang="it-IT" sz="3200" dirty="0">
                <a:latin typeface="Century Gothic"/>
                <a:cs typeface="Century Gothic"/>
              </a:rPr>
            </a:br>
            <a:r>
              <a:rPr lang="it-IT" sz="3200" dirty="0">
                <a:latin typeface="Century Gothic"/>
                <a:cs typeface="Century Gothic"/>
              </a:rPr>
              <a:t/>
            </a:r>
            <a:br>
              <a:rPr lang="it-IT" sz="3200" dirty="0">
                <a:latin typeface="Century Gothic"/>
                <a:cs typeface="Century Gothic"/>
              </a:rPr>
            </a:br>
            <a:r>
              <a:rPr lang="it-IT" sz="3200" b="1" dirty="0">
                <a:solidFill>
                  <a:schemeClr val="tx2">
                    <a:lumMod val="50000"/>
                  </a:schemeClr>
                </a:solidFill>
              </a:rPr>
              <a:t/>
            </a:r>
            <a:br>
              <a:rPr lang="it-IT" sz="3200" b="1" dirty="0">
                <a:solidFill>
                  <a:schemeClr val="tx2">
                    <a:lumMod val="50000"/>
                  </a:schemeClr>
                </a:solidFill>
              </a:rPr>
            </a:br>
            <a:endParaRPr lang="it-IT" sz="3200" dirty="0"/>
          </a:p>
        </p:txBody>
      </p:sp>
      <p:sp>
        <p:nvSpPr>
          <p:cNvPr id="16" name="Sottotitolo 15"/>
          <p:cNvSpPr>
            <a:spLocks noGrp="1"/>
          </p:cNvSpPr>
          <p:nvPr>
            <p:ph type="subTitle" idx="1"/>
          </p:nvPr>
        </p:nvSpPr>
        <p:spPr/>
        <p:txBody>
          <a:bodyPr anchor="ctr">
            <a:normAutofit/>
          </a:bodyPr>
          <a:lstStyle/>
          <a:p>
            <a:r>
              <a:rPr lang="it-IT" sz="4000" b="1" dirty="0">
                <a:solidFill>
                  <a:schemeClr val="tx2">
                    <a:lumMod val="60000"/>
                    <a:lumOff val="40000"/>
                  </a:schemeClr>
                </a:solidFill>
              </a:rPr>
              <a:t>Le procedure “</a:t>
            </a:r>
            <a:r>
              <a:rPr lang="it-IT" sz="4000" b="1" dirty="0" err="1">
                <a:solidFill>
                  <a:schemeClr val="tx2">
                    <a:lumMod val="60000"/>
                    <a:lumOff val="40000"/>
                  </a:schemeClr>
                </a:solidFill>
              </a:rPr>
              <a:t>sottosoglia</a:t>
            </a:r>
            <a:r>
              <a:rPr lang="it-IT" sz="4000" b="1" dirty="0">
                <a:solidFill>
                  <a:schemeClr val="tx2">
                    <a:lumMod val="60000"/>
                    <a:lumOff val="40000"/>
                  </a:schemeClr>
                </a:solidFill>
              </a:rPr>
              <a:t>” per l’acquisizione di beni e di servizi</a:t>
            </a:r>
            <a:endParaRPr lang="it-IT" sz="4000" dirty="0">
              <a:solidFill>
                <a:schemeClr val="tx2">
                  <a:lumMod val="60000"/>
                  <a:lumOff val="40000"/>
                </a:schemeClr>
              </a:solidFill>
            </a:endParaRPr>
          </a:p>
        </p:txBody>
      </p:sp>
    </p:spTree>
    <p:extLst>
      <p:ext uri="{BB962C8B-B14F-4D97-AF65-F5344CB8AC3E}">
        <p14:creationId xmlns:p14="http://schemas.microsoft.com/office/powerpoint/2010/main" val="976896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02080" y="670560"/>
            <a:ext cx="7822883" cy="505097"/>
          </a:xfrm>
        </p:spPr>
        <p:txBody>
          <a:bodyPr anchor="t">
            <a:normAutofit fontScale="90000"/>
          </a:bodyPr>
          <a:lstStyle/>
          <a:p>
            <a:pPr eaLnBrk="1" hangingPunct="1"/>
            <a:r>
              <a:rPr lang="it-IT" altLang="it-IT" sz="3100" b="1" dirty="0" smtClean="0">
                <a:solidFill>
                  <a:srgbClr val="0070C0"/>
                </a:solidFill>
                <a:latin typeface="+mn-lt"/>
              </a:rPr>
              <a:t>                                 Iter </a:t>
            </a:r>
            <a:r>
              <a:rPr lang="it-IT" altLang="it-IT" sz="3100" b="1" dirty="0">
                <a:solidFill>
                  <a:srgbClr val="0070C0"/>
                </a:solidFill>
                <a:latin typeface="+mn-lt"/>
              </a:rPr>
              <a:t>procedurale</a:t>
            </a:r>
            <a:r>
              <a:rPr lang="it-IT" altLang="it-IT" sz="2800" dirty="0"/>
              <a:t/>
            </a:r>
            <a:br>
              <a:rPr lang="it-IT" altLang="it-IT" sz="2800" dirty="0"/>
            </a:br>
            <a:endParaRPr lang="it-IT" altLang="it-IT" sz="3000" dirty="0"/>
          </a:p>
        </p:txBody>
      </p:sp>
      <p:sp>
        <p:nvSpPr>
          <p:cNvPr id="12291" name="Rectangle 3"/>
          <p:cNvSpPr>
            <a:spLocks noGrp="1" noChangeArrowheads="1"/>
          </p:cNvSpPr>
          <p:nvPr>
            <p:ph idx="1"/>
          </p:nvPr>
        </p:nvSpPr>
        <p:spPr>
          <a:xfrm>
            <a:off x="1402080" y="1475129"/>
            <a:ext cx="7822883" cy="4097655"/>
          </a:xfrm>
        </p:spPr>
        <p:txBody>
          <a:bodyPr>
            <a:normAutofit/>
          </a:bodyPr>
          <a:lstStyle/>
          <a:p>
            <a:pPr marL="0" indent="0">
              <a:lnSpc>
                <a:spcPct val="150000"/>
              </a:lnSpc>
              <a:buNone/>
              <a:defRPr/>
            </a:pPr>
            <a:r>
              <a:rPr lang="it-IT" altLang="it-IT" sz="1400" b="1" dirty="0">
                <a:cs typeface="Andalus" panose="02020603050405020304" pitchFamily="18" charset="-78"/>
              </a:rPr>
              <a:t>L’iter</a:t>
            </a:r>
            <a:r>
              <a:rPr lang="it-IT" altLang="it-IT" sz="1400" dirty="0">
                <a:cs typeface="Andalus" panose="02020603050405020304" pitchFamily="18" charset="-78"/>
              </a:rPr>
              <a:t> procedurale che un Istituto scolastico deve seguire per acquisire beni o servizi è il seguente</a:t>
            </a:r>
            <a:r>
              <a:rPr lang="it-IT" altLang="it-IT" sz="1400" dirty="0" smtClean="0">
                <a:cs typeface="Andalus" panose="02020603050405020304" pitchFamily="18" charset="-78"/>
              </a:rPr>
              <a:t>:</a:t>
            </a:r>
          </a:p>
          <a:p>
            <a:pPr marL="0" indent="0">
              <a:lnSpc>
                <a:spcPct val="150000"/>
              </a:lnSpc>
              <a:buNone/>
              <a:defRPr/>
            </a:pPr>
            <a:endParaRPr lang="it-IT" altLang="it-IT" sz="1400" dirty="0">
              <a:cs typeface="Andalus" panose="02020603050405020304" pitchFamily="18" charset="-78"/>
            </a:endParaRPr>
          </a:p>
          <a:p>
            <a:pPr eaLnBrk="1" hangingPunct="1">
              <a:lnSpc>
                <a:spcPct val="150000"/>
              </a:lnSpc>
              <a:buFont typeface="+mj-lt"/>
              <a:buAutoNum type="arabicParenR"/>
              <a:defRPr/>
            </a:pPr>
            <a:r>
              <a:rPr lang="it-IT" altLang="it-IT" sz="1400" dirty="0">
                <a:cs typeface="Arial" panose="020B0604020202020204" pitchFamily="34" charset="0"/>
              </a:rPr>
              <a:t>Determina a contrarre</a:t>
            </a:r>
          </a:p>
          <a:p>
            <a:pPr eaLnBrk="1" hangingPunct="1">
              <a:lnSpc>
                <a:spcPct val="150000"/>
              </a:lnSpc>
              <a:buFont typeface="+mj-lt"/>
              <a:buAutoNum type="arabicParenR"/>
              <a:defRPr/>
            </a:pPr>
            <a:r>
              <a:rPr lang="it-IT" sz="1400" dirty="0" smtClean="0">
                <a:cs typeface="Arial" panose="020B0604020202020204" pitchFamily="34" charset="0"/>
              </a:rPr>
              <a:t>Indagine di mercato e scelta </a:t>
            </a:r>
            <a:r>
              <a:rPr lang="it-IT" sz="1400" dirty="0">
                <a:cs typeface="Arial" panose="020B0604020202020204" pitchFamily="34" charset="0"/>
              </a:rPr>
              <a:t>delle ditte da interpellare </a:t>
            </a:r>
            <a:r>
              <a:rPr lang="it-IT" sz="1400" dirty="0" smtClean="0">
                <a:cs typeface="Arial" panose="020B0604020202020204" pitchFamily="34" charset="0"/>
              </a:rPr>
              <a:t>(tre</a:t>
            </a:r>
            <a:r>
              <a:rPr lang="it-IT" sz="1400" dirty="0">
                <a:cs typeface="Arial" panose="020B0604020202020204" pitchFamily="34" charset="0"/>
              </a:rPr>
              <a:t>, </a:t>
            </a:r>
            <a:r>
              <a:rPr lang="it-IT" sz="1400" dirty="0" err="1" smtClean="0">
                <a:cs typeface="Arial" panose="020B0604020202020204" pitchFamily="34" charset="0"/>
              </a:rPr>
              <a:t>cinque,dieci</a:t>
            </a:r>
            <a:r>
              <a:rPr lang="it-IT" sz="1400" dirty="0" smtClean="0">
                <a:cs typeface="Arial" panose="020B0604020202020204" pitchFamily="34" charset="0"/>
              </a:rPr>
              <a:t> </a:t>
            </a:r>
            <a:r>
              <a:rPr lang="it-IT" sz="1400" dirty="0">
                <a:cs typeface="Arial" panose="020B0604020202020204" pitchFamily="34" charset="0"/>
              </a:rPr>
              <a:t>o quindici a seconda dei casi)</a:t>
            </a:r>
          </a:p>
          <a:p>
            <a:pPr eaLnBrk="1" hangingPunct="1">
              <a:lnSpc>
                <a:spcPct val="150000"/>
              </a:lnSpc>
              <a:buFont typeface="+mj-lt"/>
              <a:buAutoNum type="arabicParenR"/>
              <a:defRPr/>
            </a:pPr>
            <a:r>
              <a:rPr lang="it-IT" sz="1400" dirty="0">
                <a:cs typeface="Arial" panose="020B0604020202020204" pitchFamily="34" charset="0"/>
              </a:rPr>
              <a:t>Inviti alle ditte selezionate </a:t>
            </a:r>
          </a:p>
          <a:p>
            <a:pPr eaLnBrk="1" hangingPunct="1">
              <a:lnSpc>
                <a:spcPct val="150000"/>
              </a:lnSpc>
              <a:buFont typeface="+mj-lt"/>
              <a:buAutoNum type="arabicParenR"/>
              <a:defRPr/>
            </a:pPr>
            <a:r>
              <a:rPr lang="it-IT" sz="1400" dirty="0">
                <a:cs typeface="Arial" panose="020B0604020202020204" pitchFamily="34" charset="0"/>
              </a:rPr>
              <a:t>Commissione di gara </a:t>
            </a:r>
            <a:r>
              <a:rPr lang="it-IT" sz="1400" dirty="0" smtClean="0">
                <a:cs typeface="Arial" panose="020B0604020202020204" pitchFamily="34" charset="0"/>
              </a:rPr>
              <a:t>(solo </a:t>
            </a:r>
            <a:r>
              <a:rPr lang="it-IT" sz="1400" dirty="0">
                <a:cs typeface="Arial" panose="020B0604020202020204" pitchFamily="34" charset="0"/>
              </a:rPr>
              <a:t>eventuale) </a:t>
            </a:r>
          </a:p>
          <a:p>
            <a:pPr eaLnBrk="1" hangingPunct="1">
              <a:lnSpc>
                <a:spcPct val="150000"/>
              </a:lnSpc>
              <a:buFont typeface="+mj-lt"/>
              <a:buAutoNum type="arabicParenR"/>
              <a:defRPr/>
            </a:pPr>
            <a:r>
              <a:rPr lang="it-IT" altLang="it-IT" sz="1400" dirty="0">
                <a:cs typeface="Arial" panose="020B0604020202020204" pitchFamily="34" charset="0"/>
              </a:rPr>
              <a:t>Sedute di gara </a:t>
            </a:r>
            <a:r>
              <a:rPr lang="it-IT" altLang="it-IT" sz="1400" dirty="0" smtClean="0">
                <a:cs typeface="Arial" panose="020B0604020202020204" pitchFamily="34" charset="0"/>
              </a:rPr>
              <a:t> e aggiudicazione</a:t>
            </a:r>
            <a:endParaRPr lang="it-IT" altLang="it-IT" sz="1400" dirty="0">
              <a:cs typeface="Arial" panose="020B0604020202020204" pitchFamily="34" charset="0"/>
            </a:endParaRPr>
          </a:p>
          <a:p>
            <a:pPr eaLnBrk="1" hangingPunct="1">
              <a:lnSpc>
                <a:spcPct val="150000"/>
              </a:lnSpc>
              <a:buFont typeface="+mj-lt"/>
              <a:buAutoNum type="arabicParenR"/>
              <a:defRPr/>
            </a:pPr>
            <a:r>
              <a:rPr lang="it-IT" sz="1400" dirty="0" smtClean="0">
                <a:cs typeface="Arial" panose="020B0604020202020204" pitchFamily="34" charset="0"/>
              </a:rPr>
              <a:t>Stipula </a:t>
            </a:r>
            <a:r>
              <a:rPr lang="it-IT" sz="1400" dirty="0">
                <a:cs typeface="Arial" panose="020B0604020202020204" pitchFamily="34" charset="0"/>
              </a:rPr>
              <a:t>del contratto </a:t>
            </a:r>
          </a:p>
          <a:p>
            <a:pPr eaLnBrk="1" hangingPunct="1">
              <a:lnSpc>
                <a:spcPct val="80000"/>
              </a:lnSpc>
              <a:buFont typeface="+mj-lt"/>
              <a:buAutoNum type="arabicParenR"/>
              <a:defRPr/>
            </a:pPr>
            <a:endParaRPr lang="it-IT" altLang="it-IT" sz="1800" dirty="0">
              <a:latin typeface="Book Antiqua" panose="02040602050305030304" pitchFamily="18" charset="0"/>
            </a:endParaRPr>
          </a:p>
          <a:p>
            <a:pPr eaLnBrk="1" hangingPunct="1">
              <a:lnSpc>
                <a:spcPct val="80000"/>
              </a:lnSpc>
              <a:buFont typeface="+mj-lt"/>
              <a:buAutoNum type="arabicParenR"/>
              <a:defRPr/>
            </a:pPr>
            <a:endParaRPr lang="it-IT" altLang="it-IT" sz="1800" dirty="0"/>
          </a:p>
          <a:p>
            <a:pPr eaLnBrk="1" hangingPunct="1">
              <a:lnSpc>
                <a:spcPct val="80000"/>
              </a:lnSpc>
              <a:defRPr/>
            </a:pPr>
            <a:endParaRPr lang="it-IT" altLang="it-IT" sz="1800" dirty="0"/>
          </a:p>
        </p:txBody>
      </p:sp>
      <p:sp>
        <p:nvSpPr>
          <p:cNvPr id="2" name="Segnaposto numero diapositiva 1"/>
          <p:cNvSpPr>
            <a:spLocks noGrp="1"/>
          </p:cNvSpPr>
          <p:nvPr>
            <p:ph type="sldNum" sz="quarter" idx="4294967295"/>
          </p:nvPr>
        </p:nvSpPr>
        <p:spPr>
          <a:xfrm>
            <a:off x="7677150" y="237967"/>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smtClean="0">
                <a:solidFill>
                  <a:schemeClr val="bg1"/>
                </a:solidFill>
              </a:rPr>
              <a:t>9</a:t>
            </a:r>
            <a:endParaRPr lang="it-IT" altLang="it-IT" b="1" dirty="0">
              <a:solidFill>
                <a:schemeClr val="bg1"/>
              </a:solidFill>
            </a:endParaRPr>
          </a:p>
        </p:txBody>
      </p:sp>
      <p:sp>
        <p:nvSpPr>
          <p:cNvPr id="4" name="Freccia circolare a sinistra 3"/>
          <p:cNvSpPr/>
          <p:nvPr/>
        </p:nvSpPr>
        <p:spPr>
          <a:xfrm>
            <a:off x="8549640" y="1703070"/>
            <a:ext cx="675323" cy="982980"/>
          </a:xfrm>
          <a:prstGeom prst="curvedLeftArrow">
            <a:avLst>
              <a:gd name="adj1" fmla="val 20638"/>
              <a:gd name="adj2" fmla="val 50000"/>
              <a:gd name="adj3" fmla="val 25000"/>
            </a:avLst>
          </a:prstGeom>
          <a:solidFill>
            <a:srgbClr val="FFC000"/>
          </a:solid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012559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1301977" y="388938"/>
            <a:ext cx="7754712" cy="1384995"/>
          </a:xfrm>
          <a:prstGeom prst="rect">
            <a:avLst/>
          </a:prstGeom>
          <a:noFill/>
          <a:ln w="9525" algn="ctr">
            <a:noFill/>
            <a:miter lim="800000"/>
            <a:headEnd/>
            <a:tailEnd/>
          </a:ln>
        </p:spPr>
        <p:txBody>
          <a:bodyPr wrap="square">
            <a:spAutoFit/>
          </a:bodyPr>
          <a:lstStyle/>
          <a:p>
            <a:pPr>
              <a:spcBef>
                <a:spcPct val="50000"/>
              </a:spcBef>
              <a:defRPr/>
            </a:pPr>
            <a:endParaRPr lang="it-IT" sz="2800" b="1" dirty="0" smtClean="0">
              <a:solidFill>
                <a:srgbClr val="0070C0"/>
              </a:solidFill>
              <a:ea typeface="+mj-ea"/>
              <a:cs typeface="+mj-cs"/>
            </a:endParaRPr>
          </a:p>
          <a:p>
            <a:pPr>
              <a:defRPr/>
            </a:pPr>
            <a:r>
              <a:rPr lang="it-IT" sz="2800" b="1" dirty="0" smtClean="0">
                <a:solidFill>
                  <a:srgbClr val="0070C0"/>
                </a:solidFill>
                <a:ea typeface="+mj-ea"/>
                <a:cs typeface="+mj-cs"/>
              </a:rPr>
              <a:t>Il primo atto delle procedure ad evidenza pubblica: </a:t>
            </a:r>
          </a:p>
          <a:p>
            <a:pPr>
              <a:defRPr/>
            </a:pPr>
            <a:r>
              <a:rPr lang="it-IT" sz="2800" b="1" dirty="0" smtClean="0">
                <a:solidFill>
                  <a:srgbClr val="0070C0"/>
                </a:solidFill>
                <a:ea typeface="+mj-ea"/>
                <a:cs typeface="+mj-cs"/>
              </a:rPr>
              <a:t>                      la Determina a Contrarre</a:t>
            </a:r>
            <a:endParaRPr lang="it-IT" sz="2800" b="1" dirty="0">
              <a:solidFill>
                <a:srgbClr val="0070C0"/>
              </a:solidFill>
              <a:ea typeface="+mj-ea"/>
              <a:cs typeface="+mj-cs"/>
            </a:endParaRPr>
          </a:p>
        </p:txBody>
      </p:sp>
      <p:sp>
        <p:nvSpPr>
          <p:cNvPr id="28675" name="Text Box 5"/>
          <p:cNvSpPr txBox="1">
            <a:spLocks noChangeArrowheads="1"/>
          </p:cNvSpPr>
          <p:nvPr/>
        </p:nvSpPr>
        <p:spPr bwMode="auto">
          <a:xfrm>
            <a:off x="1374686" y="1919651"/>
            <a:ext cx="8207375" cy="333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spcBef>
                <a:spcPct val="50000"/>
              </a:spcBef>
            </a:pPr>
            <a:endParaRPr lang="it-IT" altLang="it-IT" sz="1400" u="sng" dirty="0" smtClean="0">
              <a:solidFill>
                <a:srgbClr val="000000"/>
              </a:solidFill>
              <a:latin typeface="+mn-lt"/>
              <a:cs typeface="Aparajita" pitchFamily="34" charset="0"/>
            </a:endParaRPr>
          </a:p>
          <a:p>
            <a:pPr algn="just" eaLnBrk="1" hangingPunct="1">
              <a:lnSpc>
                <a:spcPct val="150000"/>
              </a:lnSpc>
              <a:spcBef>
                <a:spcPct val="50000"/>
              </a:spcBef>
            </a:pPr>
            <a:r>
              <a:rPr lang="it-IT" altLang="it-IT" sz="1400" u="sng" dirty="0" smtClean="0">
                <a:solidFill>
                  <a:srgbClr val="000000"/>
                </a:solidFill>
                <a:latin typeface="+mn-lt"/>
                <a:cs typeface="Aparajita" pitchFamily="34" charset="0"/>
              </a:rPr>
              <a:t>Prima</a:t>
            </a:r>
            <a:r>
              <a:rPr lang="it-IT" altLang="it-IT" sz="1400" dirty="0" smtClean="0">
                <a:solidFill>
                  <a:srgbClr val="000000"/>
                </a:solidFill>
                <a:latin typeface="+mn-lt"/>
                <a:cs typeface="Aparajita" pitchFamily="34" charset="0"/>
              </a:rPr>
              <a:t> </a:t>
            </a:r>
            <a:r>
              <a:rPr lang="it-IT" altLang="it-IT" sz="1400" dirty="0">
                <a:solidFill>
                  <a:srgbClr val="000000"/>
                </a:solidFill>
                <a:latin typeface="+mn-lt"/>
                <a:cs typeface="Aparajita" pitchFamily="34" charset="0"/>
              </a:rPr>
              <a:t>dell’avvio delle procedure di affidamento dei contratti pubblici, le amministrazioni aggiudicatrici decretano o determinano di contrarre, </a:t>
            </a:r>
            <a:r>
              <a:rPr lang="it-IT" altLang="it-IT" sz="1400" i="1" dirty="0">
                <a:solidFill>
                  <a:srgbClr val="000000"/>
                </a:solidFill>
                <a:latin typeface="+mn-lt"/>
                <a:cs typeface="Aparajita" pitchFamily="34" charset="0"/>
              </a:rPr>
              <a:t>in conformità ai propri ordinamenti, individuando gli elementi essenziali del contratto e i criteri di selezione degli operatori economici e delle offerte</a:t>
            </a:r>
            <a:r>
              <a:rPr lang="it-IT" altLang="it-IT" sz="1400" dirty="0">
                <a:solidFill>
                  <a:srgbClr val="000000"/>
                </a:solidFill>
                <a:latin typeface="+mn-lt"/>
                <a:cs typeface="Aparajita" pitchFamily="34" charset="0"/>
              </a:rPr>
              <a:t> (art. 32, co. 2, </a:t>
            </a:r>
            <a:r>
              <a:rPr lang="it-IT" altLang="it-IT" sz="1400" dirty="0" err="1">
                <a:solidFill>
                  <a:srgbClr val="000000"/>
                </a:solidFill>
                <a:latin typeface="+mn-lt"/>
                <a:cs typeface="Aparajita" pitchFamily="34" charset="0"/>
              </a:rPr>
              <a:t>D.Lgs.</a:t>
            </a:r>
            <a:r>
              <a:rPr lang="it-IT" altLang="it-IT" sz="1400" dirty="0">
                <a:solidFill>
                  <a:srgbClr val="000000"/>
                </a:solidFill>
                <a:latin typeface="+mn-lt"/>
                <a:cs typeface="Aparajita" pitchFamily="34" charset="0"/>
              </a:rPr>
              <a:t> 50/2016).</a:t>
            </a:r>
            <a:r>
              <a:rPr lang="it-IT" altLang="it-IT" sz="1400" dirty="0">
                <a:latin typeface="+mn-lt"/>
                <a:cs typeface="Aparajita" pitchFamily="34" charset="0"/>
              </a:rPr>
              <a:t> </a:t>
            </a:r>
          </a:p>
          <a:p>
            <a:pPr algn="just" eaLnBrk="1" hangingPunct="1">
              <a:lnSpc>
                <a:spcPct val="150000"/>
              </a:lnSpc>
              <a:spcBef>
                <a:spcPct val="50000"/>
              </a:spcBef>
            </a:pPr>
            <a:r>
              <a:rPr lang="it-IT" altLang="it-IT" sz="1400" dirty="0">
                <a:solidFill>
                  <a:srgbClr val="000000"/>
                </a:solidFill>
                <a:latin typeface="+mn-lt"/>
                <a:cs typeface="Aparajita" pitchFamily="34" charset="0"/>
              </a:rPr>
              <a:t>La </a:t>
            </a:r>
            <a:r>
              <a:rPr lang="it-IT" altLang="it-IT" sz="1400" dirty="0" smtClean="0">
                <a:solidFill>
                  <a:srgbClr val="000000"/>
                </a:solidFill>
                <a:latin typeface="+mn-lt"/>
                <a:cs typeface="Aparajita" pitchFamily="34" charset="0"/>
              </a:rPr>
              <a:t>determina a contrarre                  è un </a:t>
            </a:r>
            <a:r>
              <a:rPr lang="it-IT" altLang="it-IT" sz="1600" b="1" dirty="0">
                <a:solidFill>
                  <a:srgbClr val="000000"/>
                </a:solidFill>
                <a:latin typeface="+mn-lt"/>
                <a:cs typeface="Aparajita" pitchFamily="34" charset="0"/>
              </a:rPr>
              <a:t>atto prodromico </a:t>
            </a:r>
            <a:r>
              <a:rPr lang="it-IT" altLang="it-IT" sz="1400" dirty="0">
                <a:solidFill>
                  <a:srgbClr val="000000"/>
                </a:solidFill>
                <a:latin typeface="+mn-lt"/>
                <a:cs typeface="Aparajita" pitchFamily="34" charset="0"/>
              </a:rPr>
              <a:t>della procedura ad evidenza pubblica </a:t>
            </a:r>
            <a:endParaRPr lang="it-IT" altLang="it-IT" sz="1400" dirty="0" smtClean="0">
              <a:solidFill>
                <a:srgbClr val="000000"/>
              </a:solidFill>
              <a:latin typeface="+mn-lt"/>
              <a:cs typeface="Aparajita" pitchFamily="34" charset="0"/>
            </a:endParaRPr>
          </a:p>
          <a:p>
            <a:pPr algn="just" eaLnBrk="1" hangingPunct="1">
              <a:lnSpc>
                <a:spcPct val="150000"/>
              </a:lnSpc>
              <a:spcBef>
                <a:spcPct val="50000"/>
              </a:spcBef>
            </a:pPr>
            <a:r>
              <a:rPr lang="it-IT" altLang="it-IT" sz="1600" dirty="0">
                <a:solidFill>
                  <a:srgbClr val="000000"/>
                </a:solidFill>
                <a:latin typeface="+mn-lt"/>
                <a:cs typeface="Aparajita" pitchFamily="34" charset="0"/>
              </a:rPr>
              <a:t> </a:t>
            </a:r>
            <a:r>
              <a:rPr lang="it-IT" altLang="it-IT" sz="1600" dirty="0" smtClean="0">
                <a:solidFill>
                  <a:srgbClr val="000000"/>
                </a:solidFill>
                <a:latin typeface="+mn-lt"/>
                <a:cs typeface="Aparajita" pitchFamily="34" charset="0"/>
              </a:rPr>
              <a:t>                                                      è </a:t>
            </a:r>
            <a:r>
              <a:rPr lang="it-IT" altLang="it-IT" sz="1600" b="1" dirty="0" smtClean="0">
                <a:solidFill>
                  <a:srgbClr val="000000"/>
                </a:solidFill>
                <a:latin typeface="Calibri" panose="020F0502020204030204"/>
                <a:cs typeface="Aparajita" pitchFamily="34" charset="0"/>
              </a:rPr>
              <a:t>formalmente </a:t>
            </a:r>
            <a:r>
              <a:rPr lang="it-IT" altLang="it-IT" sz="1600" b="1" dirty="0">
                <a:solidFill>
                  <a:srgbClr val="000000"/>
                </a:solidFill>
                <a:latin typeface="Calibri" panose="020F0502020204030204"/>
                <a:cs typeface="Aparajita" pitchFamily="34" charset="0"/>
              </a:rPr>
              <a:t>necessario</a:t>
            </a:r>
            <a:r>
              <a:rPr lang="it-IT" altLang="it-IT" sz="1600" dirty="0">
                <a:solidFill>
                  <a:srgbClr val="000000"/>
                </a:solidFill>
                <a:latin typeface="Calibri" panose="020F0502020204030204"/>
                <a:cs typeface="Aparajita" pitchFamily="34" charset="0"/>
              </a:rPr>
              <a:t>.</a:t>
            </a:r>
            <a:endParaRPr lang="it-IT" altLang="it-IT" sz="1600" dirty="0" smtClean="0">
              <a:solidFill>
                <a:srgbClr val="000000"/>
              </a:solidFill>
              <a:latin typeface="+mn-lt"/>
              <a:cs typeface="Aparajita" pitchFamily="34" charset="0"/>
            </a:endParaRPr>
          </a:p>
          <a:p>
            <a:pPr algn="just" eaLnBrk="1" hangingPunct="1">
              <a:lnSpc>
                <a:spcPct val="150000"/>
              </a:lnSpc>
              <a:spcBef>
                <a:spcPct val="50000"/>
              </a:spcBef>
            </a:pPr>
            <a:r>
              <a:rPr lang="it-IT" altLang="it-IT" sz="1400" dirty="0" smtClean="0">
                <a:solidFill>
                  <a:srgbClr val="000000"/>
                </a:solidFill>
                <a:latin typeface="+mn-lt"/>
                <a:cs typeface="Aparajita" pitchFamily="34" charset="0"/>
              </a:rPr>
              <a:t>                                                 </a:t>
            </a:r>
            <a:r>
              <a:rPr lang="it-IT" altLang="it-IT" sz="1400" i="1" dirty="0">
                <a:solidFill>
                  <a:srgbClr val="000000"/>
                </a:solidFill>
                <a:latin typeface="+mn-lt"/>
                <a:cs typeface="Aparajita" pitchFamily="34" charset="0"/>
              </a:rPr>
              <a:t> </a:t>
            </a:r>
            <a:r>
              <a:rPr lang="it-IT" altLang="it-IT" sz="1400" i="1" dirty="0" smtClean="0">
                <a:solidFill>
                  <a:srgbClr val="000000"/>
                </a:solidFill>
                <a:latin typeface="+mn-lt"/>
                <a:cs typeface="Aparajita" pitchFamily="34" charset="0"/>
              </a:rPr>
              <a:t>  </a:t>
            </a:r>
            <a:r>
              <a:rPr lang="it-IT" altLang="it-IT" sz="1400" dirty="0" smtClean="0">
                <a:solidFill>
                  <a:srgbClr val="000000"/>
                </a:solidFill>
                <a:latin typeface="+mn-lt"/>
                <a:cs typeface="Aparajita" pitchFamily="34" charset="0"/>
              </a:rPr>
              <a:t> </a:t>
            </a:r>
            <a:r>
              <a:rPr lang="it-IT" altLang="it-IT" sz="1400" u="sng" dirty="0" smtClean="0">
                <a:solidFill>
                  <a:srgbClr val="000000"/>
                </a:solidFill>
                <a:latin typeface="+mn-lt"/>
                <a:cs typeface="Aparajita" pitchFamily="34" charset="0"/>
              </a:rPr>
              <a:t>deve </a:t>
            </a:r>
            <a:r>
              <a:rPr lang="it-IT" altLang="it-IT" sz="1400" u="sng" dirty="0">
                <a:solidFill>
                  <a:srgbClr val="000000"/>
                </a:solidFill>
                <a:latin typeface="+mn-lt"/>
                <a:cs typeface="Aparajita" pitchFamily="34" charset="0"/>
              </a:rPr>
              <a:t>essere</a:t>
            </a:r>
            <a:r>
              <a:rPr lang="it-IT" altLang="it-IT" sz="1600" u="sng" dirty="0">
                <a:solidFill>
                  <a:srgbClr val="000000"/>
                </a:solidFill>
                <a:latin typeface="+mn-lt"/>
                <a:cs typeface="Aparajita" pitchFamily="34" charset="0"/>
              </a:rPr>
              <a:t> </a:t>
            </a:r>
            <a:r>
              <a:rPr lang="it-IT" altLang="it-IT" sz="1600" b="1" u="sng" dirty="0">
                <a:solidFill>
                  <a:srgbClr val="000000"/>
                </a:solidFill>
                <a:latin typeface="+mn-lt"/>
                <a:cs typeface="Aparajita" pitchFamily="34" charset="0"/>
              </a:rPr>
              <a:t>pubblicata</a:t>
            </a:r>
            <a:r>
              <a:rPr lang="it-IT" altLang="it-IT" sz="1600" u="sng" dirty="0">
                <a:solidFill>
                  <a:srgbClr val="000000"/>
                </a:solidFill>
                <a:latin typeface="+mn-lt"/>
                <a:cs typeface="Aparajita" pitchFamily="34" charset="0"/>
              </a:rPr>
              <a:t> </a:t>
            </a:r>
            <a:r>
              <a:rPr lang="it-IT" altLang="it-IT" sz="1400" dirty="0">
                <a:solidFill>
                  <a:srgbClr val="000000"/>
                </a:solidFill>
                <a:latin typeface="+mn-lt"/>
                <a:cs typeface="Aparajita" pitchFamily="34" charset="0"/>
              </a:rPr>
              <a:t>sul sito internet dell’Istituzione Scolastica. </a:t>
            </a:r>
            <a:endParaRPr lang="it-IT" altLang="it-IT" sz="1200" dirty="0">
              <a:solidFill>
                <a:srgbClr val="000000"/>
              </a:solidFill>
              <a:latin typeface="+mn-lt"/>
              <a:cs typeface="Aparajita" pitchFamily="34" charset="0"/>
            </a:endParaRPr>
          </a:p>
          <a:p>
            <a:pPr algn="just" eaLnBrk="1" hangingPunct="1">
              <a:lnSpc>
                <a:spcPct val="150000"/>
              </a:lnSpc>
              <a:spcBef>
                <a:spcPct val="50000"/>
              </a:spcBef>
            </a:pPr>
            <a:endParaRPr lang="it-IT" altLang="it-IT" sz="1200" dirty="0">
              <a:solidFill>
                <a:srgbClr val="000000"/>
              </a:solidFill>
              <a:latin typeface="+mn-lt"/>
              <a:cs typeface="Aparajita" pitchFamily="34" charset="0"/>
            </a:endParaRPr>
          </a:p>
        </p:txBody>
      </p:sp>
      <p:sp>
        <p:nvSpPr>
          <p:cNvPr id="2" name="Segnaposto numero diapositiva 1"/>
          <p:cNvSpPr>
            <a:spLocks noGrp="1"/>
          </p:cNvSpPr>
          <p:nvPr>
            <p:ph type="sldNum" sz="quarter" idx="4294967295"/>
          </p:nvPr>
        </p:nvSpPr>
        <p:spPr>
          <a:xfrm>
            <a:off x="7772400" y="227806"/>
            <a:ext cx="2133600" cy="322263"/>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smtClean="0">
                <a:solidFill>
                  <a:schemeClr val="bg1"/>
                </a:solidFill>
              </a:rPr>
              <a:t>10</a:t>
            </a:r>
            <a:endParaRPr lang="it-IT" altLang="it-IT" b="1" dirty="0">
              <a:solidFill>
                <a:schemeClr val="bg1"/>
              </a:solidFill>
            </a:endParaRPr>
          </a:p>
        </p:txBody>
      </p:sp>
      <p:cxnSp>
        <p:nvCxnSpPr>
          <p:cNvPr id="6" name="Connettore 2 5"/>
          <p:cNvCxnSpPr/>
          <p:nvPr/>
        </p:nvCxnSpPr>
        <p:spPr>
          <a:xfrm flipV="1">
            <a:off x="3348990" y="3689033"/>
            <a:ext cx="58293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3360420" y="3694117"/>
            <a:ext cx="605790" cy="4651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a:off x="3348990" y="3689366"/>
            <a:ext cx="114300" cy="10083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20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4294967295"/>
          </p:nvPr>
        </p:nvSpPr>
        <p:spPr>
          <a:xfrm>
            <a:off x="7677150" y="249464"/>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smtClean="0">
                <a:solidFill>
                  <a:schemeClr val="bg1"/>
                </a:solidFill>
              </a:rPr>
              <a:t>11</a:t>
            </a:r>
            <a:endParaRPr lang="it-IT" altLang="it-IT" b="1" dirty="0">
              <a:solidFill>
                <a:schemeClr val="bg1"/>
              </a:solidFill>
            </a:endParaRPr>
          </a:p>
        </p:txBody>
      </p:sp>
      <p:sp>
        <p:nvSpPr>
          <p:cNvPr id="29699" name="Rettangolo 2"/>
          <p:cNvSpPr>
            <a:spLocks noChangeArrowheads="1"/>
          </p:cNvSpPr>
          <p:nvPr/>
        </p:nvSpPr>
        <p:spPr bwMode="auto">
          <a:xfrm>
            <a:off x="1316038" y="771685"/>
            <a:ext cx="82089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i="1" dirty="0">
                <a:solidFill>
                  <a:srgbClr val="000000"/>
                </a:solidFill>
              </a:rPr>
              <a:t>Pertanto, all’interno della Determina vi sarà l’indicazione:</a:t>
            </a:r>
          </a:p>
        </p:txBody>
      </p:sp>
      <p:sp>
        <p:nvSpPr>
          <p:cNvPr id="5" name="Flowchart: Alternate Process 5"/>
          <p:cNvSpPr/>
          <p:nvPr/>
        </p:nvSpPr>
        <p:spPr bwMode="auto">
          <a:xfrm>
            <a:off x="1850005" y="4480560"/>
            <a:ext cx="7369629" cy="1280704"/>
          </a:xfrm>
          <a:prstGeom prst="flowChartAlternate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0000" tIns="46800" rIns="90000" bIns="46800" anchor="ctr"/>
          <a:lstStyle/>
          <a:p>
            <a:pPr algn="just">
              <a:spcBef>
                <a:spcPct val="50000"/>
              </a:spcBef>
              <a:buClr>
                <a:schemeClr val="tx1"/>
              </a:buClr>
              <a:defRPr/>
            </a:pPr>
            <a:r>
              <a:rPr lang="it-IT" sz="2000" dirty="0">
                <a:solidFill>
                  <a:schemeClr val="tx1"/>
                </a:solidFill>
              </a:rPr>
              <a:t>delle </a:t>
            </a:r>
            <a:r>
              <a:rPr lang="it-IT" sz="2000" b="1" dirty="0" smtClean="0">
                <a:solidFill>
                  <a:schemeClr val="tx1"/>
                </a:solidFill>
              </a:rPr>
              <a:t>condizioni contrattuali </a:t>
            </a:r>
            <a:r>
              <a:rPr lang="it-IT" sz="2000" b="1" dirty="0">
                <a:solidFill>
                  <a:schemeClr val="tx1"/>
                </a:solidFill>
              </a:rPr>
              <a:t>essenziali </a:t>
            </a:r>
            <a:r>
              <a:rPr lang="it-IT" sz="2000" dirty="0">
                <a:solidFill>
                  <a:schemeClr val="tx1"/>
                </a:solidFill>
              </a:rPr>
              <a:t>(durata, importo a base d’asta, eventuali facoltà della PA).</a:t>
            </a:r>
          </a:p>
        </p:txBody>
      </p:sp>
      <p:sp>
        <p:nvSpPr>
          <p:cNvPr id="12" name="Flowchart: Alternate Process 5"/>
          <p:cNvSpPr/>
          <p:nvPr/>
        </p:nvSpPr>
        <p:spPr bwMode="auto">
          <a:xfrm>
            <a:off x="1850004" y="2903220"/>
            <a:ext cx="7369629" cy="1314450"/>
          </a:xfrm>
          <a:prstGeom prst="flowChartAlternateProcess">
            <a:avLst/>
          </a:prstGeom>
          <a:solidFill>
            <a:schemeClr val="accent5"/>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0000" tIns="46800" rIns="90000" bIns="46800" anchor="ctr"/>
          <a:lstStyle/>
          <a:p>
            <a:pPr algn="just">
              <a:spcBef>
                <a:spcPct val="50000"/>
              </a:spcBef>
              <a:buClr>
                <a:schemeClr val="tx1"/>
              </a:buClr>
              <a:defRPr/>
            </a:pPr>
            <a:r>
              <a:rPr lang="it-IT" sz="2000" dirty="0">
                <a:solidFill>
                  <a:schemeClr val="tx1"/>
                </a:solidFill>
              </a:rPr>
              <a:t>d</a:t>
            </a:r>
            <a:r>
              <a:rPr lang="it-IT" sz="2000" dirty="0" smtClean="0">
                <a:solidFill>
                  <a:schemeClr val="tx1"/>
                </a:solidFill>
              </a:rPr>
              <a:t>elle </a:t>
            </a:r>
            <a:r>
              <a:rPr lang="it-IT" sz="2000" b="1" dirty="0" smtClean="0">
                <a:solidFill>
                  <a:schemeClr val="tx1"/>
                </a:solidFill>
              </a:rPr>
              <a:t>modalità di gara </a:t>
            </a:r>
            <a:r>
              <a:rPr lang="it-IT" sz="2000" dirty="0" smtClean="0">
                <a:solidFill>
                  <a:schemeClr val="tx1"/>
                </a:solidFill>
              </a:rPr>
              <a:t>con la specifica della procedura di scelta del contraente, dei requisiti minimi di partecipazione e del criterio di aggiudicazione.</a:t>
            </a:r>
            <a:endParaRPr lang="it-IT" sz="2000" dirty="0">
              <a:solidFill>
                <a:schemeClr val="tx1"/>
              </a:solidFill>
            </a:endParaRPr>
          </a:p>
        </p:txBody>
      </p:sp>
      <p:sp>
        <p:nvSpPr>
          <p:cNvPr id="3" name="Rettangolo arrotondato 2"/>
          <p:cNvSpPr/>
          <p:nvPr/>
        </p:nvSpPr>
        <p:spPr>
          <a:xfrm>
            <a:off x="1850004" y="1405890"/>
            <a:ext cx="7369629" cy="10744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normAutofit/>
          </a:bodyPr>
          <a:lstStyle/>
          <a:p>
            <a:pPr lvl="0"/>
            <a:r>
              <a:rPr lang="it-IT" sz="2000" dirty="0" smtClean="0"/>
              <a:t>dell’i</a:t>
            </a:r>
            <a:r>
              <a:rPr lang="it-IT" sz="2000" b="1" dirty="0" smtClean="0"/>
              <a:t>nteresse pubblico </a:t>
            </a:r>
            <a:r>
              <a:rPr lang="it-IT" sz="2000" dirty="0" smtClean="0"/>
              <a:t>che </a:t>
            </a:r>
            <a:r>
              <a:rPr lang="it-IT" sz="2000" dirty="0"/>
              <a:t>si intende soddisfare, l’oggetto </a:t>
            </a:r>
            <a:r>
              <a:rPr lang="it-IT" sz="2000" dirty="0" smtClean="0"/>
              <a:t>dell’affidamento e l’indicazione </a:t>
            </a:r>
            <a:r>
              <a:rPr lang="it-IT" sz="2000" dirty="0"/>
              <a:t>del responsabile del procedimento</a:t>
            </a:r>
            <a:r>
              <a:rPr lang="it-IT" sz="2000" dirty="0" smtClean="0"/>
              <a:t>.</a:t>
            </a:r>
            <a:endParaRPr lang="it-IT" sz="2000" dirty="0"/>
          </a:p>
        </p:txBody>
      </p:sp>
      <p:sp>
        <p:nvSpPr>
          <p:cNvPr id="4" name="Freccia a destra 3"/>
          <p:cNvSpPr/>
          <p:nvPr/>
        </p:nvSpPr>
        <p:spPr>
          <a:xfrm>
            <a:off x="1316038" y="1943100"/>
            <a:ext cx="533967"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1316038" y="3499712"/>
            <a:ext cx="533966" cy="2378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1316038" y="4949190"/>
            <a:ext cx="533966"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45807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ottotitolo 2"/>
          <p:cNvSpPr>
            <a:spLocks noGrp="1"/>
          </p:cNvSpPr>
          <p:nvPr>
            <p:ph idx="1"/>
          </p:nvPr>
        </p:nvSpPr>
        <p:spPr>
          <a:xfrm>
            <a:off x="1291590" y="1394460"/>
            <a:ext cx="8492490" cy="4594860"/>
          </a:xfrm>
        </p:spPr>
        <p:txBody>
          <a:bodyPr>
            <a:noAutofit/>
          </a:bodyPr>
          <a:lstStyle/>
          <a:p>
            <a:pPr marL="0" indent="0" algn="just">
              <a:lnSpc>
                <a:spcPct val="200000"/>
              </a:lnSpc>
              <a:buNone/>
            </a:pPr>
            <a:r>
              <a:rPr lang="it-IT" altLang="it-IT" sz="1400" dirty="0">
                <a:cs typeface="Andalus" pitchFamily="18" charset="0"/>
              </a:rPr>
              <a:t>Il dirigente scolastico </a:t>
            </a:r>
            <a:r>
              <a:rPr lang="it-IT" altLang="it-IT" sz="1400" b="1" dirty="0">
                <a:solidFill>
                  <a:srgbClr val="002060"/>
                </a:solidFill>
                <a:cs typeface="Andalus" pitchFamily="18" charset="0"/>
              </a:rPr>
              <a:t>invita</a:t>
            </a:r>
            <a:r>
              <a:rPr lang="it-IT" altLang="it-IT" sz="1400" b="1" dirty="0">
                <a:cs typeface="Andalus" pitchFamily="18" charset="0"/>
              </a:rPr>
              <a:t> </a:t>
            </a:r>
            <a:r>
              <a:rPr lang="it-IT" altLang="it-IT" sz="1400" dirty="0" smtClean="0">
                <a:cs typeface="Andalus" pitchFamily="18" charset="0"/>
              </a:rPr>
              <a:t>tramite PEC le ditte individuate, </a:t>
            </a:r>
            <a:r>
              <a:rPr lang="it-IT" altLang="it-IT" sz="1400" u="sng" dirty="0">
                <a:cs typeface="Andalus" pitchFamily="18" charset="0"/>
              </a:rPr>
              <a:t>in modo non discriminatorio</a:t>
            </a:r>
            <a:r>
              <a:rPr lang="it-IT" altLang="it-IT" sz="1400" dirty="0">
                <a:cs typeface="Andalus" pitchFamily="18" charset="0"/>
              </a:rPr>
              <a:t>, </a:t>
            </a:r>
            <a:r>
              <a:rPr lang="it-IT" altLang="it-IT" sz="1400" b="1" dirty="0" smtClean="0">
                <a:cs typeface="Andalus" pitchFamily="18" charset="0"/>
              </a:rPr>
              <a:t>sul </a:t>
            </a:r>
            <a:r>
              <a:rPr lang="it-IT" altLang="it-IT" sz="1400" b="1" dirty="0" err="1">
                <a:cs typeface="Andalus" pitchFamily="18" charset="0"/>
              </a:rPr>
              <a:t>MePA</a:t>
            </a:r>
            <a:r>
              <a:rPr lang="it-IT" altLang="it-IT" sz="1400" b="1" dirty="0">
                <a:cs typeface="Andalus" pitchFamily="18" charset="0"/>
              </a:rPr>
              <a:t> </a:t>
            </a:r>
            <a:r>
              <a:rPr lang="it-IT" altLang="it-IT" sz="1400" dirty="0">
                <a:cs typeface="Andalus" pitchFamily="18" charset="0"/>
              </a:rPr>
              <a:t>o dall</a:t>
            </a:r>
            <a:r>
              <a:rPr lang="it-IT" altLang="it-IT" sz="1400" b="1" dirty="0">
                <a:cs typeface="Andalus" pitchFamily="18" charset="0"/>
              </a:rPr>
              <a:t>’elenco dei propri fornitori</a:t>
            </a:r>
            <a:r>
              <a:rPr lang="it-IT" altLang="it-IT" sz="1400" dirty="0">
                <a:cs typeface="Andalus" pitchFamily="18" charset="0"/>
              </a:rPr>
              <a:t>, a presentare </a:t>
            </a:r>
            <a:r>
              <a:rPr lang="it-IT" altLang="it-IT" sz="1400" dirty="0" smtClean="0">
                <a:cs typeface="Andalus" pitchFamily="18" charset="0"/>
              </a:rPr>
              <a:t>un’offerta sulla </a:t>
            </a:r>
            <a:r>
              <a:rPr lang="it-IT" altLang="it-IT" sz="1400" dirty="0">
                <a:cs typeface="Andalus" pitchFamily="18" charset="0"/>
              </a:rPr>
              <a:t>base dei criteri definiti nella determina a contrarre</a:t>
            </a:r>
            <a:r>
              <a:rPr lang="it-IT" altLang="it-IT" sz="1400" dirty="0" smtClean="0">
                <a:cs typeface="Andalus" pitchFamily="18" charset="0"/>
              </a:rPr>
              <a:t>.  </a:t>
            </a:r>
          </a:p>
          <a:p>
            <a:pPr marL="0" indent="0" algn="just">
              <a:lnSpc>
                <a:spcPct val="200000"/>
              </a:lnSpc>
              <a:buNone/>
            </a:pPr>
            <a:r>
              <a:rPr lang="it-IT" altLang="it-IT" sz="1400" dirty="0" smtClean="0">
                <a:cs typeface="Andalus" pitchFamily="18" charset="0"/>
              </a:rPr>
              <a:t>Le </a:t>
            </a:r>
            <a:r>
              <a:rPr lang="it-IT" altLang="it-IT" sz="1400" dirty="0">
                <a:cs typeface="Andalus" pitchFamily="18" charset="0"/>
              </a:rPr>
              <a:t>ditte devono possedere </a:t>
            </a:r>
            <a:r>
              <a:rPr lang="it-IT" altLang="it-IT" sz="1400" dirty="0" smtClean="0">
                <a:cs typeface="Andalus" pitchFamily="18" charset="0"/>
              </a:rPr>
              <a:t>                                       requisiti </a:t>
            </a:r>
            <a:r>
              <a:rPr lang="it-IT" altLang="it-IT" sz="1400" dirty="0">
                <a:cs typeface="Andalus" pitchFamily="18" charset="0"/>
              </a:rPr>
              <a:t>di carattere </a:t>
            </a:r>
            <a:r>
              <a:rPr lang="it-IT" altLang="it-IT" sz="1400" dirty="0" smtClean="0">
                <a:cs typeface="Andalus" pitchFamily="18" charset="0"/>
              </a:rPr>
              <a:t>generale(art. 80 d.lgs</a:t>
            </a:r>
            <a:r>
              <a:rPr lang="it-IT" altLang="it-IT" sz="1400" dirty="0">
                <a:cs typeface="Andalus" pitchFamily="18" charset="0"/>
              </a:rPr>
              <a:t>. </a:t>
            </a:r>
            <a:r>
              <a:rPr lang="it-IT" altLang="it-IT" sz="1400" dirty="0" smtClean="0">
                <a:cs typeface="Andalus" pitchFamily="18" charset="0"/>
              </a:rPr>
              <a:t>50/2016)</a:t>
            </a:r>
          </a:p>
          <a:p>
            <a:pPr marL="914400" lvl="2" indent="0" algn="just">
              <a:lnSpc>
                <a:spcPct val="150000"/>
              </a:lnSpc>
              <a:buNone/>
            </a:pPr>
            <a:r>
              <a:rPr lang="it-IT" altLang="it-IT" sz="1000" dirty="0">
                <a:cs typeface="Andalus" pitchFamily="18" charset="0"/>
              </a:rPr>
              <a:t> </a:t>
            </a:r>
            <a:r>
              <a:rPr lang="it-IT" altLang="it-IT" sz="1000" dirty="0" smtClean="0">
                <a:cs typeface="Andalus" pitchFamily="18" charset="0"/>
              </a:rPr>
              <a:t>                                              </a:t>
            </a:r>
            <a:r>
              <a:rPr lang="it-IT" altLang="it-IT" sz="1200" dirty="0">
                <a:cs typeface="Andalus" pitchFamily="18" charset="0"/>
              </a:rPr>
              <a:t> </a:t>
            </a:r>
            <a:r>
              <a:rPr lang="it-IT" altLang="it-IT" sz="1400" dirty="0" smtClean="0">
                <a:cs typeface="Andalus" pitchFamily="18" charset="0"/>
              </a:rPr>
              <a:t>requisiti </a:t>
            </a:r>
            <a:r>
              <a:rPr lang="it-IT" altLang="it-IT" sz="1400" dirty="0">
                <a:cs typeface="Andalus" pitchFamily="18" charset="0"/>
              </a:rPr>
              <a:t>di idoneità </a:t>
            </a:r>
            <a:r>
              <a:rPr lang="it-IT" altLang="it-IT" sz="1400" dirty="0" smtClean="0">
                <a:cs typeface="Andalus" pitchFamily="18" charset="0"/>
              </a:rPr>
              <a:t>professionale, capacità </a:t>
            </a:r>
            <a:r>
              <a:rPr lang="it-IT" altLang="it-IT" sz="1400" dirty="0">
                <a:cs typeface="Andalus" pitchFamily="18" charset="0"/>
              </a:rPr>
              <a:t>economica e </a:t>
            </a:r>
            <a:r>
              <a:rPr lang="it-IT" altLang="it-IT" sz="1400" dirty="0" smtClean="0">
                <a:cs typeface="Andalus" pitchFamily="18" charset="0"/>
              </a:rPr>
              <a:t>finanziaria</a:t>
            </a:r>
          </a:p>
          <a:p>
            <a:pPr marL="914400" lvl="2" indent="0" algn="just">
              <a:lnSpc>
                <a:spcPct val="150000"/>
              </a:lnSpc>
              <a:buNone/>
            </a:pPr>
            <a:r>
              <a:rPr lang="it-IT" altLang="it-IT" sz="1400" dirty="0">
                <a:cs typeface="Andalus" pitchFamily="18" charset="0"/>
              </a:rPr>
              <a:t> </a:t>
            </a:r>
            <a:r>
              <a:rPr lang="it-IT" altLang="it-IT" sz="1400" dirty="0" smtClean="0">
                <a:cs typeface="Andalus" pitchFamily="18" charset="0"/>
              </a:rPr>
              <a:t>                            requisiti di capacità tecniche e  professionali .                                                                                            </a:t>
            </a:r>
          </a:p>
          <a:p>
            <a:pPr marL="457200" lvl="1" indent="0" algn="ctr">
              <a:lnSpc>
                <a:spcPct val="150000"/>
              </a:lnSpc>
              <a:buNone/>
            </a:pPr>
            <a:r>
              <a:rPr lang="it-IT" altLang="it-IT" sz="1400" dirty="0" smtClean="0">
                <a:cs typeface="Andalus" pitchFamily="18" charset="0"/>
              </a:rPr>
              <a:t> </a:t>
            </a:r>
          </a:p>
          <a:p>
            <a:pPr marL="0" indent="0" algn="just">
              <a:lnSpc>
                <a:spcPct val="200000"/>
              </a:lnSpc>
              <a:buNone/>
            </a:pPr>
            <a:endParaRPr lang="it-IT" altLang="it-IT" sz="1400" dirty="0" smtClean="0">
              <a:cs typeface="Andalus" pitchFamily="18" charset="0"/>
            </a:endParaRPr>
          </a:p>
          <a:p>
            <a:pPr marL="0" indent="0" algn="just">
              <a:lnSpc>
                <a:spcPct val="200000"/>
              </a:lnSpc>
              <a:buNone/>
            </a:pPr>
            <a:endParaRPr lang="it-IT" altLang="it-IT" sz="1400" dirty="0">
              <a:cs typeface="Andalus" pitchFamily="18" charset="0"/>
            </a:endParaRPr>
          </a:p>
          <a:p>
            <a:pPr marL="0" indent="0" algn="just">
              <a:lnSpc>
                <a:spcPct val="200000"/>
              </a:lnSpc>
              <a:buNone/>
            </a:pPr>
            <a:endParaRPr lang="it-IT" altLang="it-IT" sz="1400" dirty="0" smtClean="0">
              <a:cs typeface="Andalus" pitchFamily="18" charset="0"/>
            </a:endParaRPr>
          </a:p>
          <a:p>
            <a:pPr marL="0" indent="0" algn="just">
              <a:lnSpc>
                <a:spcPct val="200000"/>
              </a:lnSpc>
              <a:buNone/>
            </a:pPr>
            <a:endParaRPr lang="it-IT" altLang="it-IT" sz="1400" dirty="0">
              <a:cs typeface="Andalus" pitchFamily="18" charset="0"/>
            </a:endParaRPr>
          </a:p>
          <a:p>
            <a:pPr marL="0" indent="0" algn="just">
              <a:lnSpc>
                <a:spcPct val="200000"/>
              </a:lnSpc>
              <a:buNone/>
            </a:pPr>
            <a:endParaRPr lang="it-IT" altLang="it-IT" sz="1400" dirty="0">
              <a:cs typeface="Andalus" pitchFamily="18" charset="0"/>
            </a:endParaRPr>
          </a:p>
        </p:txBody>
      </p:sp>
      <p:sp>
        <p:nvSpPr>
          <p:cNvPr id="2" name="Segnaposto numero diapositiva 1"/>
          <p:cNvSpPr>
            <a:spLocks noGrp="1"/>
          </p:cNvSpPr>
          <p:nvPr>
            <p:ph type="sldNum" sz="quarter" idx="4294967295"/>
          </p:nvPr>
        </p:nvSpPr>
        <p:spPr>
          <a:xfrm>
            <a:off x="7677150" y="237967"/>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smtClean="0">
                <a:solidFill>
                  <a:schemeClr val="bg1"/>
                </a:solidFill>
              </a:rPr>
              <a:t>12</a:t>
            </a:r>
            <a:endParaRPr lang="it-IT" altLang="it-IT" b="1" dirty="0">
              <a:solidFill>
                <a:schemeClr val="bg1"/>
              </a:solidFill>
            </a:endParaRPr>
          </a:p>
        </p:txBody>
      </p:sp>
      <p:sp>
        <p:nvSpPr>
          <p:cNvPr id="3" name="Titolo 2"/>
          <p:cNvSpPr>
            <a:spLocks noGrp="1"/>
          </p:cNvSpPr>
          <p:nvPr>
            <p:ph type="title"/>
          </p:nvPr>
        </p:nvSpPr>
        <p:spPr>
          <a:xfrm>
            <a:off x="1402080" y="694532"/>
            <a:ext cx="7822883" cy="619918"/>
          </a:xfrm>
        </p:spPr>
        <p:txBody>
          <a:bodyPr>
            <a:noAutofit/>
          </a:bodyPr>
          <a:lstStyle/>
          <a:p>
            <a:pPr>
              <a:defRPr/>
            </a:pPr>
            <a:r>
              <a:rPr lang="it-IT" altLang="it-IT" sz="2800" b="1" dirty="0">
                <a:solidFill>
                  <a:srgbClr val="0070C0"/>
                </a:solidFill>
                <a:latin typeface="+mn-lt"/>
              </a:rPr>
              <a:t>Il secondo atto: indagine di mercato e scelta delle ditte da interpellare </a:t>
            </a:r>
            <a:endParaRPr lang="it-IT" sz="2800" b="1" dirty="0">
              <a:solidFill>
                <a:srgbClr val="0070C0"/>
              </a:solidFill>
              <a:latin typeface="+mn-lt"/>
            </a:endParaRPr>
          </a:p>
        </p:txBody>
      </p:sp>
      <p:cxnSp>
        <p:nvCxnSpPr>
          <p:cNvPr id="5" name="Connettore 2 4"/>
          <p:cNvCxnSpPr/>
          <p:nvPr/>
        </p:nvCxnSpPr>
        <p:spPr>
          <a:xfrm>
            <a:off x="3403280" y="2554172"/>
            <a:ext cx="1511620" cy="1318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3403280" y="2554172"/>
            <a:ext cx="221453" cy="4990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Ovale 15"/>
          <p:cNvSpPr/>
          <p:nvPr/>
        </p:nvSpPr>
        <p:spPr>
          <a:xfrm>
            <a:off x="5160790" y="3669030"/>
            <a:ext cx="4332923" cy="2217420"/>
          </a:xfrm>
          <a:prstGeom prst="ellipse">
            <a:avLst/>
          </a:prstGeom>
        </p:spPr>
        <p:style>
          <a:lnRef idx="2">
            <a:schemeClr val="accent5"/>
          </a:lnRef>
          <a:fillRef idx="1">
            <a:schemeClr val="lt1"/>
          </a:fillRef>
          <a:effectRef idx="0">
            <a:schemeClr val="accent5"/>
          </a:effectRef>
          <a:fontRef idx="minor">
            <a:schemeClr val="dk1"/>
          </a:fontRef>
        </p:style>
        <p:txBody>
          <a:bodyPr rtlCol="0" anchor="ctr">
            <a:noAutofit/>
          </a:bodyPr>
          <a:lstStyle/>
          <a:p>
            <a:pPr algn="ctr"/>
            <a:r>
              <a:rPr lang="it-IT" sz="1400" dirty="0"/>
              <a:t>Se non è possibile procedere alla selezione degli operatori </a:t>
            </a:r>
            <a:r>
              <a:rPr lang="it-IT" sz="1400" dirty="0" smtClean="0"/>
              <a:t>da </a:t>
            </a:r>
            <a:r>
              <a:rPr lang="it-IT" sz="1400" dirty="0"/>
              <a:t>invitare sulla base dei requisiti </a:t>
            </a:r>
            <a:r>
              <a:rPr lang="it-IT" sz="1400" dirty="0" smtClean="0"/>
              <a:t>si può </a:t>
            </a:r>
            <a:r>
              <a:rPr lang="it-IT" sz="1400" dirty="0"/>
              <a:t>procedere al </a:t>
            </a:r>
            <a:r>
              <a:rPr lang="it-IT" sz="1400" b="1" dirty="0"/>
              <a:t>sorteggio</a:t>
            </a:r>
            <a:r>
              <a:rPr lang="it-IT" sz="1400" dirty="0"/>
              <a:t>, debitamente pubblicizzato nell’avviso dell’indagine di mercato o nell’avviso di costituzione dell’elenco, indicando la data e il luogo di espletamento del sorteggio.</a:t>
            </a:r>
          </a:p>
        </p:txBody>
      </p:sp>
      <p:sp>
        <p:nvSpPr>
          <p:cNvPr id="20" name="Rettangolo 19"/>
          <p:cNvSpPr/>
          <p:nvPr/>
        </p:nvSpPr>
        <p:spPr>
          <a:xfrm>
            <a:off x="1691640" y="3806190"/>
            <a:ext cx="3051810" cy="2080260"/>
          </a:xfrm>
          <a:prstGeom prst="rect">
            <a:avLst/>
          </a:prstGeom>
        </p:spPr>
        <p:style>
          <a:lnRef idx="2">
            <a:schemeClr val="accent2"/>
          </a:lnRef>
          <a:fillRef idx="1">
            <a:schemeClr val="lt1"/>
          </a:fillRef>
          <a:effectRef idx="0">
            <a:schemeClr val="accent2"/>
          </a:effectRef>
          <a:fontRef idx="minor">
            <a:schemeClr val="dk1"/>
          </a:fontRef>
        </p:style>
        <p:txBody>
          <a:bodyPr rtlCol="0" anchor="ctr">
            <a:normAutofit fontScale="70000" lnSpcReduction="20000"/>
          </a:bodyPr>
          <a:lstStyle/>
          <a:p>
            <a:pPr algn="just">
              <a:lnSpc>
                <a:spcPct val="200000"/>
              </a:lnSpc>
            </a:pPr>
            <a:r>
              <a:rPr lang="it-IT" altLang="it-IT" sz="2000" b="1" dirty="0">
                <a:cs typeface="Andalus" pitchFamily="18" charset="0"/>
              </a:rPr>
              <a:t>P</a:t>
            </a:r>
            <a:r>
              <a:rPr lang="it-IT" altLang="it-IT" sz="2000" b="1" dirty="0" smtClean="0">
                <a:cs typeface="Andalus" pitchFamily="18" charset="0"/>
              </a:rPr>
              <a:t>rincipio </a:t>
            </a:r>
            <a:r>
              <a:rPr lang="it-IT" altLang="it-IT" sz="2000" b="1" dirty="0">
                <a:cs typeface="Andalus" pitchFamily="18" charset="0"/>
              </a:rPr>
              <a:t>di rotazione degli inviti</a:t>
            </a:r>
            <a:r>
              <a:rPr lang="it-IT" altLang="it-IT" sz="2000" dirty="0">
                <a:cs typeface="Andalus" pitchFamily="18" charset="0"/>
              </a:rPr>
              <a:t>. </a:t>
            </a:r>
            <a:endParaRPr lang="it-IT" altLang="it-IT" sz="2000" dirty="0" smtClean="0">
              <a:cs typeface="Andalus" pitchFamily="18" charset="0"/>
            </a:endParaRPr>
          </a:p>
          <a:p>
            <a:pPr algn="just">
              <a:lnSpc>
                <a:spcPct val="200000"/>
              </a:lnSpc>
            </a:pPr>
            <a:endParaRPr lang="it-IT" altLang="it-IT" dirty="0">
              <a:cs typeface="Andalus" pitchFamily="18" charset="0"/>
            </a:endParaRPr>
          </a:p>
          <a:p>
            <a:pPr algn="ctr">
              <a:lnSpc>
                <a:spcPct val="200000"/>
              </a:lnSpc>
            </a:pPr>
            <a:r>
              <a:rPr lang="it-IT" altLang="it-IT" sz="2000" dirty="0" smtClean="0">
                <a:cs typeface="Andalus" pitchFamily="18" charset="0"/>
              </a:rPr>
              <a:t>l’invito </a:t>
            </a:r>
            <a:r>
              <a:rPr lang="it-IT" altLang="it-IT" sz="2000" dirty="0">
                <a:cs typeface="Andalus" pitchFamily="18" charset="0"/>
              </a:rPr>
              <a:t>all’affidatario uscente ha carattere </a:t>
            </a:r>
            <a:r>
              <a:rPr lang="it-IT" altLang="it-IT" sz="2000" u="sng" dirty="0">
                <a:cs typeface="Andalus" pitchFamily="18" charset="0"/>
              </a:rPr>
              <a:t>eccezionale</a:t>
            </a:r>
            <a:r>
              <a:rPr lang="it-IT" altLang="it-IT" sz="2000" dirty="0">
                <a:cs typeface="Andalus" pitchFamily="18" charset="0"/>
              </a:rPr>
              <a:t> e deve essere </a:t>
            </a:r>
            <a:r>
              <a:rPr lang="it-IT" altLang="it-IT" sz="2000" u="sng" dirty="0">
                <a:cs typeface="Andalus" pitchFamily="18" charset="0"/>
              </a:rPr>
              <a:t>adeguatamente motivato </a:t>
            </a:r>
            <a:r>
              <a:rPr lang="it-IT" altLang="it-IT" sz="2000" dirty="0">
                <a:cs typeface="Andalus" pitchFamily="18" charset="0"/>
              </a:rPr>
              <a:t>.           </a:t>
            </a:r>
          </a:p>
        </p:txBody>
      </p:sp>
      <p:cxnSp>
        <p:nvCxnSpPr>
          <p:cNvPr id="28" name="Connettore 2 27"/>
          <p:cNvCxnSpPr/>
          <p:nvPr/>
        </p:nvCxnSpPr>
        <p:spPr>
          <a:xfrm>
            <a:off x="3403280" y="2554172"/>
            <a:ext cx="0" cy="695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Freccia in giù 28"/>
          <p:cNvSpPr/>
          <p:nvPr/>
        </p:nvSpPr>
        <p:spPr>
          <a:xfrm>
            <a:off x="2906076" y="4343400"/>
            <a:ext cx="302896" cy="43434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dirty="0"/>
          </a:p>
        </p:txBody>
      </p:sp>
    </p:spTree>
    <p:extLst>
      <p:ext uri="{BB962C8B-B14F-4D97-AF65-F5344CB8AC3E}">
        <p14:creationId xmlns:p14="http://schemas.microsoft.com/office/powerpoint/2010/main" val="1885695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ottotitolo 2"/>
          <p:cNvSpPr>
            <a:spLocks noGrp="1"/>
          </p:cNvSpPr>
          <p:nvPr>
            <p:ph idx="1"/>
          </p:nvPr>
        </p:nvSpPr>
        <p:spPr>
          <a:xfrm>
            <a:off x="1402079" y="1230923"/>
            <a:ext cx="8503921" cy="4908620"/>
          </a:xfrm>
          <a:ln>
            <a:tailEnd type="arrow"/>
          </a:ln>
          <a:effectLst>
            <a:softEdge rad="1270000"/>
          </a:effectLst>
        </p:spPr>
        <p:style>
          <a:lnRef idx="2">
            <a:schemeClr val="dk1"/>
          </a:lnRef>
          <a:fillRef idx="0">
            <a:schemeClr val="dk1"/>
          </a:fillRef>
          <a:effectRef idx="1">
            <a:schemeClr val="dk1"/>
          </a:effectRef>
          <a:fontRef idx="minor">
            <a:schemeClr val="tx1"/>
          </a:fontRef>
        </p:style>
        <p:txBody>
          <a:bodyPr vert="horz" lIns="91440" tIns="45720" rIns="91440" bIns="45720" rtlCol="0">
            <a:noAutofit/>
          </a:bodyPr>
          <a:lstStyle/>
          <a:p>
            <a:pPr marL="0" indent="0">
              <a:lnSpc>
                <a:spcPct val="150000"/>
              </a:lnSpc>
              <a:spcBef>
                <a:spcPts val="0"/>
              </a:spcBef>
              <a:buNone/>
            </a:pPr>
            <a:r>
              <a:rPr lang="it-IT" altLang="it-IT" sz="1400" dirty="0"/>
              <a:t>L’invito  alle ditte </a:t>
            </a:r>
            <a:r>
              <a:rPr lang="it-IT" altLang="it-IT" sz="1400" u="sng" dirty="0"/>
              <a:t>deve contenere </a:t>
            </a:r>
            <a:r>
              <a:rPr lang="it-IT" altLang="it-IT" sz="1400" dirty="0"/>
              <a:t>                                   l’</a:t>
            </a:r>
            <a:r>
              <a:rPr lang="it-IT" altLang="it-IT" sz="1400" b="1" dirty="0"/>
              <a:t>oggetto</a:t>
            </a:r>
            <a:r>
              <a:rPr lang="it-IT" altLang="it-IT" sz="1400" dirty="0"/>
              <a:t> della prestazione e le sue caratteristiche</a:t>
            </a:r>
          </a:p>
          <a:p>
            <a:pPr marL="0" indent="0">
              <a:lnSpc>
                <a:spcPct val="150000"/>
              </a:lnSpc>
              <a:spcBef>
                <a:spcPts val="0"/>
              </a:spcBef>
              <a:buNone/>
            </a:pPr>
            <a:r>
              <a:rPr lang="it-IT" altLang="it-IT" sz="1400" dirty="0"/>
              <a:t>                                                                                                 i </a:t>
            </a:r>
            <a:r>
              <a:rPr lang="it-IT" altLang="it-IT" sz="1400" b="1" dirty="0"/>
              <a:t>requisiti</a:t>
            </a:r>
            <a:r>
              <a:rPr lang="it-IT" altLang="it-IT" sz="1400" dirty="0"/>
              <a:t> richiesti</a:t>
            </a:r>
          </a:p>
          <a:p>
            <a:pPr marL="0" indent="0">
              <a:lnSpc>
                <a:spcPct val="150000"/>
              </a:lnSpc>
              <a:spcBef>
                <a:spcPts val="0"/>
              </a:spcBef>
              <a:buNone/>
            </a:pPr>
            <a:r>
              <a:rPr lang="it-IT" altLang="it-IT" sz="1400" dirty="0"/>
              <a:t>                                                                         il </a:t>
            </a:r>
            <a:r>
              <a:rPr lang="it-IT" altLang="it-IT" sz="1400" b="1" dirty="0"/>
              <a:t>termine</a:t>
            </a:r>
            <a:r>
              <a:rPr lang="it-IT" altLang="it-IT" sz="1400" dirty="0"/>
              <a:t> di presentazione dell’offerta e il periodo di validità della stessa</a:t>
            </a:r>
          </a:p>
          <a:p>
            <a:pPr marL="0" indent="0">
              <a:lnSpc>
                <a:spcPct val="150000"/>
              </a:lnSpc>
              <a:spcBef>
                <a:spcPts val="0"/>
              </a:spcBef>
              <a:buNone/>
            </a:pPr>
            <a:r>
              <a:rPr lang="it-IT" altLang="it-IT" sz="1400" dirty="0"/>
              <a:t>                                                                         il </a:t>
            </a:r>
            <a:r>
              <a:rPr lang="it-IT" altLang="it-IT" sz="1400" b="1" dirty="0"/>
              <a:t>termine</a:t>
            </a:r>
            <a:r>
              <a:rPr lang="it-IT" altLang="it-IT" sz="1400" dirty="0"/>
              <a:t> per l’esecuzione della prestazione</a:t>
            </a:r>
          </a:p>
          <a:p>
            <a:pPr marL="0" indent="0">
              <a:lnSpc>
                <a:spcPct val="150000"/>
              </a:lnSpc>
              <a:spcBef>
                <a:spcPts val="0"/>
              </a:spcBef>
              <a:buNone/>
            </a:pPr>
            <a:r>
              <a:rPr lang="it-IT" altLang="it-IT" sz="1400" dirty="0"/>
              <a:t>                                                                       il </a:t>
            </a:r>
            <a:r>
              <a:rPr lang="it-IT" altLang="it-IT" sz="1400" b="1" dirty="0"/>
              <a:t>criterio</a:t>
            </a:r>
            <a:r>
              <a:rPr lang="it-IT" altLang="it-IT" sz="1400" dirty="0"/>
              <a:t> di aggiudicazione prescelto (prezzo più basso  o offerta         </a:t>
            </a:r>
          </a:p>
          <a:p>
            <a:pPr marL="0" indent="0">
              <a:lnSpc>
                <a:spcPct val="150000"/>
              </a:lnSpc>
              <a:spcBef>
                <a:spcPts val="0"/>
              </a:spcBef>
              <a:buNone/>
            </a:pPr>
            <a:r>
              <a:rPr lang="it-IT" altLang="it-IT" sz="1400" dirty="0"/>
              <a:t>                                                                         economicamente più vantaggiosa )</a:t>
            </a:r>
          </a:p>
          <a:p>
            <a:pPr marL="0" indent="0">
              <a:lnSpc>
                <a:spcPct val="150000"/>
              </a:lnSpc>
              <a:spcBef>
                <a:spcPts val="0"/>
              </a:spcBef>
              <a:buNone/>
            </a:pPr>
            <a:r>
              <a:rPr lang="it-IT" altLang="it-IT" sz="1400" dirty="0"/>
              <a:t>                                                                 i termini e modalità di </a:t>
            </a:r>
            <a:r>
              <a:rPr lang="it-IT" altLang="it-IT" sz="1400" b="1" dirty="0"/>
              <a:t>pagamento </a:t>
            </a:r>
          </a:p>
          <a:p>
            <a:pPr marL="0" indent="0">
              <a:lnSpc>
                <a:spcPct val="150000"/>
              </a:lnSpc>
              <a:spcBef>
                <a:spcPts val="0"/>
              </a:spcBef>
              <a:buNone/>
            </a:pPr>
            <a:r>
              <a:rPr lang="it-IT" altLang="it-IT" sz="1400" dirty="0"/>
              <a:t>                                                    lo </a:t>
            </a:r>
            <a:r>
              <a:rPr lang="it-IT" altLang="it-IT" sz="1400" b="1" dirty="0"/>
              <a:t>schema</a:t>
            </a:r>
            <a:r>
              <a:rPr lang="it-IT" altLang="it-IT" sz="1400" dirty="0"/>
              <a:t> di contratto e il capitolato tecnico, se predisposti.</a:t>
            </a:r>
          </a:p>
          <a:p>
            <a:pPr marL="0" indent="0">
              <a:lnSpc>
                <a:spcPct val="150000"/>
              </a:lnSpc>
              <a:spcBef>
                <a:spcPts val="0"/>
              </a:spcBef>
              <a:buNone/>
            </a:pPr>
            <a:endParaRPr lang="it-IT" altLang="it-IT" sz="1400" dirty="0"/>
          </a:p>
        </p:txBody>
      </p:sp>
      <p:sp>
        <p:nvSpPr>
          <p:cNvPr id="2" name="Segnaposto numero diapositiva 1"/>
          <p:cNvSpPr>
            <a:spLocks noGrp="1"/>
          </p:cNvSpPr>
          <p:nvPr>
            <p:ph type="sldNum" sz="quarter" idx="4294967295"/>
          </p:nvPr>
        </p:nvSpPr>
        <p:spPr>
          <a:xfrm>
            <a:off x="7688580" y="237967"/>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smtClean="0">
                <a:solidFill>
                  <a:schemeClr val="bg1"/>
                </a:solidFill>
              </a:rPr>
              <a:t>13</a:t>
            </a:r>
            <a:endParaRPr lang="it-IT" altLang="it-IT" b="1" dirty="0">
              <a:solidFill>
                <a:schemeClr val="bg1"/>
              </a:solidFill>
            </a:endParaRPr>
          </a:p>
        </p:txBody>
      </p:sp>
      <p:sp>
        <p:nvSpPr>
          <p:cNvPr id="3" name="Titolo 2"/>
          <p:cNvSpPr>
            <a:spLocks noGrp="1"/>
          </p:cNvSpPr>
          <p:nvPr>
            <p:ph type="title"/>
          </p:nvPr>
        </p:nvSpPr>
        <p:spPr>
          <a:xfrm>
            <a:off x="1402080" y="603093"/>
            <a:ext cx="7822883" cy="534045"/>
          </a:xfrm>
        </p:spPr>
        <p:txBody>
          <a:bodyPr>
            <a:normAutofit/>
          </a:bodyPr>
          <a:lstStyle/>
          <a:p>
            <a:r>
              <a:rPr lang="it-IT" altLang="it-IT" sz="2800" b="1" dirty="0" smtClean="0">
                <a:solidFill>
                  <a:srgbClr val="0070C0"/>
                </a:solidFill>
                <a:latin typeface="+mn-lt"/>
              </a:rPr>
              <a:t>            Il</a:t>
            </a:r>
            <a:r>
              <a:rPr lang="it-IT" altLang="it-IT" sz="2800" b="1" dirty="0" smtClean="0">
                <a:solidFill>
                  <a:srgbClr val="5797CC"/>
                </a:solidFill>
                <a:latin typeface="+mn-lt"/>
              </a:rPr>
              <a:t> </a:t>
            </a:r>
            <a:r>
              <a:rPr lang="it-IT" altLang="it-IT" sz="2800" b="1" dirty="0">
                <a:solidFill>
                  <a:srgbClr val="0070C0"/>
                </a:solidFill>
                <a:latin typeface="+mn-lt"/>
              </a:rPr>
              <a:t>terzo atto: inviti alle ditte selezionate </a:t>
            </a:r>
            <a:endParaRPr lang="it-IT" sz="2800" b="1" dirty="0">
              <a:solidFill>
                <a:srgbClr val="0070C0"/>
              </a:solidFill>
              <a:latin typeface="+mn-lt"/>
            </a:endParaRPr>
          </a:p>
        </p:txBody>
      </p:sp>
      <p:cxnSp>
        <p:nvCxnSpPr>
          <p:cNvPr id="6" name="Connettore 2 5"/>
          <p:cNvCxnSpPr/>
          <p:nvPr/>
        </p:nvCxnSpPr>
        <p:spPr>
          <a:xfrm flipV="1">
            <a:off x="3977640" y="1463040"/>
            <a:ext cx="1291590" cy="17145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Connettore 2 7"/>
          <p:cNvCxnSpPr/>
          <p:nvPr/>
        </p:nvCxnSpPr>
        <p:spPr>
          <a:xfrm>
            <a:off x="3977640" y="1634490"/>
            <a:ext cx="1291590" cy="17145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Connettore 2 13"/>
          <p:cNvCxnSpPr/>
          <p:nvPr/>
        </p:nvCxnSpPr>
        <p:spPr>
          <a:xfrm>
            <a:off x="3977640" y="1634490"/>
            <a:ext cx="388620" cy="46863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Connettore 2 15"/>
          <p:cNvCxnSpPr/>
          <p:nvPr/>
        </p:nvCxnSpPr>
        <p:spPr>
          <a:xfrm>
            <a:off x="3977640" y="1634490"/>
            <a:ext cx="285750" cy="82296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754" name="Connettore 2 31753"/>
          <p:cNvCxnSpPr/>
          <p:nvPr/>
        </p:nvCxnSpPr>
        <p:spPr>
          <a:xfrm>
            <a:off x="3977640" y="1634490"/>
            <a:ext cx="240030" cy="1143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756" name="Connettore 2 31755"/>
          <p:cNvCxnSpPr/>
          <p:nvPr/>
        </p:nvCxnSpPr>
        <p:spPr>
          <a:xfrm>
            <a:off x="3977640" y="1634490"/>
            <a:ext cx="0" cy="172593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758" name="Connettore 2 31757"/>
          <p:cNvCxnSpPr/>
          <p:nvPr/>
        </p:nvCxnSpPr>
        <p:spPr>
          <a:xfrm flipH="1">
            <a:off x="3429000" y="1634490"/>
            <a:ext cx="548640" cy="20116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1767" name="Freccia a destra con strisce 31766"/>
          <p:cNvSpPr/>
          <p:nvPr/>
        </p:nvSpPr>
        <p:spPr>
          <a:xfrm>
            <a:off x="1143000" y="4480560"/>
            <a:ext cx="1017270" cy="320040"/>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a:solidFill>
                <a:srgbClr val="FF0000"/>
              </a:solidFill>
            </a:endParaRPr>
          </a:p>
        </p:txBody>
      </p:sp>
      <p:sp>
        <p:nvSpPr>
          <p:cNvPr id="31769" name="Rettangolo arrotondato 31768"/>
          <p:cNvSpPr/>
          <p:nvPr/>
        </p:nvSpPr>
        <p:spPr>
          <a:xfrm>
            <a:off x="2160270" y="4251960"/>
            <a:ext cx="2594610" cy="1600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normAutofit/>
          </a:bodyPr>
          <a:lstStyle/>
          <a:p>
            <a:pPr algn="ctr"/>
            <a:r>
              <a:rPr lang="it-IT" sz="1400" b="1" u="sng" dirty="0" smtClean="0"/>
              <a:t>N.B</a:t>
            </a:r>
            <a:r>
              <a:rPr lang="it-IT" sz="1400" dirty="0" smtClean="0"/>
              <a:t>. Si può </a:t>
            </a:r>
            <a:r>
              <a:rPr lang="it-IT" sz="1400" dirty="0"/>
              <a:t>anche procedere alla pubblicazione di un avviso che miri ad acquisire </a:t>
            </a:r>
            <a:r>
              <a:rPr lang="it-IT" sz="1400" b="1" dirty="0">
                <a:solidFill>
                  <a:srgbClr val="00B0F0"/>
                </a:solidFill>
              </a:rPr>
              <a:t>manifestazioni di interesse</a:t>
            </a:r>
            <a:r>
              <a:rPr lang="it-IT" sz="1400" dirty="0"/>
              <a:t> degli operatori economici da invitare </a:t>
            </a:r>
            <a:r>
              <a:rPr lang="it-IT" sz="1400" dirty="0" smtClean="0"/>
              <a:t>di conseguenza.</a:t>
            </a:r>
            <a:endParaRPr lang="it-IT" sz="1400" dirty="0"/>
          </a:p>
        </p:txBody>
      </p:sp>
      <p:sp>
        <p:nvSpPr>
          <p:cNvPr id="31770" name="Freccia a destra 31769"/>
          <p:cNvSpPr/>
          <p:nvPr/>
        </p:nvSpPr>
        <p:spPr>
          <a:xfrm>
            <a:off x="4754880" y="5177790"/>
            <a:ext cx="1177290" cy="37719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a:p>
        </p:txBody>
      </p:sp>
      <p:sp>
        <p:nvSpPr>
          <p:cNvPr id="31771" name="Ovale 31770"/>
          <p:cNvSpPr/>
          <p:nvPr/>
        </p:nvSpPr>
        <p:spPr>
          <a:xfrm>
            <a:off x="5932170" y="4251960"/>
            <a:ext cx="3863340" cy="1623060"/>
          </a:xfrm>
          <a:prstGeom prst="ellipse">
            <a:avLst/>
          </a:prstGeom>
        </p:spPr>
        <p:style>
          <a:lnRef idx="2">
            <a:schemeClr val="dk1"/>
          </a:lnRef>
          <a:fillRef idx="1">
            <a:schemeClr val="lt1"/>
          </a:fillRef>
          <a:effectRef idx="0">
            <a:schemeClr val="dk1"/>
          </a:effectRef>
          <a:fontRef idx="minor">
            <a:schemeClr val="dk1"/>
          </a:fontRef>
        </p:style>
        <p:txBody>
          <a:bodyPr rtlCol="0" anchor="ctr">
            <a:normAutofit/>
          </a:bodyPr>
          <a:lstStyle/>
          <a:p>
            <a:pPr algn="ctr"/>
            <a:r>
              <a:rPr lang="it-IT" sz="1400" b="1" u="sng" dirty="0" smtClean="0"/>
              <a:t>ATTENZIONE!!</a:t>
            </a:r>
            <a:r>
              <a:rPr lang="it-IT" sz="1400" dirty="0"/>
              <a:t> </a:t>
            </a:r>
            <a:endParaRPr lang="it-IT" sz="1400" dirty="0" smtClean="0"/>
          </a:p>
          <a:p>
            <a:pPr algn="ctr"/>
            <a:r>
              <a:rPr lang="it-IT" sz="1400" dirty="0" smtClean="0"/>
              <a:t>la </a:t>
            </a:r>
            <a:r>
              <a:rPr lang="it-IT" sz="1400" dirty="0"/>
              <a:t>pubblicazione dell’avviso </a:t>
            </a:r>
            <a:r>
              <a:rPr lang="it-IT" sz="1400" u="sng" dirty="0"/>
              <a:t>non sostituisce </a:t>
            </a:r>
            <a:r>
              <a:rPr lang="it-IT" sz="1400" dirty="0"/>
              <a:t>l’invito degli </a:t>
            </a:r>
            <a:r>
              <a:rPr lang="it-IT" sz="1400" dirty="0" smtClean="0"/>
              <a:t>operatori.</a:t>
            </a:r>
            <a:endParaRPr lang="it-IT" b="1" u="sng" dirty="0"/>
          </a:p>
        </p:txBody>
      </p:sp>
    </p:spTree>
    <p:extLst>
      <p:ext uri="{BB962C8B-B14F-4D97-AF65-F5344CB8AC3E}">
        <p14:creationId xmlns:p14="http://schemas.microsoft.com/office/powerpoint/2010/main" val="322656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egnaposto contenuto 2"/>
          <p:cNvSpPr>
            <a:spLocks noGrp="1"/>
          </p:cNvSpPr>
          <p:nvPr>
            <p:ph idx="1"/>
          </p:nvPr>
        </p:nvSpPr>
        <p:spPr>
          <a:xfrm>
            <a:off x="1291590" y="1508760"/>
            <a:ext cx="8401050" cy="4411980"/>
          </a:xfrm>
        </p:spPr>
        <p:txBody>
          <a:bodyPr>
            <a:noAutofit/>
          </a:bodyPr>
          <a:lstStyle/>
          <a:p>
            <a:pPr marL="0" indent="0" algn="just">
              <a:lnSpc>
                <a:spcPct val="150000"/>
              </a:lnSpc>
              <a:buNone/>
            </a:pPr>
            <a:r>
              <a:rPr lang="it-IT" sz="1400" dirty="0">
                <a:solidFill>
                  <a:srgbClr val="FF0000"/>
                </a:solidFill>
                <a:cs typeface="Arial"/>
              </a:rPr>
              <a:t>► </a:t>
            </a:r>
            <a:r>
              <a:rPr lang="it-IT" sz="1400" dirty="0"/>
              <a:t>L</a:t>
            </a:r>
            <a:r>
              <a:rPr lang="it-IT" altLang="it-IT" sz="1400" dirty="0" smtClean="0"/>
              <a:t>a </a:t>
            </a:r>
            <a:r>
              <a:rPr lang="it-IT" altLang="it-IT" sz="1400" dirty="0"/>
              <a:t>commissione deve essere </a:t>
            </a:r>
            <a:r>
              <a:rPr lang="it-IT" altLang="it-IT" sz="1400" dirty="0" smtClean="0"/>
              <a:t>costituita da un </a:t>
            </a:r>
            <a:r>
              <a:rPr lang="it-IT" altLang="it-IT" sz="1400" b="1" dirty="0" smtClean="0"/>
              <a:t>numero</a:t>
            </a:r>
            <a:r>
              <a:rPr lang="it-IT" altLang="it-IT" sz="1400" dirty="0" smtClean="0"/>
              <a:t> dispari di commissari, non superiori a 5  </a:t>
            </a:r>
          </a:p>
          <a:p>
            <a:pPr marL="0" indent="0" algn="just">
              <a:lnSpc>
                <a:spcPct val="150000"/>
              </a:lnSpc>
              <a:buNone/>
            </a:pPr>
            <a:endParaRPr lang="it-IT" sz="1400" dirty="0" smtClean="0">
              <a:solidFill>
                <a:srgbClr val="FF0000"/>
              </a:solidFill>
              <a:cs typeface="Arial"/>
            </a:endParaRPr>
          </a:p>
          <a:p>
            <a:pPr marL="0" indent="0" algn="just">
              <a:lnSpc>
                <a:spcPct val="150000"/>
              </a:lnSpc>
              <a:buNone/>
            </a:pPr>
            <a:endParaRPr lang="it-IT" sz="1400" dirty="0">
              <a:solidFill>
                <a:srgbClr val="FF0000"/>
              </a:solidFill>
              <a:cs typeface="Arial"/>
            </a:endParaRPr>
          </a:p>
          <a:p>
            <a:pPr marL="0" indent="0" algn="just">
              <a:lnSpc>
                <a:spcPct val="150000"/>
              </a:lnSpc>
              <a:buNone/>
            </a:pPr>
            <a:endParaRPr lang="it-IT" sz="1400" dirty="0" smtClean="0">
              <a:solidFill>
                <a:srgbClr val="FF0000"/>
              </a:solidFill>
              <a:cs typeface="Arial"/>
            </a:endParaRPr>
          </a:p>
          <a:p>
            <a:pPr marL="0" indent="0" algn="just">
              <a:lnSpc>
                <a:spcPct val="150000"/>
              </a:lnSpc>
              <a:buNone/>
            </a:pPr>
            <a:endParaRPr lang="it-IT" sz="1400" dirty="0" smtClean="0">
              <a:solidFill>
                <a:srgbClr val="FF0000"/>
              </a:solidFill>
              <a:cs typeface="Arial"/>
            </a:endParaRPr>
          </a:p>
          <a:p>
            <a:pPr marL="0" indent="0" algn="just">
              <a:lnSpc>
                <a:spcPct val="150000"/>
              </a:lnSpc>
              <a:buNone/>
            </a:pPr>
            <a:endParaRPr lang="it-IT" sz="1400" dirty="0" smtClean="0">
              <a:solidFill>
                <a:srgbClr val="FF0000"/>
              </a:solidFill>
              <a:cs typeface="Arial"/>
            </a:endParaRPr>
          </a:p>
          <a:p>
            <a:pPr marL="0" indent="0" algn="just">
              <a:lnSpc>
                <a:spcPct val="150000"/>
              </a:lnSpc>
              <a:buNone/>
            </a:pPr>
            <a:endParaRPr lang="it-IT" sz="1400" dirty="0" smtClean="0">
              <a:solidFill>
                <a:srgbClr val="FF0000"/>
              </a:solidFill>
              <a:cs typeface="Arial"/>
            </a:endParaRPr>
          </a:p>
          <a:p>
            <a:pPr marL="0" indent="0" algn="just">
              <a:lnSpc>
                <a:spcPct val="150000"/>
              </a:lnSpc>
              <a:buNone/>
            </a:pPr>
            <a:endParaRPr lang="it-IT" sz="1400" dirty="0">
              <a:solidFill>
                <a:srgbClr val="FF0000"/>
              </a:solidFill>
              <a:cs typeface="Arial"/>
            </a:endParaRPr>
          </a:p>
          <a:p>
            <a:pPr marL="0" indent="0" algn="just">
              <a:lnSpc>
                <a:spcPct val="150000"/>
              </a:lnSpc>
              <a:buNone/>
            </a:pPr>
            <a:r>
              <a:rPr lang="it-IT" sz="1400" dirty="0" smtClean="0">
                <a:solidFill>
                  <a:srgbClr val="FF0000"/>
                </a:solidFill>
                <a:cs typeface="Arial"/>
              </a:rPr>
              <a:t>► </a:t>
            </a:r>
            <a:r>
              <a:rPr lang="it-IT" altLang="it-IT" sz="1400" dirty="0" smtClean="0"/>
              <a:t>La </a:t>
            </a:r>
            <a:r>
              <a:rPr lang="it-IT" altLang="it-IT" sz="1400" dirty="0"/>
              <a:t>commissione giudicatrice </a:t>
            </a:r>
            <a:r>
              <a:rPr lang="it-IT" altLang="it-IT" sz="1400" b="1" dirty="0"/>
              <a:t>opera </a:t>
            </a:r>
            <a:r>
              <a:rPr lang="it-IT" altLang="it-IT" sz="1400" dirty="0"/>
              <a:t>secondo i criteri e le modalità di cui all’articolo 77 del d.lgs. 50 del 2016 e delle linee guida ANAC n. </a:t>
            </a:r>
            <a:r>
              <a:rPr lang="it-IT" altLang="it-IT" sz="1400" dirty="0" smtClean="0"/>
              <a:t>5</a:t>
            </a:r>
            <a:r>
              <a:rPr lang="it-IT" altLang="it-IT" sz="1400" dirty="0"/>
              <a:t>.</a:t>
            </a:r>
          </a:p>
        </p:txBody>
      </p:sp>
      <p:sp>
        <p:nvSpPr>
          <p:cNvPr id="4" name="Segnaposto numero diapositiva 3"/>
          <p:cNvSpPr>
            <a:spLocks noGrp="1"/>
          </p:cNvSpPr>
          <p:nvPr>
            <p:ph type="sldNum" sz="quarter" idx="4294967295"/>
          </p:nvPr>
        </p:nvSpPr>
        <p:spPr>
          <a:xfrm>
            <a:off x="7677150" y="237967"/>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smtClean="0">
                <a:solidFill>
                  <a:schemeClr val="bg1"/>
                </a:solidFill>
              </a:rPr>
              <a:t>14</a:t>
            </a:r>
            <a:endParaRPr lang="it-IT" altLang="it-IT" b="1" dirty="0">
              <a:solidFill>
                <a:schemeClr val="bg1"/>
              </a:solidFill>
            </a:endParaRPr>
          </a:p>
        </p:txBody>
      </p:sp>
      <p:sp>
        <p:nvSpPr>
          <p:cNvPr id="2" name="Titolo 1"/>
          <p:cNvSpPr>
            <a:spLocks noGrp="1"/>
          </p:cNvSpPr>
          <p:nvPr>
            <p:ph type="title"/>
          </p:nvPr>
        </p:nvSpPr>
        <p:spPr/>
        <p:txBody>
          <a:bodyPr>
            <a:normAutofit/>
          </a:bodyPr>
          <a:lstStyle/>
          <a:p>
            <a:r>
              <a:rPr lang="it-IT" altLang="it-IT" sz="2800" b="1" dirty="0" smtClean="0">
                <a:solidFill>
                  <a:srgbClr val="0070C0"/>
                </a:solidFill>
                <a:latin typeface="+mn-lt"/>
              </a:rPr>
              <a:t>              Il </a:t>
            </a:r>
            <a:r>
              <a:rPr lang="it-IT" altLang="it-IT" sz="2800" b="1" dirty="0">
                <a:solidFill>
                  <a:srgbClr val="0070C0"/>
                </a:solidFill>
                <a:latin typeface="+mn-lt"/>
              </a:rPr>
              <a:t>quarto atto: la Commissione di gara </a:t>
            </a:r>
            <a:endParaRPr lang="it-IT" sz="2800" b="1" dirty="0">
              <a:solidFill>
                <a:srgbClr val="0070C0"/>
              </a:solidFill>
              <a:latin typeface="+mn-lt"/>
            </a:endParaRPr>
          </a:p>
        </p:txBody>
      </p:sp>
      <p:sp>
        <p:nvSpPr>
          <p:cNvPr id="3" name="Freccia circolare a sinistra 2"/>
          <p:cNvSpPr/>
          <p:nvPr/>
        </p:nvSpPr>
        <p:spPr>
          <a:xfrm>
            <a:off x="8503920" y="1874520"/>
            <a:ext cx="801053" cy="742950"/>
          </a:xfrm>
          <a:prstGeom prst="curvedLeftArrow">
            <a:avLst>
              <a:gd name="adj1" fmla="val 12521"/>
              <a:gd name="adj2" fmla="val 50000"/>
              <a:gd name="adj3" fmla="val 25000"/>
            </a:avLst>
          </a:prstGeom>
          <a:solidFill>
            <a:srgbClr val="00B0F0"/>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t-IT">
              <a:solidFill>
                <a:schemeClr val="tx1"/>
              </a:solidFill>
            </a:endParaRPr>
          </a:p>
        </p:txBody>
      </p:sp>
      <p:sp>
        <p:nvSpPr>
          <p:cNvPr id="5" name="Rettangolo 4"/>
          <p:cNvSpPr/>
          <p:nvPr/>
        </p:nvSpPr>
        <p:spPr>
          <a:xfrm>
            <a:off x="1402080" y="3994785"/>
            <a:ext cx="6915150" cy="817245"/>
          </a:xfrm>
          <a:prstGeom prst="rect">
            <a:avLst/>
          </a:prstGeom>
        </p:spPr>
        <p:style>
          <a:lnRef idx="2">
            <a:schemeClr val="dk1"/>
          </a:lnRef>
          <a:fillRef idx="1">
            <a:schemeClr val="lt1"/>
          </a:fillRef>
          <a:effectRef idx="0">
            <a:schemeClr val="dk1"/>
          </a:effectRef>
          <a:fontRef idx="minor">
            <a:schemeClr val="dk1"/>
          </a:fontRef>
        </p:style>
        <p:txBody>
          <a:bodyPr rtlCol="0" anchor="ctr">
            <a:normAutofit/>
          </a:bodyPr>
          <a:lstStyle/>
          <a:p>
            <a:pPr algn="ctr">
              <a:lnSpc>
                <a:spcPct val="150000"/>
              </a:lnSpc>
            </a:pPr>
            <a:r>
              <a:rPr lang="it-IT" sz="1400" dirty="0"/>
              <a:t>al momento dell’accettazione dell’incarico, i commissari devono </a:t>
            </a:r>
            <a:r>
              <a:rPr lang="it-IT" sz="1400" b="1" dirty="0"/>
              <a:t>dichiarare</a:t>
            </a:r>
            <a:r>
              <a:rPr lang="it-IT" sz="1400" dirty="0"/>
              <a:t>, ai </a:t>
            </a:r>
            <a:r>
              <a:rPr lang="it-IT" sz="1400" dirty="0" smtClean="0"/>
              <a:t>sensi del DPR </a:t>
            </a:r>
            <a:r>
              <a:rPr lang="it-IT" sz="1400" dirty="0" smtClean="0">
                <a:solidFill>
                  <a:schemeClr val="tx1">
                    <a:lumMod val="95000"/>
                    <a:lumOff val="5000"/>
                  </a:schemeClr>
                </a:solidFill>
              </a:rPr>
              <a:t>445/2000</a:t>
            </a:r>
            <a:r>
              <a:rPr lang="it-IT" sz="1400" dirty="0" smtClean="0">
                <a:solidFill>
                  <a:schemeClr val="tx1"/>
                </a:solidFill>
              </a:rPr>
              <a:t> </a:t>
            </a:r>
            <a:r>
              <a:rPr lang="it-IT" sz="1400" dirty="0">
                <a:solidFill>
                  <a:schemeClr val="tx1"/>
                </a:solidFill>
              </a:rPr>
              <a:t>l</a:t>
            </a:r>
            <a:r>
              <a:rPr lang="it-IT" sz="1400" dirty="0"/>
              <a:t>'inesistenza delle cause di incompatibilità e di </a:t>
            </a:r>
            <a:r>
              <a:rPr lang="it-IT" sz="1400" dirty="0" smtClean="0"/>
              <a:t>astensione.</a:t>
            </a:r>
            <a:r>
              <a:rPr lang="it-IT" altLang="it-IT" sz="1400" dirty="0" smtClean="0"/>
              <a:t> </a:t>
            </a:r>
            <a:endParaRPr lang="it-IT" altLang="it-IT" sz="1400" dirty="0"/>
          </a:p>
        </p:txBody>
      </p:sp>
      <p:sp>
        <p:nvSpPr>
          <p:cNvPr id="6" name="Rettangolo 5"/>
          <p:cNvSpPr/>
          <p:nvPr/>
        </p:nvSpPr>
        <p:spPr>
          <a:xfrm>
            <a:off x="1457325" y="3080384"/>
            <a:ext cx="6915150" cy="725806"/>
          </a:xfrm>
          <a:prstGeom prst="rect">
            <a:avLst/>
          </a:prstGeom>
        </p:spPr>
        <p:style>
          <a:lnRef idx="2">
            <a:schemeClr val="accent1"/>
          </a:lnRef>
          <a:fillRef idx="1">
            <a:schemeClr val="lt1"/>
          </a:fillRef>
          <a:effectRef idx="0">
            <a:schemeClr val="accent1"/>
          </a:effectRef>
          <a:fontRef idx="minor">
            <a:schemeClr val="dk1"/>
          </a:fontRef>
        </p:style>
        <p:txBody>
          <a:bodyPr rtlCol="0" anchor="ctr">
            <a:noAutofit/>
          </a:bodyPr>
          <a:lstStyle/>
          <a:p>
            <a:pPr algn="ctr">
              <a:lnSpc>
                <a:spcPct val="150000"/>
              </a:lnSpc>
            </a:pPr>
            <a:r>
              <a:rPr lang="it-IT" altLang="it-IT" sz="1400" dirty="0"/>
              <a:t>la commissione è costituita </a:t>
            </a:r>
            <a:r>
              <a:rPr lang="it-IT" altLang="it-IT" sz="1400" u="sng" dirty="0"/>
              <a:t>solo</a:t>
            </a:r>
            <a:r>
              <a:rPr lang="it-IT" altLang="it-IT" sz="1400" b="1" dirty="0"/>
              <a:t> </a:t>
            </a:r>
            <a:r>
              <a:rPr lang="it-IT" altLang="it-IT" sz="1400" dirty="0"/>
              <a:t>qualora sia stato individuato, quale criterio di aggiudicazione, quello dell’offerta economicamente più vantaggiosa.</a:t>
            </a:r>
          </a:p>
        </p:txBody>
      </p:sp>
      <p:sp>
        <p:nvSpPr>
          <p:cNvPr id="7" name="Freccia circolare a sinistra 6"/>
          <p:cNvSpPr/>
          <p:nvPr/>
        </p:nvSpPr>
        <p:spPr>
          <a:xfrm>
            <a:off x="8452485" y="2800350"/>
            <a:ext cx="1154430" cy="754380"/>
          </a:xfrm>
          <a:prstGeom prst="curvedLeftArrow">
            <a:avLst>
              <a:gd name="adj1" fmla="val 15283"/>
              <a:gd name="adj2" fmla="val 50000"/>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9" name="Rettangolo 8"/>
          <p:cNvSpPr/>
          <p:nvPr/>
        </p:nvSpPr>
        <p:spPr>
          <a:xfrm>
            <a:off x="1402080" y="2045970"/>
            <a:ext cx="6915150" cy="868680"/>
          </a:xfrm>
          <a:prstGeom prst="rect">
            <a:avLst/>
          </a:prstGeom>
        </p:spPr>
        <p:style>
          <a:lnRef idx="2">
            <a:schemeClr val="dk1"/>
          </a:lnRef>
          <a:fillRef idx="1">
            <a:schemeClr val="lt1"/>
          </a:fillRef>
          <a:effectRef idx="0">
            <a:schemeClr val="dk1"/>
          </a:effectRef>
          <a:fontRef idx="minor">
            <a:schemeClr val="dk1"/>
          </a:fontRef>
        </p:style>
        <p:txBody>
          <a:bodyPr rtlCol="0" anchor="ctr">
            <a:noAutofit/>
          </a:bodyPr>
          <a:lstStyle/>
          <a:p>
            <a:pPr algn="ctr"/>
            <a:r>
              <a:rPr lang="it-IT" sz="1400" dirty="0" smtClean="0"/>
              <a:t>la nomina  </a:t>
            </a:r>
            <a:r>
              <a:rPr lang="it-IT" sz="1400" dirty="0"/>
              <a:t>dei commissari e la costituzione della commissione devono avvenire </a:t>
            </a:r>
            <a:r>
              <a:rPr lang="it-IT" sz="1400" b="1" dirty="0"/>
              <a:t>dopo</a:t>
            </a:r>
            <a:r>
              <a:rPr lang="it-IT" sz="1400" dirty="0"/>
              <a:t> la scadenza del termine fissato per la presentazione delle </a:t>
            </a:r>
            <a:r>
              <a:rPr lang="it-IT" sz="1400" dirty="0" smtClean="0"/>
              <a:t>offerte </a:t>
            </a:r>
            <a:r>
              <a:rPr lang="it-IT" altLang="it-IT" sz="1400" dirty="0" smtClean="0"/>
              <a:t>con </a:t>
            </a:r>
            <a:r>
              <a:rPr lang="it-IT" altLang="it-IT" sz="1400" b="1" dirty="0"/>
              <a:t>provvedimento </a:t>
            </a:r>
            <a:r>
              <a:rPr lang="it-IT" altLang="it-IT" sz="1400" dirty="0"/>
              <a:t>del dirigente scolastico </a:t>
            </a:r>
            <a:r>
              <a:rPr lang="it-IT" altLang="it-IT" sz="1400" dirty="0" smtClean="0"/>
              <a:t>da pubblicare sul </a:t>
            </a:r>
            <a:r>
              <a:rPr lang="it-IT" altLang="it-IT" sz="1400" b="1" dirty="0" smtClean="0"/>
              <a:t>sito</a:t>
            </a:r>
            <a:r>
              <a:rPr lang="it-IT" altLang="it-IT" sz="1400" dirty="0" smtClean="0"/>
              <a:t> della scuola.</a:t>
            </a:r>
            <a:endParaRPr lang="it-IT" sz="1400" dirty="0"/>
          </a:p>
        </p:txBody>
      </p:sp>
      <p:sp>
        <p:nvSpPr>
          <p:cNvPr id="10" name="Freccia circolare a sinistra 9"/>
          <p:cNvSpPr/>
          <p:nvPr/>
        </p:nvSpPr>
        <p:spPr>
          <a:xfrm>
            <a:off x="8503920" y="3680459"/>
            <a:ext cx="1051560" cy="822961"/>
          </a:xfrm>
          <a:prstGeom prst="curvedLeftArrow">
            <a:avLst>
              <a:gd name="adj1" fmla="val 13781"/>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492057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ottotitolo 2"/>
          <p:cNvSpPr>
            <a:spLocks noGrp="1"/>
          </p:cNvSpPr>
          <p:nvPr>
            <p:ph idx="1"/>
          </p:nvPr>
        </p:nvSpPr>
        <p:spPr>
          <a:xfrm>
            <a:off x="1223010" y="1825625"/>
            <a:ext cx="8469630" cy="4095115"/>
          </a:xfrm>
        </p:spPr>
        <p:txBody>
          <a:bodyPr>
            <a:normAutofit/>
          </a:bodyPr>
          <a:lstStyle/>
          <a:p>
            <a:pPr marL="0" indent="0" algn="just">
              <a:lnSpc>
                <a:spcPct val="150000"/>
              </a:lnSpc>
              <a:buNone/>
            </a:pPr>
            <a:r>
              <a:rPr lang="it-IT" altLang="it-IT" sz="1400" dirty="0" smtClean="0">
                <a:cs typeface="Andalus" pitchFamily="18" charset="0"/>
              </a:rPr>
              <a:t>            le </a:t>
            </a:r>
            <a:r>
              <a:rPr lang="it-IT" altLang="it-IT" sz="1400" dirty="0">
                <a:cs typeface="Andalus" pitchFamily="18" charset="0"/>
              </a:rPr>
              <a:t>sedute sono tenute in </a:t>
            </a:r>
            <a:r>
              <a:rPr lang="it-IT" altLang="it-IT" sz="1400" b="1" dirty="0">
                <a:cs typeface="Andalus" pitchFamily="18" charset="0"/>
              </a:rPr>
              <a:t>forma pubblica</a:t>
            </a:r>
            <a:r>
              <a:rPr lang="it-IT" altLang="it-IT" sz="1400" dirty="0">
                <a:cs typeface="Andalus" pitchFamily="18" charset="0"/>
              </a:rPr>
              <a:t>, </a:t>
            </a:r>
            <a:r>
              <a:rPr lang="it-IT" altLang="it-IT" sz="1400" u="sng" dirty="0">
                <a:cs typeface="Andalus" pitchFamily="18" charset="0"/>
              </a:rPr>
              <a:t>ad eccezione </a:t>
            </a:r>
            <a:r>
              <a:rPr lang="it-IT" altLang="it-IT" sz="1400" dirty="0">
                <a:cs typeface="Andalus" pitchFamily="18" charset="0"/>
              </a:rPr>
              <a:t>delle sedute di valutazione delle offerte </a:t>
            </a:r>
            <a:r>
              <a:rPr lang="it-IT" altLang="it-IT" sz="1400" dirty="0" smtClean="0">
                <a:cs typeface="Andalus" pitchFamily="18" charset="0"/>
              </a:rPr>
              <a:t>tecniche.</a:t>
            </a:r>
          </a:p>
          <a:p>
            <a:pPr marL="0" indent="0" algn="just">
              <a:lnSpc>
                <a:spcPct val="150000"/>
              </a:lnSpc>
              <a:buNone/>
            </a:pPr>
            <a:r>
              <a:rPr lang="it-IT" altLang="it-IT" sz="1400" dirty="0" smtClean="0">
                <a:cs typeface="Andalus" pitchFamily="18" charset="0"/>
              </a:rPr>
              <a:t>            le </a:t>
            </a:r>
            <a:r>
              <a:rPr lang="it-IT" altLang="it-IT" sz="1400" dirty="0">
                <a:cs typeface="Andalus" pitchFamily="18" charset="0"/>
              </a:rPr>
              <a:t>relative attività devono essere </a:t>
            </a:r>
            <a:r>
              <a:rPr lang="it-IT" altLang="it-IT" sz="1400" b="1" dirty="0">
                <a:solidFill>
                  <a:schemeClr val="tx1">
                    <a:lumMod val="95000"/>
                    <a:lumOff val="5000"/>
                  </a:schemeClr>
                </a:solidFill>
                <a:cs typeface="Andalus" pitchFamily="18" charset="0"/>
              </a:rPr>
              <a:t>verbalizzate</a:t>
            </a:r>
            <a:r>
              <a:rPr lang="it-IT" altLang="it-IT" sz="1400" b="1" dirty="0" smtClean="0">
                <a:solidFill>
                  <a:schemeClr val="tx1">
                    <a:lumMod val="95000"/>
                    <a:lumOff val="5000"/>
                  </a:schemeClr>
                </a:solidFill>
                <a:cs typeface="Andalus" pitchFamily="18" charset="0"/>
              </a:rPr>
              <a:t>.</a:t>
            </a:r>
          </a:p>
          <a:p>
            <a:pPr marL="0" indent="0" algn="just">
              <a:lnSpc>
                <a:spcPct val="150000"/>
              </a:lnSpc>
              <a:buNone/>
            </a:pPr>
            <a:r>
              <a:rPr lang="it-IT" altLang="it-IT" sz="1400" dirty="0" smtClean="0">
                <a:cs typeface="Andalus" pitchFamily="18" charset="0"/>
              </a:rPr>
              <a:t> </a:t>
            </a:r>
            <a:r>
              <a:rPr lang="it-IT" altLang="it-IT" sz="1400" dirty="0">
                <a:cs typeface="Andalus" pitchFamily="18" charset="0"/>
              </a:rPr>
              <a:t> </a:t>
            </a:r>
            <a:r>
              <a:rPr lang="it-IT" altLang="it-IT" sz="1400" dirty="0" smtClean="0">
                <a:cs typeface="Andalus" pitchFamily="18" charset="0"/>
              </a:rPr>
              <a:t>          al termine della seduta, si provvede </a:t>
            </a:r>
            <a:r>
              <a:rPr lang="it-IT" altLang="it-IT" sz="1400" b="1" dirty="0" smtClean="0">
                <a:cs typeface="Andalus" pitchFamily="18" charset="0"/>
              </a:rPr>
              <a:t>all’aggiudicazione</a:t>
            </a:r>
            <a:r>
              <a:rPr lang="it-IT" altLang="it-IT" sz="1400" dirty="0" smtClean="0">
                <a:cs typeface="Andalus" pitchFamily="18" charset="0"/>
              </a:rPr>
              <a:t> con provvedimento del dirigente scolastico </a:t>
            </a:r>
            <a:r>
              <a:rPr lang="it-IT" altLang="it-IT" sz="1400" u="sng" dirty="0" smtClean="0">
                <a:cs typeface="Andalus" pitchFamily="18" charset="0"/>
              </a:rPr>
              <a:t>da                         </a:t>
            </a:r>
            <a:r>
              <a:rPr lang="it-IT" altLang="it-IT" sz="1400" u="sng" dirty="0" smtClean="0">
                <a:ea typeface="Arial Unicode MS" pitchFamily="34" charset="-128"/>
              </a:rPr>
              <a:t>pubblicare </a:t>
            </a:r>
            <a:r>
              <a:rPr lang="it-IT" altLang="it-IT" sz="1400" dirty="0">
                <a:ea typeface="Arial Unicode MS" pitchFamily="34" charset="-128"/>
              </a:rPr>
              <a:t>sul sito della </a:t>
            </a:r>
            <a:r>
              <a:rPr lang="it-IT" altLang="it-IT" sz="1400" dirty="0" smtClean="0">
                <a:ea typeface="Arial Unicode MS" pitchFamily="34" charset="-128"/>
              </a:rPr>
              <a:t>Scuola e da </a:t>
            </a:r>
            <a:r>
              <a:rPr lang="it-IT" altLang="it-IT" sz="1400" u="sng" dirty="0" smtClean="0">
                <a:ea typeface="Arial Unicode MS" pitchFamily="34" charset="-128"/>
              </a:rPr>
              <a:t>comunicare</a:t>
            </a:r>
            <a:r>
              <a:rPr lang="it-IT" altLang="it-IT" sz="1400" dirty="0" smtClean="0">
                <a:ea typeface="Arial Unicode MS" pitchFamily="34" charset="-128"/>
              </a:rPr>
              <a:t> </a:t>
            </a:r>
            <a:r>
              <a:rPr lang="it-IT" sz="1400" dirty="0"/>
              <a:t>a tutti gli operatori economici </a:t>
            </a:r>
            <a:r>
              <a:rPr lang="it-IT" sz="1400" dirty="0" smtClean="0"/>
              <a:t>partecipanti (anche per procedure </a:t>
            </a:r>
            <a:r>
              <a:rPr lang="it-IT" sz="1400" dirty="0" err="1" smtClean="0"/>
              <a:t>Me.Pa</a:t>
            </a:r>
            <a:r>
              <a:rPr lang="it-IT" sz="1400" dirty="0" smtClean="0"/>
              <a:t>.)</a:t>
            </a:r>
            <a:endParaRPr lang="it-IT" altLang="it-IT" sz="1400" u="sng" dirty="0">
              <a:ea typeface="Arial Unicode MS" pitchFamily="34" charset="-128"/>
            </a:endParaRPr>
          </a:p>
          <a:p>
            <a:pPr marL="0" indent="0" algn="just">
              <a:lnSpc>
                <a:spcPct val="150000"/>
              </a:lnSpc>
              <a:buNone/>
            </a:pPr>
            <a:endParaRPr lang="it-IT" altLang="it-IT" sz="1400" b="1" dirty="0">
              <a:cs typeface="Andalus" pitchFamily="18" charset="0"/>
            </a:endParaRPr>
          </a:p>
          <a:p>
            <a:pPr marL="0" indent="0" algn="just">
              <a:lnSpc>
                <a:spcPct val="150000"/>
              </a:lnSpc>
              <a:buNone/>
            </a:pPr>
            <a:endParaRPr lang="it-IT" altLang="it-IT" sz="1400" dirty="0" smtClean="0">
              <a:cs typeface="Andalus" pitchFamily="18" charset="0"/>
            </a:endParaRPr>
          </a:p>
        </p:txBody>
      </p:sp>
      <p:sp>
        <p:nvSpPr>
          <p:cNvPr id="2" name="Segnaposto numero diapositiva 1"/>
          <p:cNvSpPr>
            <a:spLocks noGrp="1"/>
          </p:cNvSpPr>
          <p:nvPr>
            <p:ph type="sldNum" sz="quarter" idx="4294967295"/>
          </p:nvPr>
        </p:nvSpPr>
        <p:spPr>
          <a:xfrm>
            <a:off x="7677150" y="237967"/>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smtClean="0">
                <a:solidFill>
                  <a:schemeClr val="bg1"/>
                </a:solidFill>
              </a:rPr>
              <a:t>15</a:t>
            </a:r>
            <a:endParaRPr lang="it-IT" altLang="it-IT" b="1" dirty="0">
              <a:solidFill>
                <a:schemeClr val="bg1"/>
              </a:solidFill>
            </a:endParaRPr>
          </a:p>
        </p:txBody>
      </p:sp>
      <p:sp>
        <p:nvSpPr>
          <p:cNvPr id="3" name="Titolo 2"/>
          <p:cNvSpPr>
            <a:spLocks noGrp="1"/>
          </p:cNvSpPr>
          <p:nvPr>
            <p:ph type="title"/>
          </p:nvPr>
        </p:nvSpPr>
        <p:spPr>
          <a:xfrm>
            <a:off x="1402080" y="670560"/>
            <a:ext cx="8290560" cy="1020130"/>
          </a:xfrm>
        </p:spPr>
        <p:txBody>
          <a:bodyPr>
            <a:normAutofit/>
          </a:bodyPr>
          <a:lstStyle/>
          <a:p>
            <a:r>
              <a:rPr lang="it-IT" altLang="it-IT" sz="2800" b="1" dirty="0">
                <a:solidFill>
                  <a:srgbClr val="0070C0"/>
                </a:solidFill>
                <a:latin typeface="+mn-lt"/>
              </a:rPr>
              <a:t>Il quinto atto: le sedute di </a:t>
            </a:r>
            <a:r>
              <a:rPr lang="it-IT" altLang="it-IT" sz="2800" b="1" dirty="0" smtClean="0">
                <a:solidFill>
                  <a:srgbClr val="0070C0"/>
                </a:solidFill>
                <a:latin typeface="+mn-lt"/>
              </a:rPr>
              <a:t>gara, l’aggiudicazione </a:t>
            </a:r>
            <a:r>
              <a:rPr lang="it-IT" altLang="it-IT" sz="2800" b="1" dirty="0">
                <a:solidFill>
                  <a:srgbClr val="0070C0"/>
                </a:solidFill>
                <a:latin typeface="+mn-lt"/>
              </a:rPr>
              <a:t>e…..</a:t>
            </a:r>
            <a:endParaRPr lang="it-IT" sz="2800" b="1" dirty="0">
              <a:solidFill>
                <a:srgbClr val="0070C0"/>
              </a:solidFill>
              <a:latin typeface="+mn-lt"/>
            </a:endParaRPr>
          </a:p>
        </p:txBody>
      </p:sp>
      <p:sp>
        <p:nvSpPr>
          <p:cNvPr id="4" name="Freccia a destra 3"/>
          <p:cNvSpPr/>
          <p:nvPr/>
        </p:nvSpPr>
        <p:spPr>
          <a:xfrm>
            <a:off x="1223010" y="1977390"/>
            <a:ext cx="491490" cy="19431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1171575" y="2867025"/>
            <a:ext cx="491490" cy="19431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1171575" y="2415540"/>
            <a:ext cx="491490" cy="19431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8" name="Connettore 2 7"/>
          <p:cNvCxnSpPr/>
          <p:nvPr/>
        </p:nvCxnSpPr>
        <p:spPr>
          <a:xfrm>
            <a:off x="2114550" y="3611880"/>
            <a:ext cx="2045970" cy="651510"/>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0" name="Ovale 9"/>
          <p:cNvSpPr/>
          <p:nvPr/>
        </p:nvSpPr>
        <p:spPr>
          <a:xfrm>
            <a:off x="3931920" y="3726180"/>
            <a:ext cx="4880610" cy="2077402"/>
          </a:xfrm>
          <a:prstGeom prst="ellipse">
            <a:avLst/>
          </a:prstGeom>
        </p:spPr>
        <p:style>
          <a:lnRef idx="2">
            <a:schemeClr val="accent6"/>
          </a:lnRef>
          <a:fillRef idx="1">
            <a:schemeClr val="lt1"/>
          </a:fillRef>
          <a:effectRef idx="0">
            <a:schemeClr val="accent6"/>
          </a:effectRef>
          <a:fontRef idx="minor">
            <a:schemeClr val="dk1"/>
          </a:fontRef>
        </p:style>
        <p:txBody>
          <a:bodyPr rtlCol="0" anchor="ctr">
            <a:noAutofit/>
          </a:bodyPr>
          <a:lstStyle/>
          <a:p>
            <a:pPr algn="ctr">
              <a:lnSpc>
                <a:spcPct val="200000"/>
              </a:lnSpc>
            </a:pPr>
            <a:r>
              <a:rPr lang="it-IT" altLang="it-IT" sz="1400" dirty="0" smtClean="0">
                <a:ea typeface="Arial Unicode MS" pitchFamily="34" charset="-128"/>
              </a:rPr>
              <a:t>Il provvedimento </a:t>
            </a:r>
            <a:r>
              <a:rPr lang="it-IT" altLang="it-IT" sz="1400" b="1" dirty="0" smtClean="0">
                <a:ea typeface="Arial Unicode MS" pitchFamily="34" charset="-128"/>
              </a:rPr>
              <a:t>contiene</a:t>
            </a:r>
            <a:r>
              <a:rPr lang="it-IT" altLang="it-IT" sz="1400" dirty="0" smtClean="0">
                <a:ea typeface="Arial Unicode MS" pitchFamily="34" charset="-128"/>
              </a:rPr>
              <a:t> la </a:t>
            </a:r>
            <a:r>
              <a:rPr lang="it-IT" altLang="it-IT" sz="1400" dirty="0">
                <a:ea typeface="Arial Unicode MS" pitchFamily="34" charset="-128"/>
              </a:rPr>
              <a:t>graduatoria, relativi punteggi e </a:t>
            </a:r>
            <a:r>
              <a:rPr lang="it-IT" altLang="it-IT" sz="1400" dirty="0" smtClean="0">
                <a:ea typeface="Arial Unicode MS" pitchFamily="34" charset="-128"/>
              </a:rPr>
              <a:t>adeguata </a:t>
            </a:r>
            <a:r>
              <a:rPr lang="it-IT" altLang="it-IT" sz="1400" dirty="0">
                <a:ea typeface="Arial Unicode MS" pitchFamily="34" charset="-128"/>
              </a:rPr>
              <a:t>motivazione nella quale si da conto </a:t>
            </a:r>
            <a:r>
              <a:rPr lang="it-IT" altLang="it-IT" sz="1400" dirty="0" smtClean="0">
                <a:ea typeface="Arial Unicode MS" pitchFamily="34" charset="-128"/>
              </a:rPr>
              <a:t>del possesso dei </a:t>
            </a:r>
            <a:r>
              <a:rPr lang="it-IT" altLang="it-IT" sz="1400" dirty="0">
                <a:ea typeface="Arial Unicode MS" pitchFamily="34" charset="-128"/>
              </a:rPr>
              <a:t>requisiti richiesti nella determina a </a:t>
            </a:r>
            <a:r>
              <a:rPr lang="it-IT" altLang="it-IT" sz="1400" dirty="0" smtClean="0">
                <a:ea typeface="Arial Unicode MS" pitchFamily="34" charset="-128"/>
              </a:rPr>
              <a:t>contrarre.</a:t>
            </a:r>
            <a:endParaRPr lang="it-IT" altLang="it-IT" sz="1400" dirty="0">
              <a:ea typeface="Arial Unicode MS" pitchFamily="34" charset="-128"/>
            </a:endParaRPr>
          </a:p>
        </p:txBody>
      </p:sp>
    </p:spTree>
    <p:extLst>
      <p:ext uri="{BB962C8B-B14F-4D97-AF65-F5344CB8AC3E}">
        <p14:creationId xmlns:p14="http://schemas.microsoft.com/office/powerpoint/2010/main" val="49550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1402080" y="1211580"/>
            <a:ext cx="8410135" cy="4907866"/>
          </a:xfrm>
        </p:spPr>
        <p:txBody>
          <a:bodyPr>
            <a:noAutofit/>
          </a:bodyPr>
          <a:lstStyle/>
          <a:p>
            <a:pPr marL="0" indent="0" algn="just">
              <a:lnSpc>
                <a:spcPct val="150000"/>
              </a:lnSpc>
              <a:spcBef>
                <a:spcPts val="0"/>
              </a:spcBef>
              <a:buNone/>
              <a:defRPr/>
            </a:pPr>
            <a:r>
              <a:rPr lang="it-IT" sz="1400" dirty="0"/>
              <a:t>Con riferimento alla scelta dei criteri di aggiudicazione </a:t>
            </a:r>
            <a:r>
              <a:rPr lang="it-IT" sz="1400" u="sng" dirty="0"/>
              <a:t>si richiama </a:t>
            </a:r>
            <a:r>
              <a:rPr lang="it-IT" sz="1400" dirty="0"/>
              <a:t>quanto contenuto nell’articolo 95 del D</a:t>
            </a:r>
            <a:r>
              <a:rPr lang="it-IT" sz="1400" dirty="0" smtClean="0"/>
              <a:t>. </a:t>
            </a:r>
            <a:r>
              <a:rPr lang="it-IT" sz="1400" dirty="0" err="1" smtClean="0"/>
              <a:t>Lgs</a:t>
            </a:r>
            <a:r>
              <a:rPr lang="it-IT" sz="1400" dirty="0"/>
              <a:t>. </a:t>
            </a:r>
            <a:r>
              <a:rPr lang="it-IT" sz="1400" dirty="0" smtClean="0"/>
              <a:t>50 del  2016 ovvero:</a:t>
            </a:r>
          </a:p>
          <a:p>
            <a:pPr algn="just" fontAlgn="base">
              <a:lnSpc>
                <a:spcPct val="150000"/>
              </a:lnSpc>
            </a:pPr>
            <a:r>
              <a:rPr lang="it-IT" sz="1400" dirty="0" smtClean="0"/>
              <a:t>il </a:t>
            </a:r>
            <a:r>
              <a:rPr lang="it-IT" sz="1400" dirty="0"/>
              <a:t>criterio di aggiudicazione </a:t>
            </a:r>
            <a:r>
              <a:rPr lang="it-IT" sz="1400" b="1" dirty="0"/>
              <a:t>predefinito</a:t>
            </a:r>
            <a:r>
              <a:rPr lang="it-IT" sz="1400" dirty="0"/>
              <a:t> è il </a:t>
            </a:r>
            <a:r>
              <a:rPr lang="it-IT" sz="1400" b="1" dirty="0">
                <a:solidFill>
                  <a:srgbClr val="00B0F0"/>
                </a:solidFill>
              </a:rPr>
              <a:t>criterio</a:t>
            </a:r>
            <a:r>
              <a:rPr lang="it-IT" sz="1400" dirty="0">
                <a:solidFill>
                  <a:srgbClr val="00B0F0"/>
                </a:solidFill>
              </a:rPr>
              <a:t> </a:t>
            </a:r>
            <a:r>
              <a:rPr lang="it-IT" sz="1400" b="1" dirty="0">
                <a:solidFill>
                  <a:srgbClr val="00B0F0"/>
                </a:solidFill>
              </a:rPr>
              <a:t>dell’offerta economicamente più </a:t>
            </a:r>
            <a:r>
              <a:rPr lang="it-IT" sz="1400" b="1" dirty="0" smtClean="0">
                <a:solidFill>
                  <a:srgbClr val="00B0F0"/>
                </a:solidFill>
              </a:rPr>
              <a:t>vantaggiosa</a:t>
            </a:r>
            <a:r>
              <a:rPr lang="it-IT" sz="1400" dirty="0"/>
              <a:t> </a:t>
            </a:r>
            <a:r>
              <a:rPr lang="it-IT" sz="1400" dirty="0" smtClean="0"/>
              <a:t>in virtù della quale la migliore offerta viene </a:t>
            </a:r>
            <a:r>
              <a:rPr lang="it-IT" sz="1400" dirty="0"/>
              <a:t>individuata sulla base del miglior rapporto </a:t>
            </a:r>
            <a:r>
              <a:rPr lang="it-IT" sz="1400" dirty="0" smtClean="0"/>
              <a:t>qualità/prezzo ed è </a:t>
            </a:r>
            <a:r>
              <a:rPr lang="it-IT" sz="1400" dirty="0"/>
              <a:t>valutata sulla base di </a:t>
            </a:r>
            <a:r>
              <a:rPr lang="it-IT" sz="1400" b="1" dirty="0"/>
              <a:t>criteri oggettivi</a:t>
            </a:r>
            <a:r>
              <a:rPr lang="it-IT" sz="1400" dirty="0"/>
              <a:t>, quali gli aspetti qualitativi, ambientali o sociali, connessi all'oggetto </a:t>
            </a:r>
            <a:r>
              <a:rPr lang="it-IT" sz="1400" dirty="0" smtClean="0"/>
              <a:t>dell'appalto  </a:t>
            </a:r>
            <a:r>
              <a:rPr lang="it-IT" sz="1400" dirty="0"/>
              <a:t>(al riguardo si vedano le </a:t>
            </a:r>
            <a:r>
              <a:rPr lang="it-IT" sz="1400" u="sng" dirty="0"/>
              <a:t>Linee Guida </a:t>
            </a:r>
            <a:r>
              <a:rPr lang="it-IT" sz="1400" u="sng" dirty="0" smtClean="0"/>
              <a:t> ANAC n</a:t>
            </a:r>
            <a:r>
              <a:rPr lang="it-IT" sz="1400" u="sng" dirty="0"/>
              <a:t>. </a:t>
            </a:r>
            <a:r>
              <a:rPr lang="it-IT" sz="1400" u="sng" dirty="0" smtClean="0"/>
              <a:t>2</a:t>
            </a:r>
            <a:r>
              <a:rPr lang="it-IT" sz="1400" dirty="0" smtClean="0"/>
              <a:t>).</a:t>
            </a:r>
            <a:endParaRPr lang="it-IT" sz="1400" dirty="0"/>
          </a:p>
          <a:p>
            <a:pPr marL="324000" fontAlgn="base">
              <a:lnSpc>
                <a:spcPct val="150000"/>
              </a:lnSpc>
            </a:pPr>
            <a:r>
              <a:rPr lang="it-IT" altLang="it-IT" sz="1400" b="1" dirty="0" smtClean="0"/>
              <a:t> </a:t>
            </a:r>
            <a:r>
              <a:rPr lang="it-IT" altLang="it-IT" sz="1400" b="1" dirty="0">
                <a:solidFill>
                  <a:srgbClr val="00B0F0"/>
                </a:solidFill>
              </a:rPr>
              <a:t>i</a:t>
            </a:r>
            <a:r>
              <a:rPr lang="it-IT" altLang="it-IT" sz="1400" b="1" dirty="0" smtClean="0">
                <a:solidFill>
                  <a:srgbClr val="00B0F0"/>
                </a:solidFill>
              </a:rPr>
              <a:t>l criterio </a:t>
            </a:r>
            <a:r>
              <a:rPr lang="it-IT" altLang="it-IT" sz="1400" b="1" dirty="0">
                <a:solidFill>
                  <a:srgbClr val="00B0F0"/>
                </a:solidFill>
              </a:rPr>
              <a:t>del prezzo più basso </a:t>
            </a:r>
            <a:r>
              <a:rPr lang="it-IT" altLang="it-IT" sz="1400" b="1" dirty="0" smtClean="0">
                <a:solidFill>
                  <a:srgbClr val="00B0F0"/>
                </a:solidFill>
              </a:rPr>
              <a:t> </a:t>
            </a:r>
            <a:r>
              <a:rPr lang="it-IT" altLang="it-IT" sz="1400" dirty="0" smtClean="0"/>
              <a:t>può essere utilizzato </a:t>
            </a:r>
            <a:r>
              <a:rPr lang="it-IT" altLang="it-IT" sz="1400" u="sng" dirty="0" smtClean="0"/>
              <a:t>solo </a:t>
            </a:r>
            <a:r>
              <a:rPr lang="it-IT" altLang="it-IT" sz="1400" dirty="0" smtClean="0"/>
              <a:t>nei </a:t>
            </a:r>
            <a:r>
              <a:rPr lang="it-IT" altLang="it-IT" sz="1400" b="1" dirty="0" smtClean="0"/>
              <a:t>casi</a:t>
            </a:r>
            <a:r>
              <a:rPr lang="it-IT" altLang="it-IT" sz="1400" dirty="0" smtClean="0"/>
              <a:t> esplicitamente previsti dalla legge (art</a:t>
            </a:r>
            <a:r>
              <a:rPr lang="it-IT" altLang="it-IT" sz="1400" dirty="0"/>
              <a:t>. </a:t>
            </a:r>
            <a:r>
              <a:rPr lang="it-IT" altLang="it-IT" sz="1400" dirty="0" smtClean="0"/>
              <a:t>95, comma 4, del </a:t>
            </a:r>
            <a:r>
              <a:rPr lang="it-IT" altLang="it-IT" sz="1400" dirty="0"/>
              <a:t>Codice)</a:t>
            </a:r>
            <a:r>
              <a:rPr lang="it-IT" sz="1400" dirty="0">
                <a:ea typeface="Calibri"/>
                <a:cs typeface="Calibri"/>
              </a:rPr>
              <a:t> </a:t>
            </a:r>
            <a:r>
              <a:rPr lang="it-IT" sz="1400" dirty="0">
                <a:ea typeface="Calibri"/>
                <a:cs typeface="Arabic Typesetting" panose="03020402040406030203" pitchFamily="66" charset="-78"/>
              </a:rPr>
              <a:t>ovvero </a:t>
            </a:r>
            <a:r>
              <a:rPr lang="it-IT" sz="1400" dirty="0" smtClean="0">
                <a:ea typeface="Calibri"/>
                <a:cs typeface="Arabic Typesetting" panose="03020402040406030203" pitchFamily="66" charset="-78"/>
              </a:rPr>
              <a:t>                lavori inferiore o uguale ai 2.000 euro (affidamento progetto esecutivo)</a:t>
            </a:r>
          </a:p>
          <a:p>
            <a:pPr marL="95400" indent="0" fontAlgn="base">
              <a:lnSpc>
                <a:spcPct val="150000"/>
              </a:lnSpc>
              <a:buNone/>
            </a:pPr>
            <a:r>
              <a:rPr lang="it-IT" sz="1400" dirty="0" smtClean="0">
                <a:ea typeface="Calibri"/>
                <a:cs typeface="Arabic Typesetting" panose="03020402040406030203" pitchFamily="66" charset="-78"/>
              </a:rPr>
              <a:t>                                                                             servizi o forniture con caratteristiche molto standardizzate                                                                                          </a:t>
            </a:r>
          </a:p>
          <a:p>
            <a:pPr marL="0" indent="0" algn="just" fontAlgn="base">
              <a:lnSpc>
                <a:spcPct val="150000"/>
              </a:lnSpc>
              <a:buNone/>
            </a:pPr>
            <a:r>
              <a:rPr lang="it-IT" sz="1400" dirty="0" smtClean="0"/>
              <a:t>                                                                          servizi e forniture fino a 40.000 euro</a:t>
            </a:r>
          </a:p>
          <a:p>
            <a:pPr marL="0" indent="0" algn="just" fontAlgn="base">
              <a:lnSpc>
                <a:spcPct val="150000"/>
              </a:lnSpc>
              <a:buNone/>
            </a:pPr>
            <a:r>
              <a:rPr lang="it-IT" sz="1400" dirty="0" smtClean="0"/>
              <a:t>                                                                       servizi </a:t>
            </a:r>
            <a:r>
              <a:rPr lang="it-IT" sz="1400" dirty="0"/>
              <a:t>e le forniture di importo pari o superiore a 40.000 euro e sino alla </a:t>
            </a:r>
            <a:r>
              <a:rPr lang="it-IT" sz="1400" dirty="0" smtClean="0"/>
              <a:t>  </a:t>
            </a:r>
          </a:p>
          <a:p>
            <a:pPr marL="0" indent="0" algn="just" fontAlgn="base">
              <a:lnSpc>
                <a:spcPct val="100000"/>
              </a:lnSpc>
              <a:buNone/>
            </a:pPr>
            <a:r>
              <a:rPr lang="it-IT" sz="1400" dirty="0"/>
              <a:t> </a:t>
            </a:r>
            <a:r>
              <a:rPr lang="it-IT" sz="1400" dirty="0" smtClean="0"/>
              <a:t>                                                                           soglia comunitaria solo </a:t>
            </a:r>
            <a:r>
              <a:rPr lang="it-IT" sz="1400" dirty="0"/>
              <a:t>se caratterizzati da elevata </a:t>
            </a:r>
            <a:r>
              <a:rPr lang="it-IT" sz="1400" dirty="0" smtClean="0"/>
              <a:t>ripetitività.</a:t>
            </a:r>
            <a:endParaRPr lang="it-IT" sz="1400" dirty="0" smtClean="0">
              <a:ea typeface="Calibri"/>
              <a:cs typeface="Arabic Typesetting" panose="03020402040406030203" pitchFamily="66" charset="-78"/>
            </a:endParaRPr>
          </a:p>
          <a:p>
            <a:pPr marL="0" indent="0" algn="just" fontAlgn="base">
              <a:lnSpc>
                <a:spcPct val="150000"/>
              </a:lnSpc>
              <a:buNone/>
            </a:pPr>
            <a:r>
              <a:rPr lang="it-IT" sz="1400" dirty="0" smtClean="0">
                <a:ea typeface="Calibri"/>
                <a:cs typeface="Arabic Typesetting" panose="03020402040406030203" pitchFamily="66" charset="-78"/>
              </a:rPr>
              <a:t>      </a:t>
            </a:r>
            <a:endParaRPr lang="it-IT" altLang="it-IT" sz="1400" dirty="0">
              <a:cs typeface="Arabic Typesetting" panose="03020402040406030203" pitchFamily="66" charset="-78"/>
            </a:endParaRPr>
          </a:p>
          <a:p>
            <a:pPr marL="533400" indent="-533400">
              <a:lnSpc>
                <a:spcPct val="100000"/>
              </a:lnSpc>
              <a:spcBef>
                <a:spcPts val="0"/>
              </a:spcBef>
              <a:defRPr/>
            </a:pPr>
            <a:endParaRPr lang="it-IT" altLang="it-IT" sz="1400" dirty="0"/>
          </a:p>
        </p:txBody>
      </p:sp>
      <p:sp>
        <p:nvSpPr>
          <p:cNvPr id="2" name="Segnaposto numero diapositiva 1"/>
          <p:cNvSpPr>
            <a:spLocks noGrp="1"/>
          </p:cNvSpPr>
          <p:nvPr>
            <p:ph type="sldNum" sz="quarter" idx="4294967295"/>
          </p:nvPr>
        </p:nvSpPr>
        <p:spPr>
          <a:xfrm>
            <a:off x="7677150" y="237967"/>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smtClean="0">
                <a:solidFill>
                  <a:schemeClr val="bg1"/>
                </a:solidFill>
              </a:rPr>
              <a:t>16</a:t>
            </a:r>
            <a:endParaRPr lang="it-IT" altLang="it-IT" b="1" dirty="0">
              <a:solidFill>
                <a:schemeClr val="bg1"/>
              </a:solidFill>
            </a:endParaRPr>
          </a:p>
        </p:txBody>
      </p:sp>
      <p:sp>
        <p:nvSpPr>
          <p:cNvPr id="3" name="Titolo 2"/>
          <p:cNvSpPr>
            <a:spLocks noGrp="1"/>
          </p:cNvSpPr>
          <p:nvPr>
            <p:ph type="title"/>
          </p:nvPr>
        </p:nvSpPr>
        <p:spPr>
          <a:xfrm>
            <a:off x="1402080" y="361950"/>
            <a:ext cx="7822883" cy="849630"/>
          </a:xfrm>
        </p:spPr>
        <p:txBody>
          <a:bodyPr>
            <a:noAutofit/>
          </a:bodyPr>
          <a:lstStyle/>
          <a:p>
            <a:r>
              <a:rPr lang="it-IT" altLang="it-IT" sz="2800" b="1" dirty="0">
                <a:solidFill>
                  <a:srgbClr val="0070C0"/>
                </a:solidFill>
                <a:latin typeface="+mn-lt"/>
              </a:rPr>
              <a:t/>
            </a:r>
            <a:br>
              <a:rPr lang="it-IT" altLang="it-IT" sz="2800" b="1" dirty="0">
                <a:solidFill>
                  <a:srgbClr val="0070C0"/>
                </a:solidFill>
                <a:latin typeface="+mn-lt"/>
              </a:rPr>
            </a:br>
            <a:r>
              <a:rPr lang="it-IT" altLang="it-IT" sz="2800" b="1" dirty="0" smtClean="0">
                <a:solidFill>
                  <a:srgbClr val="0070C0"/>
                </a:solidFill>
                <a:latin typeface="+mn-lt"/>
              </a:rPr>
              <a:t>….i </a:t>
            </a:r>
            <a:r>
              <a:rPr lang="it-IT" altLang="it-IT" sz="2800" b="1" dirty="0">
                <a:solidFill>
                  <a:srgbClr val="0070C0"/>
                </a:solidFill>
                <a:latin typeface="+mn-lt"/>
              </a:rPr>
              <a:t>criteri </a:t>
            </a:r>
            <a:r>
              <a:rPr lang="it-IT" altLang="it-IT" sz="2800" b="1" dirty="0" smtClean="0">
                <a:solidFill>
                  <a:srgbClr val="0070C0"/>
                </a:solidFill>
                <a:latin typeface="+mn-lt"/>
              </a:rPr>
              <a:t>di aggiudicazione</a:t>
            </a:r>
            <a:endParaRPr lang="it-IT" sz="2800" b="1" dirty="0">
              <a:latin typeface="+mn-lt"/>
            </a:endParaRPr>
          </a:p>
        </p:txBody>
      </p:sp>
      <p:cxnSp>
        <p:nvCxnSpPr>
          <p:cNvPr id="5" name="Connettore 2 4"/>
          <p:cNvCxnSpPr/>
          <p:nvPr/>
        </p:nvCxnSpPr>
        <p:spPr>
          <a:xfrm flipV="1">
            <a:off x="3954780" y="3938954"/>
            <a:ext cx="605790" cy="15298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3954780" y="4091940"/>
            <a:ext cx="605790" cy="25146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a:off x="3954780" y="4091940"/>
            <a:ext cx="417928" cy="73796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a:off x="3954780" y="4091940"/>
            <a:ext cx="302895" cy="119516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0510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idx="1"/>
          </p:nvPr>
        </p:nvSpPr>
        <p:spPr>
          <a:xfrm>
            <a:off x="1177290" y="1531620"/>
            <a:ext cx="8389620" cy="4194810"/>
          </a:xfrm>
        </p:spPr>
        <p:txBody>
          <a:bodyPr>
            <a:normAutofit/>
          </a:bodyPr>
          <a:lstStyle/>
          <a:p>
            <a:pPr algn="just">
              <a:lnSpc>
                <a:spcPct val="150000"/>
              </a:lnSpc>
              <a:buFont typeface="Wingdings" panose="05000000000000000000" pitchFamily="2" charset="2"/>
              <a:buChar char="ü"/>
              <a:defRPr/>
            </a:pPr>
            <a:r>
              <a:rPr lang="it-IT" sz="1400" b="1" dirty="0">
                <a:ea typeface="Calibri"/>
                <a:cs typeface="Times New Roman"/>
              </a:rPr>
              <a:t>P</a:t>
            </a:r>
            <a:r>
              <a:rPr lang="it-IT" sz="1400" b="1" dirty="0" smtClean="0">
                <a:ea typeface="Calibri"/>
                <a:cs typeface="Times New Roman"/>
              </a:rPr>
              <a:t>er </a:t>
            </a:r>
            <a:r>
              <a:rPr lang="it-IT" sz="1400" b="1" dirty="0">
                <a:ea typeface="Calibri"/>
                <a:cs typeface="Times New Roman"/>
              </a:rPr>
              <a:t>i procedimenti </a:t>
            </a:r>
            <a:r>
              <a:rPr lang="it-IT" sz="1400" b="1" dirty="0" smtClean="0">
                <a:ea typeface="Calibri"/>
                <a:cs typeface="Times New Roman"/>
              </a:rPr>
              <a:t>(lavori, servizi e forniture fino </a:t>
            </a:r>
            <a:r>
              <a:rPr lang="it-IT" sz="1400" b="1" dirty="0">
                <a:ea typeface="Calibri"/>
                <a:cs typeface="Times New Roman"/>
              </a:rPr>
              <a:t>a 40.000,00 euro) </a:t>
            </a:r>
            <a:r>
              <a:rPr lang="it-IT" sz="1400" dirty="0">
                <a:ea typeface="Calibri"/>
                <a:cs typeface="Times New Roman"/>
              </a:rPr>
              <a:t>la stipula del contratto può avvenire tramite scambio di lettere di proposta e accettazione tramite raccomandata o PEC. </a:t>
            </a:r>
            <a:r>
              <a:rPr lang="it-IT" sz="1400" u="sng" dirty="0">
                <a:ea typeface="Calibri"/>
                <a:cs typeface="Times New Roman"/>
              </a:rPr>
              <a:t>Non</a:t>
            </a:r>
            <a:r>
              <a:rPr lang="it-IT" sz="1400" dirty="0">
                <a:ea typeface="Calibri"/>
                <a:cs typeface="Times New Roman"/>
              </a:rPr>
              <a:t> si applica alcun termine dilatorio di </a:t>
            </a:r>
            <a:r>
              <a:rPr lang="it-IT" sz="1400" i="1" dirty="0">
                <a:ea typeface="Calibri"/>
                <a:cs typeface="Times New Roman"/>
              </a:rPr>
              <a:t>stand </a:t>
            </a:r>
            <a:r>
              <a:rPr lang="it-IT" sz="1400" i="1" dirty="0" err="1">
                <a:ea typeface="Calibri"/>
                <a:cs typeface="Times New Roman"/>
              </a:rPr>
              <a:t>still</a:t>
            </a:r>
            <a:r>
              <a:rPr lang="it-IT" sz="1400" dirty="0">
                <a:ea typeface="Calibri"/>
                <a:cs typeface="Times New Roman"/>
              </a:rPr>
              <a:t> di 35 giorni per la stipula del </a:t>
            </a:r>
            <a:r>
              <a:rPr lang="it-IT" sz="1400" dirty="0" smtClean="0">
                <a:ea typeface="Calibri"/>
                <a:cs typeface="Times New Roman"/>
              </a:rPr>
              <a:t>contratto.</a:t>
            </a:r>
          </a:p>
          <a:p>
            <a:pPr algn="just">
              <a:lnSpc>
                <a:spcPct val="150000"/>
              </a:lnSpc>
              <a:buFont typeface="Wingdings" panose="05000000000000000000" pitchFamily="2" charset="2"/>
              <a:buChar char="ü"/>
              <a:defRPr/>
            </a:pPr>
            <a:r>
              <a:rPr lang="it-IT" sz="1400" b="1" dirty="0" smtClean="0">
                <a:ea typeface="Calibri"/>
                <a:cs typeface="Times New Roman"/>
              </a:rPr>
              <a:t>Per </a:t>
            </a:r>
            <a:r>
              <a:rPr lang="it-IT" sz="1400" b="1" dirty="0">
                <a:ea typeface="Calibri"/>
                <a:cs typeface="Times New Roman"/>
              </a:rPr>
              <a:t>il procedimento </a:t>
            </a:r>
            <a:r>
              <a:rPr lang="it-IT" sz="1400" b="1" dirty="0" smtClean="0">
                <a:ea typeface="Calibri"/>
                <a:cs typeface="Times New Roman"/>
              </a:rPr>
              <a:t>(servizi e forniture sopra </a:t>
            </a:r>
            <a:r>
              <a:rPr lang="it-IT" sz="1400" b="1" dirty="0">
                <a:ea typeface="Calibri"/>
                <a:cs typeface="Times New Roman"/>
              </a:rPr>
              <a:t>i 40.000,00 euro e fino a 135.000,00 euro) </a:t>
            </a:r>
            <a:r>
              <a:rPr lang="it-IT" sz="1400" dirty="0">
                <a:ea typeface="Calibri"/>
                <a:cs typeface="Times New Roman"/>
              </a:rPr>
              <a:t>la stipula del contratto avviene, </a:t>
            </a:r>
            <a:r>
              <a:rPr lang="it-IT" sz="1400" u="sng" dirty="0">
                <a:ea typeface="Calibri"/>
                <a:cs typeface="Times New Roman"/>
              </a:rPr>
              <a:t>a pena di nullità</a:t>
            </a:r>
            <a:r>
              <a:rPr lang="it-IT" sz="1400" dirty="0">
                <a:ea typeface="Calibri"/>
                <a:cs typeface="Times New Roman"/>
              </a:rPr>
              <a:t>, con una delle seguenti modalità: </a:t>
            </a:r>
            <a:endParaRPr lang="it-IT" sz="1400" dirty="0" smtClean="0">
              <a:ea typeface="Calibri"/>
              <a:cs typeface="Times New Roman"/>
            </a:endParaRPr>
          </a:p>
          <a:p>
            <a:pPr marL="800100" lvl="1" indent="-342900" algn="just">
              <a:lnSpc>
                <a:spcPct val="150000"/>
              </a:lnSpc>
              <a:spcBef>
                <a:spcPts val="0"/>
              </a:spcBef>
              <a:buAutoNum type="alphaLcParenR"/>
              <a:defRPr/>
            </a:pPr>
            <a:r>
              <a:rPr lang="it-IT" sz="1400" dirty="0" smtClean="0">
                <a:ea typeface="Calibri"/>
                <a:cs typeface="Times New Roman"/>
              </a:rPr>
              <a:t> atto </a:t>
            </a:r>
            <a:r>
              <a:rPr lang="it-IT" sz="1400" dirty="0">
                <a:ea typeface="Calibri"/>
                <a:cs typeface="Times New Roman"/>
              </a:rPr>
              <a:t>pubblico notarile informatico; </a:t>
            </a:r>
            <a:endParaRPr lang="it-IT" sz="1400" dirty="0" smtClean="0">
              <a:ea typeface="Calibri"/>
              <a:cs typeface="Times New Roman"/>
            </a:endParaRPr>
          </a:p>
          <a:p>
            <a:pPr marL="800100" lvl="1" indent="-342900" algn="just">
              <a:lnSpc>
                <a:spcPct val="150000"/>
              </a:lnSpc>
              <a:spcBef>
                <a:spcPts val="0"/>
              </a:spcBef>
              <a:buAutoNum type="alphaLcParenR"/>
              <a:defRPr/>
            </a:pPr>
            <a:r>
              <a:rPr lang="it-IT" sz="1400" dirty="0" smtClean="0">
                <a:ea typeface="Calibri"/>
                <a:cs typeface="Times New Roman"/>
              </a:rPr>
              <a:t>in </a:t>
            </a:r>
            <a:r>
              <a:rPr lang="it-IT" sz="1400" dirty="0">
                <a:ea typeface="Calibri"/>
                <a:cs typeface="Times New Roman"/>
              </a:rPr>
              <a:t>forma pubblica amministrativa a cura dell’ufficiale rogante della scuola – stazione appaltante; </a:t>
            </a:r>
            <a:endParaRPr lang="it-IT" sz="1400" dirty="0" smtClean="0">
              <a:ea typeface="Calibri"/>
              <a:cs typeface="Times New Roman"/>
            </a:endParaRPr>
          </a:p>
          <a:p>
            <a:pPr marL="800100" lvl="1" indent="-342900" algn="just">
              <a:lnSpc>
                <a:spcPct val="150000"/>
              </a:lnSpc>
              <a:spcBef>
                <a:spcPts val="0"/>
              </a:spcBef>
              <a:buAutoNum type="alphaLcParenR"/>
              <a:defRPr/>
            </a:pPr>
            <a:r>
              <a:rPr lang="it-IT" sz="1400" dirty="0" smtClean="0">
                <a:ea typeface="Calibri"/>
                <a:cs typeface="Times New Roman"/>
              </a:rPr>
              <a:t>scrittura </a:t>
            </a:r>
            <a:r>
              <a:rPr lang="it-IT" sz="1400" dirty="0">
                <a:ea typeface="Calibri"/>
                <a:cs typeface="Times New Roman"/>
              </a:rPr>
              <a:t>privata. </a:t>
            </a:r>
            <a:endParaRPr lang="it-IT" sz="1400" dirty="0" smtClean="0">
              <a:ea typeface="Calibri"/>
              <a:cs typeface="Times New Roman"/>
            </a:endParaRPr>
          </a:p>
          <a:p>
            <a:pPr marL="0" indent="0" algn="just">
              <a:lnSpc>
                <a:spcPct val="150000"/>
              </a:lnSpc>
              <a:spcBef>
                <a:spcPts val="0"/>
              </a:spcBef>
              <a:buNone/>
              <a:defRPr/>
            </a:pPr>
            <a:r>
              <a:rPr lang="it-IT" sz="1400" dirty="0" smtClean="0">
                <a:ea typeface="Calibri"/>
                <a:cs typeface="Times New Roman"/>
              </a:rPr>
              <a:t>    </a:t>
            </a:r>
            <a:r>
              <a:rPr lang="it-IT" sz="1400" u="sng" dirty="0" smtClean="0">
                <a:ea typeface="Calibri"/>
                <a:cs typeface="Times New Roman"/>
              </a:rPr>
              <a:t>Non</a:t>
            </a:r>
            <a:r>
              <a:rPr lang="it-IT" sz="1400" dirty="0" smtClean="0">
                <a:ea typeface="Calibri"/>
                <a:cs typeface="Times New Roman"/>
              </a:rPr>
              <a:t> </a:t>
            </a:r>
            <a:r>
              <a:rPr lang="it-IT" sz="1400" dirty="0">
                <a:ea typeface="Calibri"/>
                <a:cs typeface="Times New Roman"/>
              </a:rPr>
              <a:t>si applica alcun termine </a:t>
            </a:r>
            <a:r>
              <a:rPr lang="it-IT" sz="1400" dirty="0" smtClean="0">
                <a:ea typeface="Calibri"/>
                <a:cs typeface="Times New Roman"/>
              </a:rPr>
              <a:t>dilatorio (stand </a:t>
            </a:r>
            <a:r>
              <a:rPr lang="it-IT" sz="1400" dirty="0" err="1" smtClean="0">
                <a:ea typeface="Calibri"/>
                <a:cs typeface="Times New Roman"/>
              </a:rPr>
              <a:t>still</a:t>
            </a:r>
            <a:r>
              <a:rPr lang="it-IT" sz="1400" dirty="0" smtClean="0">
                <a:ea typeface="Calibri"/>
                <a:cs typeface="Times New Roman"/>
              </a:rPr>
              <a:t>).</a:t>
            </a:r>
          </a:p>
          <a:p>
            <a:pPr marL="0" indent="0" algn="just">
              <a:lnSpc>
                <a:spcPct val="150000"/>
              </a:lnSpc>
              <a:spcBef>
                <a:spcPts val="0"/>
              </a:spcBef>
              <a:buNone/>
              <a:defRPr/>
            </a:pPr>
            <a:endParaRPr lang="it-IT" sz="1400" dirty="0" smtClean="0">
              <a:ea typeface="Calibri"/>
              <a:cs typeface="Times New Roman"/>
            </a:endParaRPr>
          </a:p>
          <a:p>
            <a:pPr algn="just">
              <a:lnSpc>
                <a:spcPct val="150000"/>
              </a:lnSpc>
              <a:spcBef>
                <a:spcPts val="0"/>
              </a:spcBef>
              <a:buFont typeface="Wingdings" panose="05000000000000000000" pitchFamily="2" charset="2"/>
              <a:buChar char="ü"/>
              <a:defRPr/>
            </a:pPr>
            <a:r>
              <a:rPr lang="it-IT" sz="1400" b="1" dirty="0"/>
              <a:t>P</a:t>
            </a:r>
            <a:r>
              <a:rPr lang="it-IT" sz="1400" b="1" dirty="0" smtClean="0"/>
              <a:t>er </a:t>
            </a:r>
            <a:r>
              <a:rPr lang="it-IT" sz="1400" b="1" dirty="0"/>
              <a:t>i procedimenti  </a:t>
            </a:r>
            <a:r>
              <a:rPr lang="it-IT" sz="1400" b="1" dirty="0" smtClean="0"/>
              <a:t>(lavori </a:t>
            </a:r>
            <a:r>
              <a:rPr lang="it-IT" sz="1400" b="1" dirty="0"/>
              <a:t>di importo pari o superiore a  40.000,00 euro e inferiore a 1.000.000,00 di euro): </a:t>
            </a:r>
            <a:r>
              <a:rPr lang="it-IT" sz="1400" dirty="0"/>
              <a:t>si applica il termine dilatorio (</a:t>
            </a:r>
            <a:r>
              <a:rPr lang="it-IT" sz="1400" i="1" dirty="0"/>
              <a:t>stand </a:t>
            </a:r>
            <a:r>
              <a:rPr lang="it-IT" sz="1400" i="1" dirty="0" err="1"/>
              <a:t>still</a:t>
            </a:r>
            <a:r>
              <a:rPr lang="it-IT" sz="1400" dirty="0" smtClean="0"/>
              <a:t>).</a:t>
            </a:r>
            <a:endParaRPr lang="it-IT" sz="1400" dirty="0">
              <a:ea typeface="Calibri"/>
              <a:cs typeface="Times New Roman"/>
            </a:endParaRPr>
          </a:p>
        </p:txBody>
      </p:sp>
      <p:sp>
        <p:nvSpPr>
          <p:cNvPr id="2" name="Segnaposto numero diapositiva 1"/>
          <p:cNvSpPr>
            <a:spLocks noGrp="1"/>
          </p:cNvSpPr>
          <p:nvPr>
            <p:ph type="sldNum" sz="quarter" idx="4294967295"/>
          </p:nvPr>
        </p:nvSpPr>
        <p:spPr>
          <a:xfrm>
            <a:off x="7677150" y="237967"/>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smtClean="0">
                <a:solidFill>
                  <a:schemeClr val="bg1"/>
                </a:solidFill>
              </a:rPr>
              <a:t>17</a:t>
            </a:r>
            <a:endParaRPr lang="it-IT" altLang="it-IT" b="1" dirty="0">
              <a:solidFill>
                <a:schemeClr val="bg1"/>
              </a:solidFill>
            </a:endParaRPr>
          </a:p>
        </p:txBody>
      </p:sp>
      <p:sp>
        <p:nvSpPr>
          <p:cNvPr id="4" name="Titolo 3"/>
          <p:cNvSpPr>
            <a:spLocks noGrp="1"/>
          </p:cNvSpPr>
          <p:nvPr>
            <p:ph type="title"/>
          </p:nvPr>
        </p:nvSpPr>
        <p:spPr/>
        <p:txBody>
          <a:bodyPr>
            <a:normAutofit/>
          </a:bodyPr>
          <a:lstStyle/>
          <a:p>
            <a:r>
              <a:rPr lang="it-IT" altLang="it-IT" sz="2800" b="1" dirty="0">
                <a:solidFill>
                  <a:srgbClr val="0070C0"/>
                </a:solidFill>
                <a:latin typeface="+mn-lt"/>
              </a:rPr>
              <a:t>Il sesto atto: la stipula del contratto e la stand </a:t>
            </a:r>
            <a:r>
              <a:rPr lang="it-IT" altLang="it-IT" sz="2800" b="1" dirty="0" err="1">
                <a:solidFill>
                  <a:srgbClr val="0070C0"/>
                </a:solidFill>
                <a:latin typeface="+mn-lt"/>
              </a:rPr>
              <a:t>still</a:t>
            </a:r>
            <a:endParaRPr lang="it-IT" sz="2800" b="1" dirty="0">
              <a:solidFill>
                <a:srgbClr val="0070C0"/>
              </a:solidFill>
              <a:latin typeface="+mn-lt"/>
            </a:endParaRPr>
          </a:p>
        </p:txBody>
      </p:sp>
    </p:spTree>
    <p:extLst>
      <p:ext uri="{BB962C8B-B14F-4D97-AF65-F5344CB8AC3E}">
        <p14:creationId xmlns:p14="http://schemas.microsoft.com/office/powerpoint/2010/main" val="285963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idx="1"/>
          </p:nvPr>
        </p:nvSpPr>
        <p:spPr>
          <a:xfrm>
            <a:off x="1000125" y="1499872"/>
            <a:ext cx="8393430" cy="4380230"/>
          </a:xfrm>
        </p:spPr>
        <p:txBody>
          <a:bodyPr>
            <a:noAutofit/>
          </a:bodyPr>
          <a:lstStyle/>
          <a:p>
            <a:pPr marL="171450" indent="-171450" algn="just">
              <a:buFont typeface="Wingdings" panose="05000000000000000000" pitchFamily="2" charset="2"/>
              <a:buChar char="v"/>
              <a:defRPr/>
            </a:pPr>
            <a:endParaRPr lang="it-IT" sz="1200" dirty="0"/>
          </a:p>
          <a:p>
            <a:pPr marL="171450" indent="-171450" algn="just">
              <a:buFont typeface="Wingdings" panose="05000000000000000000" pitchFamily="2" charset="2"/>
              <a:buChar char="v"/>
              <a:defRPr/>
            </a:pPr>
            <a:endParaRPr lang="it-IT" sz="1200" dirty="0"/>
          </a:p>
          <a:p>
            <a:pPr marL="171450" indent="-171450" algn="just">
              <a:buFont typeface="Wingdings" panose="05000000000000000000" pitchFamily="2" charset="2"/>
              <a:buChar char="v"/>
              <a:defRPr/>
            </a:pPr>
            <a:endParaRPr lang="it-IT" sz="1200" dirty="0"/>
          </a:p>
          <a:p>
            <a:pPr marL="171450" indent="-171450" algn="just">
              <a:buFont typeface="Wingdings" panose="05000000000000000000" pitchFamily="2" charset="2"/>
              <a:buChar char="v"/>
              <a:defRPr/>
            </a:pPr>
            <a:endParaRPr lang="it-IT" sz="1200" dirty="0"/>
          </a:p>
          <a:p>
            <a:pPr marL="0" indent="0" algn="just">
              <a:buNone/>
              <a:defRPr/>
            </a:pPr>
            <a:endParaRPr lang="it-IT" sz="1200" dirty="0">
              <a:latin typeface="Book Antiqua" panose="02040602050305030304" pitchFamily="18" charset="0"/>
            </a:endParaRPr>
          </a:p>
        </p:txBody>
      </p:sp>
      <p:sp>
        <p:nvSpPr>
          <p:cNvPr id="2" name="Segnaposto numero diapositiva 1"/>
          <p:cNvSpPr>
            <a:spLocks noGrp="1"/>
          </p:cNvSpPr>
          <p:nvPr>
            <p:ph type="sldNum" sz="quarter" idx="4294967295"/>
          </p:nvPr>
        </p:nvSpPr>
        <p:spPr>
          <a:xfrm>
            <a:off x="7677150" y="237967"/>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smtClean="0">
                <a:solidFill>
                  <a:schemeClr val="bg1"/>
                </a:solidFill>
              </a:rPr>
              <a:t>18</a:t>
            </a:r>
            <a:endParaRPr lang="it-IT" altLang="it-IT" b="1" dirty="0">
              <a:solidFill>
                <a:schemeClr val="bg1"/>
              </a:solidFill>
            </a:endParaRPr>
          </a:p>
        </p:txBody>
      </p:sp>
      <p:sp>
        <p:nvSpPr>
          <p:cNvPr id="4" name="Titolo 3"/>
          <p:cNvSpPr>
            <a:spLocks noGrp="1"/>
          </p:cNvSpPr>
          <p:nvPr>
            <p:ph type="title"/>
          </p:nvPr>
        </p:nvSpPr>
        <p:spPr/>
        <p:txBody>
          <a:bodyPr>
            <a:normAutofit/>
          </a:bodyPr>
          <a:lstStyle/>
          <a:p>
            <a:r>
              <a:rPr lang="it-IT" altLang="it-IT" sz="2800" b="1" dirty="0" smtClean="0">
                <a:solidFill>
                  <a:schemeClr val="accent5"/>
                </a:solidFill>
                <a:latin typeface="+mn-lt"/>
              </a:rPr>
              <a:t>                       </a:t>
            </a:r>
            <a:r>
              <a:rPr lang="it-IT" altLang="it-IT" sz="2800" b="1" dirty="0">
                <a:solidFill>
                  <a:srgbClr val="0070C0"/>
                </a:solidFill>
                <a:latin typeface="+mn-lt"/>
              </a:rPr>
              <a:t>Precisazioni sulle tempistiche</a:t>
            </a:r>
            <a:endParaRPr lang="it-IT" sz="2800" b="1" dirty="0">
              <a:solidFill>
                <a:srgbClr val="0070C0"/>
              </a:solidFill>
              <a:latin typeface="+mn-lt"/>
            </a:endParaRPr>
          </a:p>
        </p:txBody>
      </p:sp>
      <p:sp>
        <p:nvSpPr>
          <p:cNvPr id="7" name="CasellaDiTesto 6"/>
          <p:cNvSpPr txBox="1"/>
          <p:nvPr/>
        </p:nvSpPr>
        <p:spPr>
          <a:xfrm>
            <a:off x="1783080" y="1690690"/>
            <a:ext cx="7646670" cy="369332"/>
          </a:xfrm>
          <a:prstGeom prst="rect">
            <a:avLst/>
          </a:prstGeom>
          <a:noFill/>
        </p:spPr>
        <p:txBody>
          <a:bodyPr wrap="square" rtlCol="0">
            <a:spAutoFit/>
          </a:bodyPr>
          <a:lstStyle/>
          <a:p>
            <a:r>
              <a:rPr lang="it-IT" sz="1400" dirty="0"/>
              <a:t>La normativa novellata </a:t>
            </a:r>
            <a:r>
              <a:rPr lang="it-IT" sz="1400" b="1" dirty="0"/>
              <a:t>non</a:t>
            </a:r>
            <a:r>
              <a:rPr lang="it-IT" sz="1400" dirty="0"/>
              <a:t> prevede termini</a:t>
            </a:r>
            <a:r>
              <a:rPr lang="it-IT" dirty="0" smtClean="0"/>
              <a:t>. </a:t>
            </a:r>
            <a:endParaRPr lang="it-IT" dirty="0"/>
          </a:p>
        </p:txBody>
      </p:sp>
      <p:cxnSp>
        <p:nvCxnSpPr>
          <p:cNvPr id="9" name="Connettore 2 8"/>
          <p:cNvCxnSpPr/>
          <p:nvPr/>
        </p:nvCxnSpPr>
        <p:spPr>
          <a:xfrm>
            <a:off x="5174932" y="1980012"/>
            <a:ext cx="720090" cy="52399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5895022" y="1980012"/>
            <a:ext cx="3923347" cy="954107"/>
          </a:xfrm>
          <a:prstGeom prst="rect">
            <a:avLst/>
          </a:prstGeom>
          <a:noFill/>
        </p:spPr>
        <p:txBody>
          <a:bodyPr wrap="square" rtlCol="0">
            <a:spAutoFit/>
          </a:bodyPr>
          <a:lstStyle/>
          <a:p>
            <a:r>
              <a:rPr lang="it-IT" sz="1400" dirty="0" smtClean="0"/>
              <a:t>Le amministrazioni aggiudicatrici dovranno </a:t>
            </a:r>
            <a:r>
              <a:rPr lang="it-IT" sz="1400" b="1" dirty="0" smtClean="0"/>
              <a:t>determinare</a:t>
            </a:r>
            <a:r>
              <a:rPr lang="it-IT" sz="1400" dirty="0" smtClean="0"/>
              <a:t> le tempistiche tenendo conto in </a:t>
            </a:r>
            <a:r>
              <a:rPr lang="it-IT" sz="1400" dirty="0"/>
              <a:t>particolare della complessità dell’appalto e del tempo necessario per preparar le </a:t>
            </a:r>
            <a:r>
              <a:rPr lang="it-IT" sz="1400" dirty="0" smtClean="0"/>
              <a:t>offerte</a:t>
            </a:r>
            <a:r>
              <a:rPr lang="it-IT" sz="1400" dirty="0"/>
              <a:t>.</a:t>
            </a:r>
            <a:endParaRPr lang="it-IT" sz="1400" dirty="0" smtClean="0"/>
          </a:p>
        </p:txBody>
      </p:sp>
      <p:cxnSp>
        <p:nvCxnSpPr>
          <p:cNvPr id="15" name="Connettore 2 14"/>
          <p:cNvCxnSpPr/>
          <p:nvPr/>
        </p:nvCxnSpPr>
        <p:spPr>
          <a:xfrm>
            <a:off x="7799070" y="2834640"/>
            <a:ext cx="15240" cy="101727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7" name="CasellaDiTesto 16"/>
          <p:cNvSpPr txBox="1"/>
          <p:nvPr/>
        </p:nvSpPr>
        <p:spPr>
          <a:xfrm>
            <a:off x="5895022" y="3900636"/>
            <a:ext cx="3823335" cy="954107"/>
          </a:xfrm>
          <a:prstGeom prst="rect">
            <a:avLst/>
          </a:prstGeom>
          <a:noFill/>
        </p:spPr>
        <p:txBody>
          <a:bodyPr wrap="square" rtlCol="0">
            <a:spAutoFit/>
          </a:bodyPr>
          <a:lstStyle/>
          <a:p>
            <a:r>
              <a:rPr lang="it-IT" sz="1400" dirty="0" smtClean="0"/>
              <a:t>L’</a:t>
            </a:r>
            <a:r>
              <a:rPr lang="it-IT" sz="1400" dirty="0" err="1" smtClean="0"/>
              <a:t>AdG</a:t>
            </a:r>
            <a:r>
              <a:rPr lang="it-IT" sz="1400" dirty="0" smtClean="0"/>
              <a:t> nell’esercizio </a:t>
            </a:r>
            <a:r>
              <a:rPr lang="it-IT" sz="1400" dirty="0"/>
              <a:t>del suo potere discrezionale e in ottemperanza all’obbligo di mitigare il rischio di frode, ha ritenuto di introdurre una scansione </a:t>
            </a:r>
            <a:r>
              <a:rPr lang="it-IT" sz="1400" b="1" dirty="0"/>
              <a:t>temporale</a:t>
            </a:r>
            <a:r>
              <a:rPr lang="it-IT" sz="1400" dirty="0"/>
              <a:t> </a:t>
            </a:r>
            <a:r>
              <a:rPr lang="it-IT" sz="1400" b="1" dirty="0"/>
              <a:t>minima</a:t>
            </a:r>
            <a:r>
              <a:rPr lang="it-IT" sz="1400" dirty="0"/>
              <a:t>.</a:t>
            </a:r>
          </a:p>
        </p:txBody>
      </p:sp>
      <p:graphicFrame>
        <p:nvGraphicFramePr>
          <p:cNvPr id="19" name="Tabella 18"/>
          <p:cNvGraphicFramePr>
            <a:graphicFrameLocks noGrp="1"/>
          </p:cNvGraphicFramePr>
          <p:nvPr>
            <p:extLst>
              <p:ext uri="{D42A27DB-BD31-4B8C-83A1-F6EECF244321}">
                <p14:modId xmlns:p14="http://schemas.microsoft.com/office/powerpoint/2010/main" val="3162169288"/>
              </p:ext>
            </p:extLst>
          </p:nvPr>
        </p:nvGraphicFramePr>
        <p:xfrm>
          <a:off x="1280160" y="2694461"/>
          <a:ext cx="3794760" cy="2476572"/>
        </p:xfrm>
        <a:graphic>
          <a:graphicData uri="http://schemas.openxmlformats.org/drawingml/2006/table">
            <a:tbl>
              <a:tblPr firstRow="1" firstCol="1" bandRow="1">
                <a:tableStyleId>{5C22544A-7EE6-4342-B048-85BDC9FD1C3A}</a:tableStyleId>
              </a:tblPr>
              <a:tblGrid>
                <a:gridCol w="2780800"/>
                <a:gridCol w="1013960"/>
              </a:tblGrid>
              <a:tr h="1400246">
                <a:tc>
                  <a:txBody>
                    <a:bodyPr/>
                    <a:lstStyle/>
                    <a:p>
                      <a:pPr>
                        <a:lnSpc>
                          <a:spcPct val="107000"/>
                        </a:lnSpc>
                        <a:spcAft>
                          <a:spcPts val="0"/>
                        </a:spcAft>
                      </a:pPr>
                      <a:r>
                        <a:rPr lang="it-IT" sz="1100" dirty="0">
                          <a:effectLst/>
                        </a:rPr>
                        <a:t>pubblicazione determina a contrarre sul sito del committente</a:t>
                      </a:r>
                    </a:p>
                    <a:p>
                      <a:pPr>
                        <a:lnSpc>
                          <a:spcPct val="107000"/>
                        </a:lnSpc>
                        <a:spcAft>
                          <a:spcPts val="0"/>
                        </a:spcAft>
                      </a:pPr>
                      <a:r>
                        <a:rPr lang="it-IT" sz="1100" dirty="0">
                          <a:effectLst/>
                        </a:rPr>
                        <a:t> </a:t>
                      </a:r>
                    </a:p>
                    <a:p>
                      <a:pPr>
                        <a:lnSpc>
                          <a:spcPct val="107000"/>
                        </a:lnSpc>
                        <a:spcAft>
                          <a:spcPts val="0"/>
                        </a:spcAft>
                      </a:pPr>
                      <a:r>
                        <a:rPr lang="it-IT" sz="1100" dirty="0">
                          <a:effectLst/>
                        </a:rPr>
                        <a:t>pubblicazione avviso per indagini di mercato/ costituzione elenco operatori</a:t>
                      </a:r>
                      <a:endParaRPr lang="it-IT" sz="1100" dirty="0">
                        <a:effectLst/>
                        <a:latin typeface="Calibri"/>
                        <a:ea typeface="Calibri"/>
                        <a:cs typeface="Times New Roman"/>
                      </a:endParaRPr>
                    </a:p>
                  </a:txBody>
                  <a:tcPr marL="44450" marR="44450" marT="0" marB="0" anchor="b"/>
                </a:tc>
                <a:tc>
                  <a:txBody>
                    <a:bodyPr/>
                    <a:lstStyle/>
                    <a:p>
                      <a:pPr>
                        <a:lnSpc>
                          <a:spcPct val="107000"/>
                        </a:lnSpc>
                        <a:spcAft>
                          <a:spcPts val="0"/>
                        </a:spcAft>
                      </a:pPr>
                      <a:r>
                        <a:rPr lang="it-IT" sz="1100" dirty="0">
                          <a:effectLst/>
                        </a:rPr>
                        <a:t>almeno 15 </a:t>
                      </a:r>
                      <a:r>
                        <a:rPr lang="it-IT" sz="1100" dirty="0" smtClean="0">
                          <a:effectLst/>
                        </a:rPr>
                        <a:t>giorni (salvo riduzione per</a:t>
                      </a:r>
                      <a:r>
                        <a:rPr lang="it-IT" sz="1100" baseline="0" dirty="0" smtClean="0">
                          <a:effectLst/>
                        </a:rPr>
                        <a:t> </a:t>
                      </a:r>
                      <a:r>
                        <a:rPr lang="it-IT" sz="1100" dirty="0" smtClean="0">
                          <a:effectLst/>
                        </a:rPr>
                        <a:t>urgenza </a:t>
                      </a:r>
                      <a:r>
                        <a:rPr lang="it-IT" sz="1100" dirty="0">
                          <a:effectLst/>
                        </a:rPr>
                        <a:t>a non meno di cinque giorni)</a:t>
                      </a:r>
                      <a:endParaRPr lang="it-IT" sz="1100" dirty="0">
                        <a:effectLst/>
                        <a:latin typeface="Calibri"/>
                        <a:ea typeface="Calibri"/>
                        <a:cs typeface="Times New Roman"/>
                      </a:endParaRPr>
                    </a:p>
                  </a:txBody>
                  <a:tcPr marL="44450" marR="44450" marT="0" marB="0" anchor="b"/>
                </a:tc>
              </a:tr>
              <a:tr h="148699">
                <a:tc>
                  <a:txBody>
                    <a:bodyPr/>
                    <a:lstStyle/>
                    <a:p>
                      <a:pPr>
                        <a:lnSpc>
                          <a:spcPct val="107000"/>
                        </a:lnSpc>
                        <a:spcAft>
                          <a:spcPts val="0"/>
                        </a:spcAft>
                      </a:pPr>
                      <a:r>
                        <a:rPr lang="it-IT" sz="1100" dirty="0">
                          <a:effectLst/>
                        </a:rPr>
                        <a:t> </a:t>
                      </a:r>
                      <a:endParaRPr lang="it-IT" sz="1100" dirty="0">
                        <a:effectLst/>
                        <a:latin typeface="Calibri"/>
                        <a:ea typeface="Calibri"/>
                        <a:cs typeface="Times New Roman"/>
                      </a:endParaRPr>
                    </a:p>
                  </a:txBody>
                  <a:tcPr marL="44450" marR="44450" marT="0" marB="0" anchor="b"/>
                </a:tc>
                <a:tc>
                  <a:txBody>
                    <a:bodyPr/>
                    <a:lstStyle/>
                    <a:p>
                      <a:pPr>
                        <a:lnSpc>
                          <a:spcPct val="107000"/>
                        </a:lnSpc>
                        <a:spcAft>
                          <a:spcPts val="0"/>
                        </a:spcAft>
                      </a:pPr>
                      <a:r>
                        <a:rPr lang="it-IT" sz="1100">
                          <a:effectLst/>
                        </a:rPr>
                        <a:t> </a:t>
                      </a:r>
                      <a:endParaRPr lang="it-IT" sz="1100">
                        <a:effectLst/>
                        <a:latin typeface="Calibri"/>
                        <a:ea typeface="Calibri"/>
                        <a:cs typeface="Times New Roman"/>
                      </a:endParaRPr>
                    </a:p>
                  </a:txBody>
                  <a:tcPr marL="44450" marR="44450" marT="0" marB="0" anchor="b"/>
                </a:tc>
              </a:tr>
              <a:tr h="280049">
                <a:tc>
                  <a:txBody>
                    <a:bodyPr/>
                    <a:lstStyle/>
                    <a:p>
                      <a:pPr>
                        <a:lnSpc>
                          <a:spcPct val="107000"/>
                        </a:lnSpc>
                        <a:spcAft>
                          <a:spcPts val="0"/>
                        </a:spcAft>
                      </a:pPr>
                      <a:r>
                        <a:rPr lang="it-IT" sz="1100">
                          <a:effectLst/>
                        </a:rPr>
                        <a:t>termine ultimo per la presentazione delle offerte</a:t>
                      </a:r>
                      <a:endParaRPr lang="it-IT" sz="1100">
                        <a:effectLst/>
                        <a:latin typeface="Calibri"/>
                        <a:ea typeface="Calibri"/>
                        <a:cs typeface="Times New Roman"/>
                      </a:endParaRPr>
                    </a:p>
                  </a:txBody>
                  <a:tcPr marL="44450" marR="44450" marT="0" marB="0" anchor="b"/>
                </a:tc>
                <a:tc>
                  <a:txBody>
                    <a:bodyPr/>
                    <a:lstStyle/>
                    <a:p>
                      <a:pPr>
                        <a:lnSpc>
                          <a:spcPct val="107000"/>
                        </a:lnSpc>
                        <a:spcAft>
                          <a:spcPts val="0"/>
                        </a:spcAft>
                      </a:pPr>
                      <a:r>
                        <a:rPr lang="it-IT" sz="1100">
                          <a:effectLst/>
                        </a:rPr>
                        <a:t>almeno 10 giorni</a:t>
                      </a:r>
                      <a:endParaRPr lang="it-IT" sz="1100">
                        <a:effectLst/>
                        <a:latin typeface="Calibri"/>
                        <a:ea typeface="Calibri"/>
                        <a:cs typeface="Times New Roman"/>
                      </a:endParaRPr>
                    </a:p>
                  </a:txBody>
                  <a:tcPr marL="44450" marR="44450" marT="0" marB="0" anchor="b"/>
                </a:tc>
              </a:tr>
              <a:tr h="148699">
                <a:tc>
                  <a:txBody>
                    <a:bodyPr/>
                    <a:lstStyle/>
                    <a:p>
                      <a:pPr>
                        <a:lnSpc>
                          <a:spcPct val="107000"/>
                        </a:lnSpc>
                        <a:spcAft>
                          <a:spcPts val="0"/>
                        </a:spcAft>
                      </a:pPr>
                      <a:r>
                        <a:rPr lang="it-IT" sz="1100">
                          <a:effectLst/>
                        </a:rPr>
                        <a:t> </a:t>
                      </a:r>
                      <a:endParaRPr lang="it-IT" sz="1100">
                        <a:effectLst/>
                        <a:latin typeface="Calibri"/>
                        <a:ea typeface="Calibri"/>
                        <a:cs typeface="Times New Roman"/>
                      </a:endParaRPr>
                    </a:p>
                  </a:txBody>
                  <a:tcPr marL="44450" marR="44450" marT="0" marB="0" anchor="b"/>
                </a:tc>
                <a:tc>
                  <a:txBody>
                    <a:bodyPr/>
                    <a:lstStyle/>
                    <a:p>
                      <a:pPr>
                        <a:lnSpc>
                          <a:spcPct val="107000"/>
                        </a:lnSpc>
                        <a:spcAft>
                          <a:spcPts val="0"/>
                        </a:spcAft>
                      </a:pPr>
                      <a:r>
                        <a:rPr lang="it-IT" sz="1100">
                          <a:effectLst/>
                        </a:rPr>
                        <a:t> </a:t>
                      </a:r>
                      <a:endParaRPr lang="it-IT" sz="1100">
                        <a:effectLst/>
                        <a:latin typeface="Calibri"/>
                        <a:ea typeface="Calibri"/>
                        <a:cs typeface="Times New Roman"/>
                      </a:endParaRPr>
                    </a:p>
                  </a:txBody>
                  <a:tcPr marL="44450" marR="44450" marT="0" marB="0" anchor="b"/>
                </a:tc>
              </a:tr>
              <a:tr h="280049">
                <a:tc>
                  <a:txBody>
                    <a:bodyPr/>
                    <a:lstStyle/>
                    <a:p>
                      <a:pPr>
                        <a:lnSpc>
                          <a:spcPct val="107000"/>
                        </a:lnSpc>
                        <a:spcAft>
                          <a:spcPts val="0"/>
                        </a:spcAft>
                      </a:pPr>
                      <a:r>
                        <a:rPr lang="it-IT" sz="1100">
                          <a:effectLst/>
                        </a:rPr>
                        <a:t>comunicazione dell’approvazione della graduatoria a tutti i partecipanti</a:t>
                      </a:r>
                      <a:endParaRPr lang="it-IT" sz="1100">
                        <a:effectLst/>
                        <a:latin typeface="Calibri"/>
                        <a:ea typeface="Calibri"/>
                        <a:cs typeface="Times New Roman"/>
                      </a:endParaRPr>
                    </a:p>
                  </a:txBody>
                  <a:tcPr marL="44450" marR="44450" marT="0" marB="0" anchor="b"/>
                </a:tc>
                <a:tc>
                  <a:txBody>
                    <a:bodyPr/>
                    <a:lstStyle/>
                    <a:p>
                      <a:pPr>
                        <a:lnSpc>
                          <a:spcPct val="107000"/>
                        </a:lnSpc>
                        <a:spcAft>
                          <a:spcPts val="0"/>
                        </a:spcAft>
                      </a:pPr>
                      <a:r>
                        <a:rPr lang="it-IT" sz="1100" dirty="0">
                          <a:effectLst/>
                        </a:rPr>
                        <a:t> entro 5 giorni</a:t>
                      </a:r>
                      <a:endParaRPr lang="it-IT" sz="1100" dirty="0">
                        <a:effectLst/>
                        <a:latin typeface="Calibri"/>
                        <a:ea typeface="Calibri"/>
                        <a:cs typeface="Times New Roman"/>
                      </a:endParaRPr>
                    </a:p>
                  </a:txBody>
                  <a:tcPr marL="44450" marR="44450" marT="0" marB="0" anchor="b"/>
                </a:tc>
              </a:tr>
            </a:tbl>
          </a:graphicData>
        </a:graphic>
      </p:graphicFrame>
      <p:cxnSp>
        <p:nvCxnSpPr>
          <p:cNvPr id="1029" name="Connettore 2 1028"/>
          <p:cNvCxnSpPr/>
          <p:nvPr/>
        </p:nvCxnSpPr>
        <p:spPr>
          <a:xfrm flipH="1">
            <a:off x="5174932" y="4854743"/>
            <a:ext cx="1534478" cy="28454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18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402080" y="487680"/>
            <a:ext cx="7822883" cy="792480"/>
          </a:xfrm>
        </p:spPr>
        <p:txBody>
          <a:bodyPr>
            <a:noAutofit/>
          </a:bodyPr>
          <a:lstStyle/>
          <a:p>
            <a:r>
              <a:rPr lang="it-IT" altLang="it-IT" sz="2800" dirty="0">
                <a:solidFill>
                  <a:srgbClr val="0070C0"/>
                </a:solidFill>
              </a:rPr>
              <a:t/>
            </a:r>
            <a:br>
              <a:rPr lang="it-IT" altLang="it-IT" sz="2800" dirty="0">
                <a:solidFill>
                  <a:srgbClr val="0070C0"/>
                </a:solidFill>
              </a:rPr>
            </a:br>
            <a:r>
              <a:rPr lang="it-IT" altLang="it-IT" sz="2800" dirty="0">
                <a:solidFill>
                  <a:srgbClr val="0070C0"/>
                </a:solidFill>
              </a:rPr>
              <a:t/>
            </a:r>
            <a:br>
              <a:rPr lang="it-IT" altLang="it-IT" sz="2800" dirty="0">
                <a:solidFill>
                  <a:srgbClr val="0070C0"/>
                </a:solidFill>
              </a:rPr>
            </a:br>
            <a:r>
              <a:rPr lang="it-IT" altLang="it-IT" sz="2800" dirty="0">
                <a:solidFill>
                  <a:srgbClr val="0070C0"/>
                </a:solidFill>
              </a:rPr>
              <a:t/>
            </a:r>
            <a:br>
              <a:rPr lang="it-IT" altLang="it-IT" sz="2800" dirty="0">
                <a:solidFill>
                  <a:srgbClr val="0070C0"/>
                </a:solidFill>
              </a:rPr>
            </a:br>
            <a:r>
              <a:rPr lang="it-IT" altLang="it-IT" sz="2800" dirty="0" smtClean="0">
                <a:solidFill>
                  <a:srgbClr val="0070C0"/>
                </a:solidFill>
              </a:rPr>
              <a:t>                                  </a:t>
            </a:r>
            <a:r>
              <a:rPr lang="it-IT" altLang="it-IT" sz="2800" b="1" dirty="0" smtClean="0">
                <a:solidFill>
                  <a:srgbClr val="0070C0"/>
                </a:solidFill>
                <a:latin typeface="+mn-lt"/>
              </a:rPr>
              <a:t>La </a:t>
            </a:r>
            <a:r>
              <a:rPr lang="it-IT" altLang="it-IT" sz="2800" b="1" dirty="0">
                <a:solidFill>
                  <a:srgbClr val="0070C0"/>
                </a:solidFill>
                <a:latin typeface="+mn-lt"/>
              </a:rPr>
              <a:t>disciplina</a:t>
            </a:r>
            <a:br>
              <a:rPr lang="it-IT" altLang="it-IT" sz="2800" b="1" dirty="0">
                <a:solidFill>
                  <a:srgbClr val="0070C0"/>
                </a:solidFill>
                <a:latin typeface="+mn-lt"/>
              </a:rPr>
            </a:br>
            <a:r>
              <a:rPr lang="it-IT" altLang="it-IT" sz="2800" b="1" dirty="0">
                <a:latin typeface="+mn-lt"/>
              </a:rPr>
              <a:t/>
            </a:r>
            <a:br>
              <a:rPr lang="it-IT" altLang="it-IT" sz="2800" b="1" dirty="0">
                <a:latin typeface="+mn-lt"/>
              </a:rPr>
            </a:br>
            <a:endParaRPr lang="it-IT" altLang="it-IT" sz="2800" b="1" dirty="0">
              <a:latin typeface="+mn-lt"/>
            </a:endParaRPr>
          </a:p>
        </p:txBody>
      </p:sp>
      <p:sp>
        <p:nvSpPr>
          <p:cNvPr id="17411" name="Rectangle 3"/>
          <p:cNvSpPr>
            <a:spLocks noGrp="1" noChangeArrowheads="1"/>
          </p:cNvSpPr>
          <p:nvPr>
            <p:ph idx="1"/>
          </p:nvPr>
        </p:nvSpPr>
        <p:spPr>
          <a:xfrm>
            <a:off x="1402080" y="1690690"/>
            <a:ext cx="8307977" cy="4097655"/>
          </a:xfrm>
        </p:spPr>
        <p:txBody>
          <a:bodyPr>
            <a:normAutofit/>
          </a:bodyPr>
          <a:lstStyle/>
          <a:p>
            <a:pPr marL="0" indent="0" algn="just">
              <a:lnSpc>
                <a:spcPct val="150000"/>
              </a:lnSpc>
              <a:spcBef>
                <a:spcPts val="0"/>
              </a:spcBef>
              <a:buNone/>
              <a:defRPr/>
            </a:pPr>
            <a:r>
              <a:rPr lang="it-IT" altLang="it-IT" sz="1400" dirty="0" smtClean="0"/>
              <a:t>Si deve fare </a:t>
            </a:r>
            <a:r>
              <a:rPr lang="it-IT" altLang="it-IT" sz="1400" u="sng" dirty="0" smtClean="0"/>
              <a:t>costante riferimento </a:t>
            </a:r>
            <a:r>
              <a:rPr lang="it-IT" altLang="it-IT" sz="1400" dirty="0" smtClean="0"/>
              <a:t>alle seguenti </a:t>
            </a:r>
            <a:r>
              <a:rPr lang="it-IT" altLang="it-IT" sz="1400" b="1" dirty="0"/>
              <a:t>fonti normative</a:t>
            </a:r>
            <a:r>
              <a:rPr lang="it-IT" altLang="it-IT" sz="1400" b="1" dirty="0" smtClean="0"/>
              <a:t>:</a:t>
            </a:r>
          </a:p>
          <a:p>
            <a:pPr marL="0" indent="0" algn="just">
              <a:lnSpc>
                <a:spcPct val="150000"/>
              </a:lnSpc>
              <a:spcBef>
                <a:spcPts val="0"/>
              </a:spcBef>
              <a:buNone/>
              <a:defRPr/>
            </a:pPr>
            <a:endParaRPr lang="it-IT" altLang="it-IT" sz="1200" dirty="0"/>
          </a:p>
          <a:p>
            <a:pPr algn="just">
              <a:lnSpc>
                <a:spcPct val="150000"/>
              </a:lnSpc>
              <a:spcBef>
                <a:spcPts val="0"/>
              </a:spcBef>
              <a:buBlip>
                <a:blip r:embed="rId2"/>
              </a:buBlip>
              <a:defRPr/>
            </a:pPr>
            <a:r>
              <a:rPr lang="it-IT" altLang="it-IT" sz="1400" b="1" dirty="0" smtClean="0">
                <a:solidFill>
                  <a:srgbClr val="002060"/>
                </a:solidFill>
              </a:rPr>
              <a:t>D. </a:t>
            </a:r>
            <a:r>
              <a:rPr lang="it-IT" altLang="it-IT" sz="1400" b="1" dirty="0" err="1" smtClean="0">
                <a:solidFill>
                  <a:srgbClr val="002060"/>
                </a:solidFill>
              </a:rPr>
              <a:t>lgs</a:t>
            </a:r>
            <a:r>
              <a:rPr lang="it-IT" altLang="it-IT" sz="1400" b="1" dirty="0" smtClean="0">
                <a:solidFill>
                  <a:srgbClr val="002060"/>
                </a:solidFill>
              </a:rPr>
              <a:t>. 50 del 2016 </a:t>
            </a:r>
            <a:r>
              <a:rPr lang="it-IT" altLang="it-IT" sz="1400" dirty="0" smtClean="0"/>
              <a:t>(</a:t>
            </a:r>
            <a:r>
              <a:rPr lang="it-IT" altLang="it-IT" sz="1400" dirty="0"/>
              <a:t>Codice dei contratti </a:t>
            </a:r>
            <a:r>
              <a:rPr lang="it-IT" altLang="it-IT" sz="1400" dirty="0" smtClean="0"/>
              <a:t>pubblici), come </a:t>
            </a:r>
            <a:r>
              <a:rPr lang="it-IT" altLang="it-IT" sz="1400" dirty="0"/>
              <a:t>recentemente modificato dal </a:t>
            </a:r>
            <a:r>
              <a:rPr lang="it-IT" altLang="it-IT" sz="1400" dirty="0" smtClean="0"/>
              <a:t>D. </a:t>
            </a:r>
            <a:r>
              <a:rPr lang="it-IT" altLang="it-IT" sz="1400" dirty="0" err="1" smtClean="0"/>
              <a:t>lgs</a:t>
            </a:r>
            <a:r>
              <a:rPr lang="it-IT" altLang="it-IT" sz="1400" dirty="0" smtClean="0"/>
              <a:t> 56 del 2017.</a:t>
            </a:r>
          </a:p>
          <a:p>
            <a:pPr marL="0" indent="0" algn="just">
              <a:lnSpc>
                <a:spcPct val="150000"/>
              </a:lnSpc>
              <a:spcBef>
                <a:spcPts val="0"/>
              </a:spcBef>
              <a:buNone/>
              <a:defRPr/>
            </a:pPr>
            <a:endParaRPr lang="it-IT" altLang="it-IT" sz="1400" dirty="0">
              <a:effectLst>
                <a:outerShdw blurRad="38100" dist="38100" dir="2700000" algn="tl">
                  <a:srgbClr val="000000">
                    <a:alpha val="43137"/>
                  </a:srgbClr>
                </a:outerShdw>
              </a:effectLst>
            </a:endParaRPr>
          </a:p>
          <a:p>
            <a:pPr algn="just" eaLnBrk="1" hangingPunct="1">
              <a:lnSpc>
                <a:spcPct val="150000"/>
              </a:lnSpc>
              <a:spcBef>
                <a:spcPts val="0"/>
              </a:spcBef>
              <a:buBlip>
                <a:blip r:embed="rId2"/>
              </a:buBlip>
              <a:defRPr/>
            </a:pPr>
            <a:r>
              <a:rPr lang="it-IT" altLang="it-IT" sz="1400" b="1" dirty="0">
                <a:solidFill>
                  <a:srgbClr val="002060"/>
                </a:solidFill>
              </a:rPr>
              <a:t>linee guida </a:t>
            </a:r>
            <a:r>
              <a:rPr lang="it-IT" altLang="it-IT" sz="1400" dirty="0"/>
              <a:t>dell’Autorità nazionale anticorruzione (linee guida </a:t>
            </a:r>
            <a:r>
              <a:rPr lang="it-IT" altLang="it-IT" sz="1400" dirty="0" smtClean="0"/>
              <a:t>ANAC) → vedi sito dell’Autorità  al seguente link:</a:t>
            </a:r>
            <a:r>
              <a:rPr lang="it-IT" altLang="it-IT" sz="1400" dirty="0">
                <a:solidFill>
                  <a:srgbClr val="00B0F0"/>
                </a:solidFill>
              </a:rPr>
              <a:t> </a:t>
            </a:r>
            <a:r>
              <a:rPr lang="it-IT" altLang="it-IT" sz="1400" dirty="0" smtClean="0">
                <a:solidFill>
                  <a:srgbClr val="00B0F0"/>
                </a:solidFill>
                <a:hlinkClick r:id="rId3"/>
              </a:rPr>
              <a:t>http</a:t>
            </a:r>
            <a:r>
              <a:rPr lang="it-IT" altLang="it-IT" sz="1400" dirty="0">
                <a:solidFill>
                  <a:srgbClr val="00B0F0"/>
                </a:solidFill>
                <a:hlinkClick r:id="rId3"/>
              </a:rPr>
              <a:t>://</a:t>
            </a:r>
            <a:r>
              <a:rPr lang="it-IT" altLang="it-IT" sz="1400" dirty="0" smtClean="0">
                <a:solidFill>
                  <a:srgbClr val="00B0F0"/>
                </a:solidFill>
                <a:hlinkClick r:id="rId3"/>
              </a:rPr>
              <a:t>www.anticorruzione.it/portal/public/classic/AttivitaAutorita/ContrattiPubblici/LineeGuida</a:t>
            </a:r>
            <a:endParaRPr lang="it-IT" altLang="it-IT" sz="1400" dirty="0" smtClean="0">
              <a:solidFill>
                <a:srgbClr val="00B0F0"/>
              </a:solidFill>
            </a:endParaRPr>
          </a:p>
          <a:p>
            <a:pPr marL="0" indent="0" algn="just" eaLnBrk="1" hangingPunct="1">
              <a:lnSpc>
                <a:spcPct val="150000"/>
              </a:lnSpc>
              <a:spcBef>
                <a:spcPts val="0"/>
              </a:spcBef>
              <a:buNone/>
              <a:defRPr/>
            </a:pPr>
            <a:endParaRPr lang="it-IT" altLang="it-IT" sz="1400" dirty="0" smtClean="0">
              <a:solidFill>
                <a:srgbClr val="00B0F0"/>
              </a:solidFill>
            </a:endParaRPr>
          </a:p>
          <a:p>
            <a:pPr algn="just">
              <a:lnSpc>
                <a:spcPct val="150000"/>
              </a:lnSpc>
              <a:spcBef>
                <a:spcPts val="0"/>
              </a:spcBef>
              <a:buBlip>
                <a:blip r:embed="rId2"/>
              </a:buBlip>
              <a:defRPr/>
            </a:pPr>
            <a:r>
              <a:rPr lang="it-IT" sz="1400" b="1" dirty="0" smtClean="0">
                <a:solidFill>
                  <a:srgbClr val="002060"/>
                </a:solidFill>
              </a:rPr>
              <a:t>decreto </a:t>
            </a:r>
            <a:r>
              <a:rPr lang="it-IT" sz="1400" b="1" dirty="0">
                <a:solidFill>
                  <a:srgbClr val="002060"/>
                </a:solidFill>
              </a:rPr>
              <a:t>interministeriale </a:t>
            </a:r>
            <a:r>
              <a:rPr lang="it-IT" sz="1400" b="1" dirty="0" smtClean="0">
                <a:solidFill>
                  <a:srgbClr val="002060"/>
                </a:solidFill>
              </a:rPr>
              <a:t>n</a:t>
            </a:r>
            <a:r>
              <a:rPr lang="it-IT" sz="1400" b="1" dirty="0">
                <a:solidFill>
                  <a:srgbClr val="002060"/>
                </a:solidFill>
              </a:rPr>
              <a:t>. </a:t>
            </a:r>
            <a:r>
              <a:rPr lang="it-IT" sz="1400" b="1" dirty="0" smtClean="0">
                <a:solidFill>
                  <a:srgbClr val="002060"/>
                </a:solidFill>
              </a:rPr>
              <a:t>44 del 2001</a:t>
            </a:r>
            <a:r>
              <a:rPr lang="it-IT" sz="1400" dirty="0" smtClean="0"/>
              <a:t>, </a:t>
            </a:r>
            <a:r>
              <a:rPr lang="it-IT" sz="1400" dirty="0"/>
              <a:t>recante </a:t>
            </a:r>
            <a:r>
              <a:rPr lang="it-IT" sz="1400" dirty="0" smtClean="0"/>
              <a:t>“Regolamento </a:t>
            </a:r>
            <a:r>
              <a:rPr lang="it-IT" sz="1400" dirty="0"/>
              <a:t>concernente le «Istruzioni generali sulla gestione amministrativo-contabile delle istituzioni scolastiche»”.</a:t>
            </a:r>
          </a:p>
        </p:txBody>
      </p:sp>
      <p:sp>
        <p:nvSpPr>
          <p:cNvPr id="5" name="Segnaposto numero diapositiva 1"/>
          <p:cNvSpPr>
            <a:spLocks noGrp="1"/>
          </p:cNvSpPr>
          <p:nvPr>
            <p:ph type="sldNum" sz="quarter" idx="4294967295"/>
          </p:nvPr>
        </p:nvSpPr>
        <p:spPr>
          <a:xfrm>
            <a:off x="7677150" y="239390"/>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a:solidFill>
                  <a:schemeClr val="bg1"/>
                </a:solidFill>
              </a:rPr>
              <a:t>1</a:t>
            </a:r>
          </a:p>
        </p:txBody>
      </p:sp>
    </p:spTree>
    <p:extLst>
      <p:ext uri="{BB962C8B-B14F-4D97-AF65-F5344CB8AC3E}">
        <p14:creationId xmlns:p14="http://schemas.microsoft.com/office/powerpoint/2010/main" val="696293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14233" y="1347468"/>
            <a:ext cx="7110730" cy="509271"/>
          </a:xfrm>
        </p:spPr>
        <p:txBody>
          <a:bodyPr/>
          <a:lstStyle/>
          <a:p>
            <a:r>
              <a:rPr lang="it-IT" altLang="it-IT" sz="2800" b="1" dirty="0">
                <a:solidFill>
                  <a:srgbClr val="0070C0"/>
                </a:solidFill>
                <a:latin typeface="Calibri" panose="020F0502020204030204"/>
              </a:rPr>
              <a:t>Ulteriori raccomandazioni</a:t>
            </a:r>
            <a:endParaRPr lang="it-IT" dirty="0"/>
          </a:p>
        </p:txBody>
      </p:sp>
      <p:sp>
        <p:nvSpPr>
          <p:cNvPr id="3" name="Sottotitolo 2"/>
          <p:cNvSpPr>
            <a:spLocks noGrp="1"/>
          </p:cNvSpPr>
          <p:nvPr>
            <p:ph type="subTitle" idx="1"/>
          </p:nvPr>
        </p:nvSpPr>
        <p:spPr>
          <a:xfrm>
            <a:off x="1577340" y="1874520"/>
            <a:ext cx="8328660" cy="4674870"/>
          </a:xfrm>
        </p:spPr>
        <p:txBody>
          <a:bodyPr>
            <a:noAutofit/>
          </a:bodyPr>
          <a:lstStyle/>
          <a:p>
            <a:pPr marL="171450" lvl="0" indent="-171450" algn="l">
              <a:lnSpc>
                <a:spcPct val="150000"/>
              </a:lnSpc>
              <a:spcBef>
                <a:spcPct val="0"/>
              </a:spcBef>
              <a:buFont typeface="Arial" panose="020B0604020202020204" pitchFamily="34" charset="0"/>
              <a:buChar char="•"/>
              <a:defRPr/>
            </a:pPr>
            <a:r>
              <a:rPr lang="it-IT" sz="1400" dirty="0">
                <a:solidFill>
                  <a:srgbClr val="000000"/>
                </a:solidFill>
                <a:ea typeface="Microsoft YaHei" pitchFamily="34" charset="-122"/>
                <a:cs typeface="Arial" charset="0"/>
              </a:rPr>
              <a:t>si sottolinea la necessità di indicare </a:t>
            </a:r>
            <a:r>
              <a:rPr lang="it-IT" sz="1400" b="1" dirty="0">
                <a:solidFill>
                  <a:srgbClr val="000000"/>
                </a:solidFill>
                <a:ea typeface="Microsoft YaHei" pitchFamily="34" charset="-122"/>
                <a:cs typeface="Arial" charset="0"/>
              </a:rPr>
              <a:t>CIG e CUP </a:t>
            </a:r>
            <a:r>
              <a:rPr lang="it-IT" sz="1400" dirty="0">
                <a:solidFill>
                  <a:srgbClr val="000000"/>
                </a:solidFill>
                <a:ea typeface="Microsoft YaHei" pitchFamily="34" charset="-122"/>
                <a:cs typeface="Arial" charset="0"/>
              </a:rPr>
              <a:t>su tutti i documenti di gara.</a:t>
            </a:r>
            <a:endParaRPr lang="it-IT" altLang="it-IT" sz="1400" dirty="0">
              <a:solidFill>
                <a:srgbClr val="000000"/>
              </a:solidFill>
              <a:ea typeface="Microsoft YaHei" pitchFamily="34" charset="-122"/>
              <a:cs typeface="Arial" charset="0"/>
            </a:endParaRPr>
          </a:p>
          <a:p>
            <a:pPr marL="184150" lvl="0" indent="-184150" algn="just">
              <a:lnSpc>
                <a:spcPct val="150000"/>
              </a:lnSpc>
              <a:spcBef>
                <a:spcPct val="0"/>
              </a:spcBef>
              <a:buFont typeface="Arial" charset="0"/>
              <a:buChar char="•"/>
              <a:defRPr/>
            </a:pPr>
            <a:r>
              <a:rPr lang="it-IT" altLang="it-IT" sz="1400" dirty="0">
                <a:solidFill>
                  <a:srgbClr val="000000"/>
                </a:solidFill>
                <a:ea typeface="Microsoft YaHei" pitchFamily="34" charset="-122"/>
                <a:cs typeface="Arial" charset="0"/>
              </a:rPr>
              <a:t>devono essere in ogni caso effettuate le segnalazioni ad </a:t>
            </a:r>
            <a:r>
              <a:rPr lang="it-IT" altLang="it-IT" sz="1400" b="1" dirty="0" err="1">
                <a:solidFill>
                  <a:srgbClr val="000000"/>
                </a:solidFill>
                <a:ea typeface="Microsoft YaHei" pitchFamily="34" charset="-122"/>
                <a:cs typeface="Arial" charset="0"/>
              </a:rPr>
              <a:t>Equitalia</a:t>
            </a:r>
            <a:r>
              <a:rPr lang="it-IT" altLang="it-IT" sz="1400" dirty="0">
                <a:solidFill>
                  <a:srgbClr val="000000"/>
                </a:solidFill>
                <a:ea typeface="Microsoft YaHei" pitchFamily="34" charset="-122"/>
                <a:cs typeface="Arial" charset="0"/>
              </a:rPr>
              <a:t> </a:t>
            </a:r>
            <a:r>
              <a:rPr lang="it-IT" sz="1400" dirty="0">
                <a:solidFill>
                  <a:srgbClr val="000000"/>
                </a:solidFill>
                <a:ea typeface="Microsoft YaHei" pitchFamily="34" charset="-122"/>
                <a:cs typeface="Arial" charset="0"/>
              </a:rPr>
              <a:t>per </a:t>
            </a:r>
            <a:r>
              <a:rPr lang="it-IT" sz="1400" dirty="0" smtClean="0">
                <a:solidFill>
                  <a:srgbClr val="000000"/>
                </a:solidFill>
                <a:ea typeface="Microsoft YaHei" pitchFamily="34" charset="-122"/>
                <a:cs typeface="Arial" charset="0"/>
              </a:rPr>
              <a:t>importi stabiliti </a:t>
            </a:r>
            <a:r>
              <a:rPr lang="it-IT" sz="1400" dirty="0">
                <a:solidFill>
                  <a:srgbClr val="000000"/>
                </a:solidFill>
                <a:ea typeface="Microsoft YaHei" pitchFamily="34" charset="-122"/>
                <a:cs typeface="Arial" charset="0"/>
              </a:rPr>
              <a:t>dalla legge (euro 10.000) per la </a:t>
            </a:r>
            <a:r>
              <a:rPr lang="it-IT" sz="1400" dirty="0">
                <a:solidFill>
                  <a:prstClr val="black"/>
                </a:solidFill>
              </a:rPr>
              <a:t>verifica della sussistenza di obblighi di pagamento derivanti da </a:t>
            </a:r>
            <a:r>
              <a:rPr lang="it-IT" sz="1400" dirty="0" smtClean="0">
                <a:solidFill>
                  <a:prstClr val="black"/>
                </a:solidFill>
              </a:rPr>
              <a:t>cartelle esattoriali</a:t>
            </a:r>
            <a:r>
              <a:rPr lang="it-IT" sz="1400" dirty="0">
                <a:solidFill>
                  <a:prstClr val="black"/>
                </a:solidFill>
              </a:rPr>
              <a:t>.</a:t>
            </a:r>
            <a:endParaRPr lang="it-IT" altLang="it-IT" sz="1400" dirty="0">
              <a:solidFill>
                <a:srgbClr val="000000"/>
              </a:solidFill>
              <a:ea typeface="Microsoft YaHei" pitchFamily="34" charset="-122"/>
              <a:cs typeface="Arial" charset="0"/>
            </a:endParaRPr>
          </a:p>
          <a:p>
            <a:pPr marL="184150" lvl="0" indent="-184150" algn="l">
              <a:lnSpc>
                <a:spcPct val="150000"/>
              </a:lnSpc>
              <a:spcBef>
                <a:spcPct val="0"/>
              </a:spcBef>
              <a:buFont typeface="Arial" charset="0"/>
              <a:buChar char="•"/>
              <a:defRPr/>
            </a:pPr>
            <a:r>
              <a:rPr lang="it-IT" altLang="it-IT" sz="1400" dirty="0">
                <a:solidFill>
                  <a:srgbClr val="000000"/>
                </a:solidFill>
                <a:ea typeface="Microsoft YaHei" pitchFamily="34" charset="-122"/>
                <a:cs typeface="Arial" charset="0"/>
              </a:rPr>
              <a:t>devono assolversi gli adempimenti in materia di </a:t>
            </a:r>
            <a:r>
              <a:rPr lang="it-IT" altLang="it-IT" sz="1400" b="1" dirty="0">
                <a:solidFill>
                  <a:srgbClr val="000000"/>
                </a:solidFill>
                <a:ea typeface="Microsoft YaHei" pitchFamily="34" charset="-122"/>
                <a:cs typeface="Arial" charset="0"/>
              </a:rPr>
              <a:t>DURC</a:t>
            </a:r>
            <a:r>
              <a:rPr lang="it-IT" altLang="it-IT" sz="1400" dirty="0">
                <a:solidFill>
                  <a:srgbClr val="000000"/>
                </a:solidFill>
                <a:ea typeface="Microsoft YaHei" pitchFamily="34" charset="-122"/>
                <a:cs typeface="Arial" charset="0"/>
              </a:rPr>
              <a:t>.</a:t>
            </a:r>
          </a:p>
          <a:p>
            <a:pPr marL="184150" lvl="0" indent="-184150" algn="l">
              <a:lnSpc>
                <a:spcPct val="150000"/>
              </a:lnSpc>
              <a:spcBef>
                <a:spcPct val="0"/>
              </a:spcBef>
              <a:buFont typeface="Arial" charset="0"/>
              <a:buChar char="•"/>
              <a:defRPr/>
            </a:pPr>
            <a:r>
              <a:rPr lang="it-IT" altLang="it-IT" sz="1400" dirty="0">
                <a:solidFill>
                  <a:srgbClr val="000000"/>
                </a:solidFill>
                <a:ea typeface="Microsoft YaHei" pitchFamily="34" charset="-122"/>
                <a:cs typeface="Arial" charset="0"/>
              </a:rPr>
              <a:t>nel contratto </a:t>
            </a:r>
            <a:r>
              <a:rPr lang="it-IT" altLang="it-IT" sz="1400" dirty="0" smtClean="0">
                <a:solidFill>
                  <a:srgbClr val="000000"/>
                </a:solidFill>
                <a:ea typeface="Microsoft YaHei" pitchFamily="34" charset="-122"/>
                <a:cs typeface="Arial" charset="0"/>
              </a:rPr>
              <a:t>stipulato  </a:t>
            </a:r>
            <a:r>
              <a:rPr lang="it-IT" altLang="it-IT" sz="1400" dirty="0">
                <a:solidFill>
                  <a:srgbClr val="000000"/>
                </a:solidFill>
                <a:ea typeface="Microsoft YaHei" pitchFamily="34" charset="-122"/>
                <a:cs typeface="Arial" charset="0"/>
              </a:rPr>
              <a:t>vanno inserite le clausole sulla </a:t>
            </a:r>
            <a:r>
              <a:rPr lang="it-IT" altLang="it-IT" sz="1400" b="1" dirty="0">
                <a:solidFill>
                  <a:srgbClr val="000000"/>
                </a:solidFill>
                <a:ea typeface="Microsoft YaHei" pitchFamily="34" charset="-122"/>
                <a:cs typeface="Arial" charset="0"/>
              </a:rPr>
              <a:t>tracciabilità dei flussi </a:t>
            </a:r>
            <a:r>
              <a:rPr lang="it-IT" altLang="it-IT" sz="1400" b="1" dirty="0" smtClean="0">
                <a:solidFill>
                  <a:srgbClr val="000000"/>
                </a:solidFill>
                <a:ea typeface="Microsoft YaHei" pitchFamily="34" charset="-122"/>
                <a:cs typeface="Arial" charset="0"/>
              </a:rPr>
              <a:t>finanziari </a:t>
            </a:r>
            <a:r>
              <a:rPr lang="it-IT" altLang="it-IT" sz="1400" dirty="0" smtClean="0">
                <a:solidFill>
                  <a:srgbClr val="000000"/>
                </a:solidFill>
                <a:ea typeface="Microsoft YaHei" pitchFamily="34" charset="-122"/>
                <a:cs typeface="Arial" charset="0"/>
              </a:rPr>
              <a:t>(Legge 136/2010).</a:t>
            </a:r>
            <a:endParaRPr lang="it-IT" altLang="it-IT" sz="1400" dirty="0">
              <a:solidFill>
                <a:srgbClr val="000000"/>
              </a:solidFill>
              <a:ea typeface="Microsoft YaHei" pitchFamily="34" charset="-122"/>
              <a:cs typeface="Arial" charset="0"/>
            </a:endParaRPr>
          </a:p>
          <a:p>
            <a:pPr marL="184150" lvl="0" indent="-184150" algn="l">
              <a:lnSpc>
                <a:spcPct val="150000"/>
              </a:lnSpc>
              <a:spcBef>
                <a:spcPct val="0"/>
              </a:spcBef>
              <a:buFont typeface="Arial" charset="0"/>
              <a:buChar char="•"/>
              <a:defRPr/>
            </a:pPr>
            <a:r>
              <a:rPr lang="it-IT" sz="1400" dirty="0">
                <a:solidFill>
                  <a:srgbClr val="000000"/>
                </a:solidFill>
                <a:ea typeface="Microsoft YaHei" pitchFamily="34" charset="-122"/>
                <a:cs typeface="Arial" charset="0"/>
              </a:rPr>
              <a:t>la documentazione inerente a tutte le procedure di gara dovrà essere </a:t>
            </a:r>
            <a:r>
              <a:rPr lang="it-IT" sz="1400" b="1" dirty="0">
                <a:solidFill>
                  <a:srgbClr val="000000"/>
                </a:solidFill>
                <a:ea typeface="Microsoft YaHei" pitchFamily="34" charset="-122"/>
                <a:cs typeface="Arial" charset="0"/>
              </a:rPr>
              <a:t>inserita</a:t>
            </a:r>
            <a:r>
              <a:rPr lang="it-IT" sz="1400" dirty="0">
                <a:solidFill>
                  <a:srgbClr val="000000"/>
                </a:solidFill>
                <a:ea typeface="Microsoft YaHei" pitchFamily="34" charset="-122"/>
                <a:cs typeface="Arial" charset="0"/>
              </a:rPr>
              <a:t> nel sistema informatico </a:t>
            </a:r>
            <a:r>
              <a:rPr lang="it-IT" sz="1400" dirty="0" smtClean="0">
                <a:solidFill>
                  <a:srgbClr val="000000"/>
                </a:solidFill>
                <a:ea typeface="Microsoft YaHei" pitchFamily="34" charset="-122"/>
                <a:cs typeface="Arial" charset="0"/>
              </a:rPr>
              <a:t>(</a:t>
            </a:r>
            <a:r>
              <a:rPr lang="it-IT" sz="1400" u="sng" dirty="0">
                <a:solidFill>
                  <a:srgbClr val="000000"/>
                </a:solidFill>
                <a:ea typeface="Microsoft YaHei" pitchFamily="34" charset="-122"/>
                <a:cs typeface="Arial" charset="0"/>
              </a:rPr>
              <a:t>Piattaforma GPU e SIF)</a:t>
            </a:r>
            <a:r>
              <a:rPr lang="it-IT" sz="1400" dirty="0">
                <a:solidFill>
                  <a:srgbClr val="000000"/>
                </a:solidFill>
                <a:ea typeface="Microsoft YaHei" pitchFamily="34" charset="-122"/>
                <a:cs typeface="Arial" charset="0"/>
              </a:rPr>
              <a:t>, in quanto è oggetto di controlli di primo e secondo livello e </a:t>
            </a:r>
            <a:r>
              <a:rPr lang="it-IT" sz="1400" b="1" dirty="0">
                <a:solidFill>
                  <a:srgbClr val="000000"/>
                </a:solidFill>
                <a:ea typeface="Microsoft YaHei" pitchFamily="34" charset="-122"/>
                <a:cs typeface="Arial" charset="0"/>
              </a:rPr>
              <a:t>conservata  </a:t>
            </a:r>
            <a:r>
              <a:rPr lang="it-IT" sz="1400" dirty="0">
                <a:solidFill>
                  <a:srgbClr val="000000"/>
                </a:solidFill>
                <a:ea typeface="Microsoft YaHei" pitchFamily="34" charset="-122"/>
                <a:cs typeface="Arial" charset="0"/>
              </a:rPr>
              <a:t>agli atti dell’Istituzione Scolastica.</a:t>
            </a:r>
          </a:p>
          <a:p>
            <a:pPr marL="184150" lvl="0" indent="-184150" algn="l">
              <a:lnSpc>
                <a:spcPct val="150000"/>
              </a:lnSpc>
              <a:spcBef>
                <a:spcPct val="0"/>
              </a:spcBef>
              <a:buFont typeface="Arial" charset="0"/>
              <a:buChar char="•"/>
              <a:defRPr/>
            </a:pPr>
            <a:r>
              <a:rPr lang="it-IT" sz="1400" dirty="0">
                <a:solidFill>
                  <a:srgbClr val="000000"/>
                </a:solidFill>
                <a:ea typeface="Microsoft YaHei" pitchFamily="34" charset="-122"/>
                <a:cs typeface="Arial" charset="0"/>
              </a:rPr>
              <a:t>ai pagamenti delle Pubbliche Amministrazione si applica, ai fini IVA, il regime del c.d. </a:t>
            </a:r>
            <a:r>
              <a:rPr lang="it-IT" sz="1400" b="1" dirty="0">
                <a:solidFill>
                  <a:srgbClr val="000000"/>
                </a:solidFill>
                <a:ea typeface="Microsoft YaHei" pitchFamily="34" charset="-122"/>
                <a:cs typeface="Arial" charset="0"/>
              </a:rPr>
              <a:t>“split </a:t>
            </a:r>
            <a:r>
              <a:rPr lang="it-IT" sz="1400" b="1" dirty="0" err="1">
                <a:solidFill>
                  <a:srgbClr val="000000"/>
                </a:solidFill>
                <a:ea typeface="Microsoft YaHei" pitchFamily="34" charset="-122"/>
                <a:cs typeface="Arial" charset="0"/>
              </a:rPr>
              <a:t>payment</a:t>
            </a:r>
            <a:r>
              <a:rPr lang="it-IT" sz="1400" b="1" dirty="0" smtClean="0">
                <a:solidFill>
                  <a:srgbClr val="000000"/>
                </a:solidFill>
                <a:ea typeface="Microsoft YaHei" pitchFamily="34" charset="-122"/>
                <a:cs typeface="Arial" charset="0"/>
              </a:rPr>
              <a:t>” </a:t>
            </a:r>
            <a:r>
              <a:rPr lang="it-IT" sz="1400" dirty="0" smtClean="0">
                <a:solidFill>
                  <a:srgbClr val="000000"/>
                </a:solidFill>
                <a:ea typeface="Microsoft YaHei" pitchFamily="34" charset="-122"/>
                <a:cs typeface="Arial" charset="0"/>
              </a:rPr>
              <a:t>(legge </a:t>
            </a:r>
            <a:r>
              <a:rPr lang="it-IT" sz="1400" dirty="0">
                <a:solidFill>
                  <a:srgbClr val="000000"/>
                </a:solidFill>
                <a:ea typeface="Microsoft YaHei" pitchFamily="34" charset="-122"/>
                <a:cs typeface="Arial" charset="0"/>
              </a:rPr>
              <a:t>di stabilità </a:t>
            </a:r>
            <a:r>
              <a:rPr lang="it-IT" sz="1400" dirty="0" smtClean="0">
                <a:solidFill>
                  <a:srgbClr val="000000"/>
                </a:solidFill>
                <a:ea typeface="Microsoft YaHei" pitchFamily="34" charset="-122"/>
                <a:cs typeface="Arial" charset="0"/>
              </a:rPr>
              <a:t>2015).</a:t>
            </a:r>
            <a:endParaRPr lang="it-IT" sz="1400" dirty="0">
              <a:solidFill>
                <a:srgbClr val="000000"/>
              </a:solidFill>
              <a:ea typeface="Microsoft YaHei" pitchFamily="34" charset="-122"/>
              <a:cs typeface="Arial" charset="0"/>
            </a:endParaRPr>
          </a:p>
          <a:p>
            <a:pPr marL="184150" lvl="0" indent="-184150" algn="l">
              <a:lnSpc>
                <a:spcPct val="150000"/>
              </a:lnSpc>
              <a:spcBef>
                <a:spcPct val="0"/>
              </a:spcBef>
              <a:buFont typeface="Arial" charset="0"/>
              <a:buChar char="•"/>
              <a:defRPr/>
            </a:pPr>
            <a:r>
              <a:rPr lang="it-IT" sz="1400" dirty="0">
                <a:solidFill>
                  <a:prstClr val="black"/>
                </a:solidFill>
              </a:rPr>
              <a:t>necessità di effettuare, a seguito del correttivo al Codice, </a:t>
            </a:r>
            <a:r>
              <a:rPr lang="it-IT" sz="1400" b="1" dirty="0">
                <a:solidFill>
                  <a:prstClr val="black"/>
                </a:solidFill>
              </a:rPr>
              <a:t>l’accertamento del possesso dei requisiti </a:t>
            </a:r>
            <a:r>
              <a:rPr lang="it-IT" sz="1400" dirty="0">
                <a:solidFill>
                  <a:prstClr val="black"/>
                </a:solidFill>
              </a:rPr>
              <a:t>di capacità generale (ad es., art. 80 del Codice dei Contratti pubblici) e di carattere speciale (ove previsti) </a:t>
            </a:r>
            <a:r>
              <a:rPr lang="it-IT" sz="1400" u="sng" dirty="0">
                <a:solidFill>
                  <a:prstClr val="black"/>
                </a:solidFill>
              </a:rPr>
              <a:t>solo</a:t>
            </a:r>
            <a:r>
              <a:rPr lang="it-IT" sz="1400" dirty="0">
                <a:solidFill>
                  <a:prstClr val="black"/>
                </a:solidFill>
              </a:rPr>
              <a:t> in capo all’aggiudicatario (e non anche sul secondo classificato), </a:t>
            </a:r>
            <a:r>
              <a:rPr lang="it-IT" sz="1400" u="sng" dirty="0">
                <a:solidFill>
                  <a:prstClr val="black"/>
                </a:solidFill>
              </a:rPr>
              <a:t>fermo restando </a:t>
            </a:r>
            <a:r>
              <a:rPr lang="it-IT" sz="1400" dirty="0">
                <a:solidFill>
                  <a:prstClr val="black"/>
                </a:solidFill>
              </a:rPr>
              <a:t>che la stazione appaltante può, comunque, estendere le verifiche agli altri partecipanti. </a:t>
            </a:r>
          </a:p>
          <a:p>
            <a:endParaRPr lang="it-IT" sz="1400" dirty="0"/>
          </a:p>
        </p:txBody>
      </p:sp>
      <p:sp>
        <p:nvSpPr>
          <p:cNvPr id="4" name="Segnaposto numero diapositiva 1"/>
          <p:cNvSpPr txBox="1">
            <a:spLocks/>
          </p:cNvSpPr>
          <p:nvPr/>
        </p:nvSpPr>
        <p:spPr>
          <a:xfrm>
            <a:off x="7677150" y="982343"/>
            <a:ext cx="2228850" cy="365125"/>
          </a:xfrm>
          <a:prstGeom prst="rect">
            <a:avLst/>
          </a:prstGeom>
        </p:spPr>
        <p:txBody>
          <a:bodyPr vert="horz" lIns="91440" tIns="45720" rIns="91440" bIns="45720" rtlCol="0" anchor="ctr"/>
          <a:lstStyle>
            <a:defPPr>
              <a:defRPr lang="it-IT"/>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eaLnBrk="1" hangingPunct="1"/>
            <a:r>
              <a:rPr lang="it-IT" altLang="it-IT" b="1" dirty="0" smtClean="0">
                <a:solidFill>
                  <a:schemeClr val="bg1"/>
                </a:solidFill>
              </a:rPr>
              <a:t>19</a:t>
            </a:r>
            <a:endParaRPr lang="it-IT" altLang="it-IT" b="1" dirty="0">
              <a:solidFill>
                <a:schemeClr val="bg1"/>
              </a:solidFill>
            </a:endParaRPr>
          </a:p>
        </p:txBody>
      </p:sp>
    </p:spTree>
    <p:extLst>
      <p:ext uri="{BB962C8B-B14F-4D97-AF65-F5344CB8AC3E}">
        <p14:creationId xmlns:p14="http://schemas.microsoft.com/office/powerpoint/2010/main" val="39262772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13510" y="1725931"/>
            <a:ext cx="7822883" cy="3566160"/>
          </a:xfrm>
        </p:spPr>
        <p:txBody>
          <a:bodyPr>
            <a:noAutofit/>
          </a:bodyPr>
          <a:lstStyle/>
          <a:p>
            <a:pPr algn="just">
              <a:lnSpc>
                <a:spcPct val="100000"/>
              </a:lnSpc>
              <a:buFont typeface="Arial" panose="020B0604020202020204" pitchFamily="34" charset="0"/>
              <a:buChar char="•"/>
              <a:defRPr/>
            </a:pPr>
            <a:endParaRPr lang="it-IT" sz="1400" dirty="0" smtClean="0">
              <a:solidFill>
                <a:srgbClr val="000000"/>
              </a:solidFill>
            </a:endParaRPr>
          </a:p>
          <a:p>
            <a:pPr algn="just">
              <a:lnSpc>
                <a:spcPct val="100000"/>
              </a:lnSpc>
              <a:buFont typeface="Arial" panose="020B0604020202020204" pitchFamily="34" charset="0"/>
              <a:buChar char="•"/>
              <a:defRPr/>
            </a:pPr>
            <a:r>
              <a:rPr lang="it-IT" sz="1400" dirty="0" smtClean="0">
                <a:solidFill>
                  <a:srgbClr val="000000"/>
                </a:solidFill>
              </a:rPr>
              <a:t>il </a:t>
            </a:r>
            <a:r>
              <a:rPr lang="it-IT" sz="1400" dirty="0">
                <a:solidFill>
                  <a:srgbClr val="000000"/>
                </a:solidFill>
              </a:rPr>
              <a:t>DURC “in corso di validità” deve essere </a:t>
            </a:r>
            <a:r>
              <a:rPr lang="it-IT" sz="1400" b="1" dirty="0">
                <a:solidFill>
                  <a:srgbClr val="000000"/>
                </a:solidFill>
              </a:rPr>
              <a:t>acquisito</a:t>
            </a:r>
            <a:r>
              <a:rPr lang="it-IT" sz="1400" dirty="0">
                <a:solidFill>
                  <a:srgbClr val="000000"/>
                </a:solidFill>
              </a:rPr>
              <a:t>: </a:t>
            </a:r>
          </a:p>
          <a:p>
            <a:pPr algn="just">
              <a:lnSpc>
                <a:spcPct val="100000"/>
              </a:lnSpc>
              <a:buFontTx/>
              <a:buNone/>
              <a:defRPr/>
            </a:pPr>
            <a:r>
              <a:rPr lang="it-IT" sz="1400" dirty="0">
                <a:solidFill>
                  <a:srgbClr val="000000"/>
                </a:solidFill>
              </a:rPr>
              <a:t>	a) per l’aggiudicazione del contratto </a:t>
            </a:r>
          </a:p>
          <a:p>
            <a:pPr algn="just">
              <a:lnSpc>
                <a:spcPct val="100000"/>
              </a:lnSpc>
              <a:buFontTx/>
              <a:buNone/>
              <a:defRPr/>
            </a:pPr>
            <a:r>
              <a:rPr lang="it-IT" sz="1400" dirty="0">
                <a:solidFill>
                  <a:srgbClr val="000000"/>
                </a:solidFill>
              </a:rPr>
              <a:t>	b) per la stipula del contratto; </a:t>
            </a:r>
          </a:p>
          <a:p>
            <a:pPr algn="just">
              <a:lnSpc>
                <a:spcPct val="100000"/>
              </a:lnSpc>
              <a:buFontTx/>
              <a:buNone/>
              <a:defRPr/>
            </a:pPr>
            <a:r>
              <a:rPr lang="it-IT" sz="1400" dirty="0">
                <a:solidFill>
                  <a:srgbClr val="000000"/>
                </a:solidFill>
              </a:rPr>
              <a:t>	c) per il pagamento degli stati avanzamento dei lavori o delle prestazioni relative a servizi e forniture; </a:t>
            </a:r>
          </a:p>
          <a:p>
            <a:pPr algn="just">
              <a:lnSpc>
                <a:spcPct val="100000"/>
              </a:lnSpc>
              <a:buFontTx/>
              <a:buNone/>
              <a:defRPr/>
            </a:pPr>
            <a:r>
              <a:rPr lang="it-IT" sz="1400" dirty="0">
                <a:solidFill>
                  <a:srgbClr val="000000"/>
                </a:solidFill>
              </a:rPr>
              <a:t>	d) per il certificato di collaudo, il certificato di regolare esecuzione, il certificato di verifica di conformità, l’attestazione di regolare esecuzione, e il pagamento del saldo finale.</a:t>
            </a:r>
            <a:endParaRPr lang="it-IT" sz="1400" dirty="0"/>
          </a:p>
          <a:p>
            <a:pPr algn="just">
              <a:lnSpc>
                <a:spcPct val="100000"/>
              </a:lnSpc>
              <a:buFont typeface="Arial" panose="020B0604020202020204" pitchFamily="34" charset="0"/>
              <a:buChar char="•"/>
              <a:defRPr/>
            </a:pPr>
            <a:r>
              <a:rPr lang="it-IT" sz="1400" dirty="0" smtClean="0"/>
              <a:t>il </a:t>
            </a:r>
            <a:r>
              <a:rPr lang="it-IT" sz="1400" dirty="0"/>
              <a:t>DURC </a:t>
            </a:r>
            <a:r>
              <a:rPr lang="it-IT" sz="1400" dirty="0" smtClean="0"/>
              <a:t>acquisito ,se </a:t>
            </a:r>
            <a:r>
              <a:rPr lang="it-IT" sz="1400" dirty="0"/>
              <a:t>in corso la validità, è utilizzato anche per contratti pubblici di lavori, servizi e forniture diversi da quelli per i quali è stato espressamente </a:t>
            </a:r>
            <a:r>
              <a:rPr lang="it-IT" sz="1400" dirty="0" smtClean="0"/>
              <a:t>acquisito.</a:t>
            </a:r>
          </a:p>
          <a:p>
            <a:pPr algn="just">
              <a:lnSpc>
                <a:spcPct val="100000"/>
              </a:lnSpc>
              <a:defRPr/>
            </a:pPr>
            <a:r>
              <a:rPr lang="it-IT" sz="1400" dirty="0" smtClean="0">
                <a:solidFill>
                  <a:srgbClr val="000000"/>
                </a:solidFill>
              </a:rPr>
              <a:t> </a:t>
            </a:r>
            <a:r>
              <a:rPr lang="it-IT" sz="1400" dirty="0"/>
              <a:t>il DURC, acquisito per le ipotesi sopra elencate, è valido per la durata di </a:t>
            </a:r>
            <a:r>
              <a:rPr lang="it-IT" sz="1400" b="1" dirty="0"/>
              <a:t>120 giorni</a:t>
            </a:r>
            <a:r>
              <a:rPr lang="it-IT" sz="1400" dirty="0"/>
              <a:t> dalla data del suo rilascio</a:t>
            </a:r>
            <a:r>
              <a:rPr lang="it-IT" sz="1400" dirty="0" smtClean="0">
                <a:solidFill>
                  <a:srgbClr val="000000"/>
                </a:solidFill>
              </a:rPr>
              <a:t>                                                                                                                                                                                                                       </a:t>
            </a:r>
            <a:endParaRPr lang="it-IT" sz="1400" kern="1200" dirty="0">
              <a:solidFill>
                <a:srgbClr val="000000"/>
              </a:solidFill>
            </a:endParaRPr>
          </a:p>
          <a:p>
            <a:pPr algn="just">
              <a:buFontTx/>
              <a:buNone/>
              <a:defRPr/>
            </a:pPr>
            <a:endParaRPr lang="it-IT" sz="1600" kern="1200" dirty="0">
              <a:solidFill>
                <a:srgbClr val="000000"/>
              </a:solidFill>
            </a:endParaRPr>
          </a:p>
          <a:p>
            <a:pPr algn="just">
              <a:defRPr/>
            </a:pPr>
            <a:endParaRPr lang="it-IT" sz="1600" dirty="0"/>
          </a:p>
        </p:txBody>
      </p:sp>
      <p:sp>
        <p:nvSpPr>
          <p:cNvPr id="2" name="Segnaposto numero diapositiva 1"/>
          <p:cNvSpPr>
            <a:spLocks noGrp="1"/>
          </p:cNvSpPr>
          <p:nvPr>
            <p:ph type="sldNum" sz="quarter" idx="4294967295"/>
          </p:nvPr>
        </p:nvSpPr>
        <p:spPr>
          <a:xfrm>
            <a:off x="9499600" y="244021"/>
            <a:ext cx="406400" cy="322263"/>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smtClean="0">
                <a:solidFill>
                  <a:schemeClr val="bg1"/>
                </a:solidFill>
              </a:rPr>
              <a:t>20</a:t>
            </a:r>
            <a:endParaRPr lang="it-IT" altLang="it-IT" b="1" dirty="0">
              <a:solidFill>
                <a:schemeClr val="bg1"/>
              </a:solidFill>
            </a:endParaRPr>
          </a:p>
        </p:txBody>
      </p:sp>
      <p:sp>
        <p:nvSpPr>
          <p:cNvPr id="7" name="Titolo 2"/>
          <p:cNvSpPr>
            <a:spLocks noGrp="1"/>
          </p:cNvSpPr>
          <p:nvPr>
            <p:ph type="title"/>
          </p:nvPr>
        </p:nvSpPr>
        <p:spPr>
          <a:xfrm>
            <a:off x="1413510" y="441960"/>
            <a:ext cx="7822883" cy="1020130"/>
          </a:xfrm>
        </p:spPr>
        <p:txBody>
          <a:bodyPr>
            <a:normAutofit/>
          </a:bodyPr>
          <a:lstStyle/>
          <a:p>
            <a:r>
              <a:rPr lang="it-IT" altLang="it-IT" sz="2800" b="1" dirty="0">
                <a:solidFill>
                  <a:srgbClr val="0070C0"/>
                </a:solidFill>
                <a:latin typeface="+mn-lt"/>
              </a:rPr>
              <a:t/>
            </a:r>
            <a:br>
              <a:rPr lang="it-IT" altLang="it-IT" sz="2800" b="1" dirty="0">
                <a:solidFill>
                  <a:srgbClr val="0070C0"/>
                </a:solidFill>
                <a:latin typeface="+mn-lt"/>
              </a:rPr>
            </a:br>
            <a:r>
              <a:rPr lang="it-IT" altLang="it-IT" sz="2800" b="1" dirty="0" smtClean="0">
                <a:solidFill>
                  <a:srgbClr val="0070C0"/>
                </a:solidFill>
                <a:latin typeface="+mn-lt"/>
              </a:rPr>
              <a:t>                   Il DURC – Caratteristiche</a:t>
            </a:r>
            <a:endParaRPr lang="it-IT" altLang="it-IT" sz="2800" b="1" dirty="0">
              <a:solidFill>
                <a:srgbClr val="0070C0"/>
              </a:solidFill>
              <a:latin typeface="+mn-lt"/>
            </a:endParaRPr>
          </a:p>
        </p:txBody>
      </p:sp>
    </p:spTree>
    <p:extLst>
      <p:ext uri="{BB962C8B-B14F-4D97-AF65-F5344CB8AC3E}">
        <p14:creationId xmlns:p14="http://schemas.microsoft.com/office/powerpoint/2010/main" val="3187358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p:txBody>
          <a:bodyPr/>
          <a:lstStyle/>
          <a:p>
            <a:r>
              <a:rPr lang="it-IT" b="1" dirty="0" smtClean="0">
                <a:solidFill>
                  <a:schemeClr val="accent5"/>
                </a:solidFill>
                <a:latin typeface="+mn-lt"/>
              </a:rPr>
              <a:t>Grazie dell’attenzione!</a:t>
            </a:r>
            <a:endParaRPr lang="it-IT" b="1" dirty="0">
              <a:solidFill>
                <a:schemeClr val="accent5"/>
              </a:solidFill>
              <a:latin typeface="+mn-lt"/>
            </a:endParaRPr>
          </a:p>
        </p:txBody>
      </p:sp>
    </p:spTree>
    <p:extLst>
      <p:ext uri="{BB962C8B-B14F-4D97-AF65-F5344CB8AC3E}">
        <p14:creationId xmlns:p14="http://schemas.microsoft.com/office/powerpoint/2010/main" val="2069992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402080" y="435430"/>
            <a:ext cx="7822883" cy="697105"/>
          </a:xfrm>
        </p:spPr>
        <p:txBody>
          <a:bodyPr>
            <a:normAutofit fontScale="90000"/>
          </a:bodyPr>
          <a:lstStyle/>
          <a:p>
            <a:r>
              <a:rPr lang="it-IT" altLang="it-IT" sz="2800" dirty="0">
                <a:solidFill>
                  <a:srgbClr val="0070C0"/>
                </a:solidFill>
              </a:rPr>
              <a:t/>
            </a:r>
            <a:br>
              <a:rPr lang="it-IT" altLang="it-IT" sz="2800" dirty="0">
                <a:solidFill>
                  <a:srgbClr val="0070C0"/>
                </a:solidFill>
              </a:rPr>
            </a:br>
            <a:r>
              <a:rPr lang="it-IT" altLang="it-IT" sz="2800" dirty="0" smtClean="0">
                <a:solidFill>
                  <a:srgbClr val="0070C0"/>
                </a:solidFill>
              </a:rPr>
              <a:t>                                           </a:t>
            </a:r>
            <a:r>
              <a:rPr lang="it-IT" altLang="it-IT" sz="3100" b="1" dirty="0" smtClean="0">
                <a:solidFill>
                  <a:srgbClr val="0070C0"/>
                </a:solidFill>
                <a:latin typeface="+mn-lt"/>
              </a:rPr>
              <a:t>I </a:t>
            </a:r>
            <a:r>
              <a:rPr lang="it-IT" altLang="it-IT" sz="3100" b="1" dirty="0">
                <a:solidFill>
                  <a:srgbClr val="0070C0"/>
                </a:solidFill>
                <a:latin typeface="+mn-lt"/>
              </a:rPr>
              <a:t>principi </a:t>
            </a:r>
            <a:br>
              <a:rPr lang="it-IT" altLang="it-IT" sz="3100" b="1" dirty="0">
                <a:solidFill>
                  <a:srgbClr val="0070C0"/>
                </a:solidFill>
                <a:latin typeface="+mn-lt"/>
              </a:rPr>
            </a:br>
            <a:r>
              <a:rPr lang="it-IT" altLang="it-IT" sz="2800" dirty="0">
                <a:solidFill>
                  <a:srgbClr val="0070C0"/>
                </a:solidFill>
              </a:rPr>
              <a:t>                                                                                              </a:t>
            </a:r>
            <a:endParaRPr lang="it-IT" altLang="it-IT" sz="3000" dirty="0"/>
          </a:p>
        </p:txBody>
      </p:sp>
      <p:sp>
        <p:nvSpPr>
          <p:cNvPr id="8195" name="Rectangle 3"/>
          <p:cNvSpPr>
            <a:spLocks noGrp="1" noChangeArrowheads="1"/>
          </p:cNvSpPr>
          <p:nvPr>
            <p:ph idx="1"/>
          </p:nvPr>
        </p:nvSpPr>
        <p:spPr>
          <a:xfrm>
            <a:off x="1402080" y="968829"/>
            <a:ext cx="7822883" cy="5029200"/>
          </a:xfrm>
        </p:spPr>
        <p:txBody>
          <a:bodyPr>
            <a:noAutofit/>
          </a:bodyPr>
          <a:lstStyle/>
          <a:p>
            <a:pPr marL="0" indent="0" algn="just">
              <a:lnSpc>
                <a:spcPct val="200000"/>
              </a:lnSpc>
              <a:buNone/>
              <a:defRPr/>
            </a:pPr>
            <a:r>
              <a:rPr lang="it-IT" altLang="it-IT" sz="1400" dirty="0"/>
              <a:t>Nell’acquisire beni, servizi o forniture </a:t>
            </a:r>
            <a:r>
              <a:rPr lang="it-IT" altLang="it-IT" sz="1400" dirty="0" smtClean="0"/>
              <a:t>si </a:t>
            </a:r>
            <a:r>
              <a:rPr lang="it-IT" altLang="it-IT" sz="1400" u="sng" dirty="0" smtClean="0"/>
              <a:t>dovranno inoltre rispettare</a:t>
            </a:r>
            <a:r>
              <a:rPr lang="it-IT" altLang="it-IT" sz="1400" dirty="0"/>
              <a:t> </a:t>
            </a:r>
            <a:r>
              <a:rPr lang="it-IT" altLang="it-IT" sz="1400" dirty="0" smtClean="0"/>
              <a:t>i </a:t>
            </a:r>
            <a:r>
              <a:rPr lang="it-IT" altLang="it-IT" sz="1400" dirty="0"/>
              <a:t>seguenti </a:t>
            </a:r>
            <a:r>
              <a:rPr lang="it-IT" altLang="it-IT" sz="1400" b="1" dirty="0">
                <a:solidFill>
                  <a:srgbClr val="002060"/>
                </a:solidFill>
              </a:rPr>
              <a:t>principi</a:t>
            </a:r>
            <a:r>
              <a:rPr lang="it-IT" altLang="it-IT" sz="1400" dirty="0" smtClean="0"/>
              <a:t>:</a:t>
            </a:r>
          </a:p>
          <a:p>
            <a:pPr algn="just">
              <a:lnSpc>
                <a:spcPct val="200000"/>
              </a:lnSpc>
              <a:buFont typeface="Wingdings" panose="05000000000000000000" pitchFamily="2" charset="2"/>
              <a:buChar char="ü"/>
              <a:defRPr/>
            </a:pPr>
            <a:r>
              <a:rPr lang="it-IT" altLang="it-IT" sz="1200" dirty="0"/>
              <a:t> </a:t>
            </a:r>
            <a:r>
              <a:rPr lang="it-IT" altLang="it-IT" sz="1200" b="1" dirty="0" smtClean="0"/>
              <a:t>Evidenza pubblica → </a:t>
            </a:r>
            <a:r>
              <a:rPr lang="it-IT" altLang="it-IT" sz="1200" dirty="0" smtClean="0"/>
              <a:t>le </a:t>
            </a:r>
            <a:r>
              <a:rPr lang="it-IT" altLang="it-IT" sz="1200" dirty="0"/>
              <a:t>stazioni appaltanti </a:t>
            </a:r>
            <a:r>
              <a:rPr lang="it-IT" altLang="it-IT" sz="1200" dirty="0" smtClean="0"/>
              <a:t> devono ricorrere </a:t>
            </a:r>
            <a:r>
              <a:rPr lang="it-IT" altLang="it-IT" sz="1200" dirty="0"/>
              <a:t>in via generale a </a:t>
            </a:r>
            <a:r>
              <a:rPr lang="it-IT" altLang="it-IT" sz="1200" i="1" dirty="0"/>
              <a:t>procedure di </a:t>
            </a:r>
            <a:r>
              <a:rPr lang="it-IT" altLang="it-IT" sz="1200" i="1" dirty="0" smtClean="0"/>
              <a:t>gara ad evidenza pubblica</a:t>
            </a:r>
            <a:r>
              <a:rPr lang="it-IT" altLang="it-IT" sz="1200" dirty="0" smtClean="0"/>
              <a:t>.</a:t>
            </a:r>
            <a:endParaRPr lang="it-IT" altLang="it-IT" sz="1200" b="1" dirty="0"/>
          </a:p>
          <a:p>
            <a:pPr algn="just">
              <a:lnSpc>
                <a:spcPct val="200000"/>
              </a:lnSpc>
              <a:spcBef>
                <a:spcPts val="0"/>
              </a:spcBef>
              <a:buFont typeface="Wingdings" panose="05000000000000000000" pitchFamily="2" charset="2"/>
              <a:buChar char="ü"/>
              <a:defRPr/>
            </a:pPr>
            <a:r>
              <a:rPr lang="it-IT" altLang="it-IT" sz="1200" b="1" dirty="0" smtClean="0"/>
              <a:t>Economicità  ed Efficacia →</a:t>
            </a:r>
            <a:r>
              <a:rPr lang="it-IT" altLang="it-IT" sz="1200" dirty="0" smtClean="0"/>
              <a:t> </a:t>
            </a:r>
            <a:r>
              <a:rPr lang="it-IT" altLang="it-IT" sz="1200" i="1" dirty="0" smtClean="0"/>
              <a:t>ottimizzazion</a:t>
            </a:r>
            <a:r>
              <a:rPr lang="it-IT" altLang="it-IT" sz="1200" dirty="0" smtClean="0"/>
              <a:t>e </a:t>
            </a:r>
            <a:r>
              <a:rPr lang="it-IT" altLang="it-IT" sz="1200" dirty="0"/>
              <a:t>dei risultati in relazione ai mezzi </a:t>
            </a:r>
            <a:r>
              <a:rPr lang="it-IT" altLang="it-IT" sz="1200" dirty="0" smtClean="0"/>
              <a:t>a disposizione e </a:t>
            </a:r>
            <a:r>
              <a:rPr lang="it-IT" altLang="it-IT" sz="1200" i="1" dirty="0"/>
              <a:t>raffronto </a:t>
            </a:r>
            <a:r>
              <a:rPr lang="it-IT" altLang="it-IT" sz="1200" dirty="0"/>
              <a:t>tra risultati conseguiti ed obiettivi programmati.</a:t>
            </a:r>
            <a:endParaRPr lang="it-IT" altLang="it-IT" sz="1200" dirty="0" smtClean="0"/>
          </a:p>
          <a:p>
            <a:pPr algn="just">
              <a:lnSpc>
                <a:spcPct val="200000"/>
              </a:lnSpc>
              <a:spcBef>
                <a:spcPts val="0"/>
              </a:spcBef>
              <a:buFont typeface="Wingdings" panose="05000000000000000000" pitchFamily="2" charset="2"/>
              <a:buChar char="ü"/>
              <a:defRPr/>
            </a:pPr>
            <a:r>
              <a:rPr lang="it-IT" altLang="it-IT" sz="1200" b="1" dirty="0" smtClean="0"/>
              <a:t>Tempestività →</a:t>
            </a:r>
            <a:r>
              <a:rPr lang="it-IT" altLang="it-IT" sz="1200" dirty="0" smtClean="0"/>
              <a:t> </a:t>
            </a:r>
            <a:r>
              <a:rPr lang="it-IT" sz="1200" dirty="0" smtClean="0"/>
              <a:t>i </a:t>
            </a:r>
            <a:r>
              <a:rPr lang="it-IT" sz="1200" dirty="0"/>
              <a:t>procedimenti, una volta iniziati, </a:t>
            </a:r>
            <a:r>
              <a:rPr lang="it-IT" sz="1200" dirty="0" smtClean="0"/>
              <a:t>devono </a:t>
            </a:r>
            <a:r>
              <a:rPr lang="it-IT" sz="1200" i="1" dirty="0"/>
              <a:t>concludersi</a:t>
            </a:r>
            <a:r>
              <a:rPr lang="it-IT" sz="1200" dirty="0"/>
              <a:t> con provvedimenti espliciti, entro un tempo </a:t>
            </a:r>
            <a:r>
              <a:rPr lang="it-IT" sz="1200" dirty="0" smtClean="0"/>
              <a:t>predeterminato.</a:t>
            </a:r>
            <a:endParaRPr lang="it-IT" altLang="it-IT" sz="1200" dirty="0"/>
          </a:p>
          <a:p>
            <a:pPr algn="just">
              <a:lnSpc>
                <a:spcPct val="200000"/>
              </a:lnSpc>
              <a:spcBef>
                <a:spcPts val="0"/>
              </a:spcBef>
              <a:buFont typeface="Wingdings" panose="05000000000000000000" pitchFamily="2" charset="2"/>
              <a:buChar char="ü"/>
              <a:defRPr/>
            </a:pPr>
            <a:r>
              <a:rPr lang="it-IT" altLang="it-IT" sz="1200" b="1" dirty="0" smtClean="0"/>
              <a:t>Correttezza →</a:t>
            </a:r>
            <a:r>
              <a:rPr lang="it-IT" altLang="it-IT" sz="1200" dirty="0" smtClean="0">
                <a:solidFill>
                  <a:srgbClr val="000000"/>
                </a:solidFill>
                <a:cs typeface="Arial"/>
              </a:rPr>
              <a:t> </a:t>
            </a:r>
            <a:r>
              <a:rPr lang="it-IT" altLang="it-IT" sz="1200" dirty="0" smtClean="0"/>
              <a:t>l</a:t>
            </a:r>
            <a:r>
              <a:rPr lang="it-IT" sz="1200" dirty="0" smtClean="0"/>
              <a:t>’attività </a:t>
            </a:r>
            <a:r>
              <a:rPr lang="it-IT" sz="1200" dirty="0"/>
              <a:t>della pubblica amministrazione, anche nel campo della pura discrezionalità, deve svolgersi nei limiti posti dalla legge e dal principio primario del </a:t>
            </a:r>
            <a:r>
              <a:rPr lang="it-IT" sz="1200" dirty="0" err="1"/>
              <a:t>neminem</a:t>
            </a:r>
            <a:r>
              <a:rPr lang="it-IT" sz="1200" dirty="0"/>
              <a:t> </a:t>
            </a:r>
            <a:r>
              <a:rPr lang="it-IT" sz="1200" dirty="0" err="1"/>
              <a:t>laedere</a:t>
            </a:r>
            <a:r>
              <a:rPr lang="it-IT" sz="1200" dirty="0"/>
              <a:t>, codificato nell’art. 2043 c.c</a:t>
            </a:r>
            <a:r>
              <a:rPr lang="it-IT" sz="1200" dirty="0" smtClean="0"/>
              <a:t>.</a:t>
            </a:r>
          </a:p>
          <a:p>
            <a:pPr lvl="0" algn="just">
              <a:lnSpc>
                <a:spcPct val="200000"/>
              </a:lnSpc>
              <a:spcBef>
                <a:spcPts val="0"/>
              </a:spcBef>
              <a:buFont typeface="Wingdings" panose="05000000000000000000" pitchFamily="2" charset="2"/>
              <a:buChar char="ü"/>
              <a:defRPr/>
            </a:pPr>
            <a:r>
              <a:rPr lang="it-IT" altLang="it-IT" sz="1200" b="1" dirty="0" smtClean="0">
                <a:solidFill>
                  <a:prstClr val="black"/>
                </a:solidFill>
              </a:rPr>
              <a:t>Non </a:t>
            </a:r>
            <a:r>
              <a:rPr lang="it-IT" altLang="it-IT" sz="1200" b="1" dirty="0">
                <a:solidFill>
                  <a:prstClr val="black"/>
                </a:solidFill>
              </a:rPr>
              <a:t>discriminazione </a:t>
            </a:r>
            <a:r>
              <a:rPr lang="it-IT" altLang="it-IT" sz="1200" b="1" dirty="0"/>
              <a:t>→ </a:t>
            </a:r>
            <a:r>
              <a:rPr lang="it-IT" altLang="it-IT" sz="1200" dirty="0" smtClean="0">
                <a:solidFill>
                  <a:prstClr val="black"/>
                </a:solidFill>
              </a:rPr>
              <a:t>si </a:t>
            </a:r>
            <a:r>
              <a:rPr lang="it-IT" altLang="it-IT" sz="1200" dirty="0">
                <a:solidFill>
                  <a:prstClr val="black"/>
                </a:solidFill>
              </a:rPr>
              <a:t>esplica nel divieto di operare irragionevoli restrizioni all’accesso alle procedure di gara ovvero irragionevoli penalizzazioni che rendano difficile la predisposizione delle offerte ovvero ne impediscano la corretta valutazione</a:t>
            </a:r>
            <a:r>
              <a:rPr lang="it-IT" altLang="it-IT" sz="1200" dirty="0" smtClean="0">
                <a:solidFill>
                  <a:prstClr val="black"/>
                </a:solidFill>
              </a:rPr>
              <a:t>.</a:t>
            </a:r>
          </a:p>
          <a:p>
            <a:pPr algn="just">
              <a:lnSpc>
                <a:spcPct val="200000"/>
              </a:lnSpc>
              <a:spcBef>
                <a:spcPts val="0"/>
              </a:spcBef>
              <a:buFont typeface="Wingdings" panose="05000000000000000000" pitchFamily="2" charset="2"/>
              <a:buChar char="ü"/>
              <a:defRPr/>
            </a:pPr>
            <a:r>
              <a:rPr lang="it-IT" altLang="it-IT" sz="1200" b="1" dirty="0" smtClean="0">
                <a:solidFill>
                  <a:prstClr val="black"/>
                </a:solidFill>
              </a:rPr>
              <a:t>Trasparenza e Pubblicità </a:t>
            </a:r>
            <a:r>
              <a:rPr lang="it-IT" altLang="it-IT" sz="1200" b="1" dirty="0"/>
              <a:t>→</a:t>
            </a:r>
            <a:r>
              <a:rPr lang="it-IT" altLang="it-IT" sz="1200" dirty="0" smtClean="0">
                <a:solidFill>
                  <a:prstClr val="black"/>
                </a:solidFill>
              </a:rPr>
              <a:t> obbligo </a:t>
            </a:r>
            <a:r>
              <a:rPr lang="it-IT" altLang="it-IT" sz="1200" dirty="0">
                <a:solidFill>
                  <a:prstClr val="black"/>
                </a:solidFill>
              </a:rPr>
              <a:t>per tutte le Pubbliche Amministrazioni di rendere </a:t>
            </a:r>
            <a:r>
              <a:rPr lang="it-IT" altLang="it-IT" sz="1200" i="1" dirty="0">
                <a:solidFill>
                  <a:prstClr val="black"/>
                </a:solidFill>
              </a:rPr>
              <a:t>visibile e controllabile </a:t>
            </a:r>
            <a:r>
              <a:rPr lang="it-IT" altLang="it-IT" sz="1200" dirty="0">
                <a:solidFill>
                  <a:prstClr val="black"/>
                </a:solidFill>
              </a:rPr>
              <a:t>all’esterno il proprio operato, contribuendo in sintesi a rendere conoscibile l’azione amministrativa.</a:t>
            </a:r>
          </a:p>
          <a:p>
            <a:pPr lvl="0" algn="just">
              <a:lnSpc>
                <a:spcPct val="200000"/>
              </a:lnSpc>
              <a:spcBef>
                <a:spcPts val="0"/>
              </a:spcBef>
              <a:buFont typeface="Wingdings" panose="05000000000000000000" pitchFamily="2" charset="2"/>
              <a:buChar char="ü"/>
              <a:defRPr/>
            </a:pPr>
            <a:endParaRPr lang="it-IT" altLang="it-IT" sz="1100" dirty="0" smtClean="0">
              <a:solidFill>
                <a:prstClr val="black"/>
              </a:solidFill>
            </a:endParaRPr>
          </a:p>
          <a:p>
            <a:pPr lvl="0" algn="just">
              <a:lnSpc>
                <a:spcPct val="200000"/>
              </a:lnSpc>
              <a:spcBef>
                <a:spcPts val="0"/>
              </a:spcBef>
              <a:buFont typeface="Wingdings" panose="05000000000000000000" pitchFamily="2" charset="2"/>
              <a:buChar char="ü"/>
              <a:defRPr/>
            </a:pPr>
            <a:endParaRPr lang="it-IT" altLang="it-IT" sz="1100" dirty="0">
              <a:solidFill>
                <a:prstClr val="black"/>
              </a:solidFill>
            </a:endParaRPr>
          </a:p>
          <a:p>
            <a:pPr algn="just">
              <a:lnSpc>
                <a:spcPct val="200000"/>
              </a:lnSpc>
              <a:spcBef>
                <a:spcPts val="0"/>
              </a:spcBef>
              <a:buFont typeface="Wingdings" panose="05000000000000000000" pitchFamily="2" charset="2"/>
              <a:buChar char="ü"/>
              <a:defRPr/>
            </a:pPr>
            <a:endParaRPr lang="it-IT" sz="1100" dirty="0" smtClean="0"/>
          </a:p>
          <a:p>
            <a:pPr algn="just">
              <a:lnSpc>
                <a:spcPct val="200000"/>
              </a:lnSpc>
              <a:spcBef>
                <a:spcPts val="0"/>
              </a:spcBef>
              <a:buFont typeface="Wingdings" panose="05000000000000000000" pitchFamily="2" charset="2"/>
              <a:buChar char="ü"/>
              <a:defRPr/>
            </a:pPr>
            <a:endParaRPr lang="it-IT" altLang="it-IT" sz="1100" dirty="0"/>
          </a:p>
          <a:p>
            <a:pPr marL="0" indent="0" algn="just">
              <a:lnSpc>
                <a:spcPct val="200000"/>
              </a:lnSpc>
              <a:spcBef>
                <a:spcPts val="0"/>
              </a:spcBef>
              <a:buNone/>
              <a:defRPr/>
            </a:pPr>
            <a:r>
              <a:rPr lang="it-IT" altLang="it-IT" sz="1400" dirty="0" smtClean="0"/>
              <a:t>                                                                                                           </a:t>
            </a:r>
            <a:endParaRPr lang="it-IT" altLang="it-IT" sz="1400" dirty="0"/>
          </a:p>
          <a:p>
            <a:pPr marL="0" indent="0" algn="just">
              <a:lnSpc>
                <a:spcPct val="150000"/>
              </a:lnSpc>
              <a:buNone/>
              <a:defRPr/>
            </a:pPr>
            <a:r>
              <a:rPr lang="it-IT" altLang="it-IT" sz="1800" b="1" dirty="0">
                <a:solidFill>
                  <a:schemeClr val="accent2"/>
                </a:solidFill>
              </a:rPr>
              <a:t>                                                                                                        </a:t>
            </a:r>
          </a:p>
          <a:p>
            <a:pPr marL="0" indent="0" algn="just">
              <a:lnSpc>
                <a:spcPct val="150000"/>
              </a:lnSpc>
              <a:buNone/>
              <a:defRPr/>
            </a:pPr>
            <a:r>
              <a:rPr lang="it-IT" altLang="it-IT" sz="1800" b="1" dirty="0">
                <a:solidFill>
                  <a:schemeClr val="accent2"/>
                </a:solidFill>
              </a:rPr>
              <a:t>                                                                                                          </a:t>
            </a:r>
            <a:endParaRPr lang="it-IT" altLang="it-IT" sz="1800" dirty="0"/>
          </a:p>
          <a:p>
            <a:pPr marL="0" indent="0" algn="just">
              <a:lnSpc>
                <a:spcPct val="150000"/>
              </a:lnSpc>
              <a:buNone/>
              <a:defRPr/>
            </a:pPr>
            <a:r>
              <a:rPr lang="it-IT" altLang="it-IT" sz="1800" b="1" dirty="0">
                <a:solidFill>
                  <a:schemeClr val="accent2"/>
                </a:solidFill>
              </a:rPr>
              <a:t>                                                                                                             </a:t>
            </a:r>
            <a:endParaRPr lang="it-IT" altLang="it-IT" sz="1800" b="1" u="sng" dirty="0">
              <a:solidFill>
                <a:schemeClr val="accent2"/>
              </a:solidFill>
            </a:endParaRPr>
          </a:p>
          <a:p>
            <a:pPr algn="just" eaLnBrk="1" hangingPunct="1">
              <a:lnSpc>
                <a:spcPct val="150000"/>
              </a:lnSpc>
              <a:defRPr/>
            </a:pPr>
            <a:endParaRPr lang="it-IT" altLang="it-IT" sz="1800" dirty="0"/>
          </a:p>
        </p:txBody>
      </p:sp>
      <p:sp>
        <p:nvSpPr>
          <p:cNvPr id="5" name="Segnaposto numero diapositiva 1"/>
          <p:cNvSpPr>
            <a:spLocks noGrp="1"/>
          </p:cNvSpPr>
          <p:nvPr>
            <p:ph type="sldNum" sz="quarter" idx="4294967295"/>
          </p:nvPr>
        </p:nvSpPr>
        <p:spPr>
          <a:xfrm>
            <a:off x="7677150" y="239390"/>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a:solidFill>
                  <a:schemeClr val="bg1"/>
                </a:solidFill>
              </a:rPr>
              <a:t>2</a:t>
            </a:r>
          </a:p>
        </p:txBody>
      </p:sp>
    </p:spTree>
    <p:extLst>
      <p:ext uri="{BB962C8B-B14F-4D97-AF65-F5344CB8AC3E}">
        <p14:creationId xmlns:p14="http://schemas.microsoft.com/office/powerpoint/2010/main" val="3795926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78146" y="1304110"/>
            <a:ext cx="7410767" cy="570955"/>
          </a:xfrm>
        </p:spPr>
        <p:txBody>
          <a:bodyPr>
            <a:normAutofit/>
          </a:bodyPr>
          <a:lstStyle/>
          <a:p>
            <a:r>
              <a:rPr lang="it-IT" sz="2800" b="1" dirty="0">
                <a:solidFill>
                  <a:srgbClr val="0070C0"/>
                </a:solidFill>
                <a:latin typeface="+mn-lt"/>
              </a:rPr>
              <a:t>Modalità di acquisizione</a:t>
            </a:r>
          </a:p>
        </p:txBody>
      </p:sp>
      <p:cxnSp>
        <p:nvCxnSpPr>
          <p:cNvPr id="5" name="Connettore 2 4"/>
          <p:cNvCxnSpPr/>
          <p:nvPr/>
        </p:nvCxnSpPr>
        <p:spPr>
          <a:xfrm>
            <a:off x="5383530" y="2057401"/>
            <a:ext cx="1980112" cy="4408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Connettore 2 6"/>
          <p:cNvCxnSpPr/>
          <p:nvPr/>
        </p:nvCxnSpPr>
        <p:spPr>
          <a:xfrm flipH="1">
            <a:off x="3966210" y="2057402"/>
            <a:ext cx="1417321" cy="34289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Ovale 10"/>
          <p:cNvSpPr/>
          <p:nvPr/>
        </p:nvSpPr>
        <p:spPr>
          <a:xfrm>
            <a:off x="7002236" y="2288450"/>
            <a:ext cx="2416628" cy="1110803"/>
          </a:xfrm>
          <a:prstGeom prst="ellipse">
            <a:avLst/>
          </a:prstGeom>
        </p:spPr>
        <p:style>
          <a:lnRef idx="2">
            <a:schemeClr val="accent1"/>
          </a:lnRef>
          <a:fillRef idx="1">
            <a:schemeClr val="lt1"/>
          </a:fillRef>
          <a:effectRef idx="0">
            <a:schemeClr val="accent1"/>
          </a:effectRef>
          <a:fontRef idx="minor">
            <a:schemeClr val="dk1"/>
          </a:fontRef>
        </p:style>
        <p:txBody>
          <a:bodyPr rtlCol="0" anchor="ctr">
            <a:normAutofit/>
          </a:bodyPr>
          <a:lstStyle/>
          <a:p>
            <a:pPr algn="ctr"/>
            <a:endParaRPr lang="it-IT" dirty="0">
              <a:solidFill>
                <a:schemeClr val="tx1"/>
              </a:solidFill>
            </a:endParaRPr>
          </a:p>
        </p:txBody>
      </p:sp>
      <p:sp>
        <p:nvSpPr>
          <p:cNvPr id="13" name="Sottotitolo 2"/>
          <p:cNvSpPr txBox="1">
            <a:spLocks/>
          </p:cNvSpPr>
          <p:nvPr/>
        </p:nvSpPr>
        <p:spPr>
          <a:xfrm>
            <a:off x="7396821" y="2483763"/>
            <a:ext cx="1828142" cy="110167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1800" dirty="0" smtClean="0"/>
              <a:t>Acquisizione di beni e di  servizi </a:t>
            </a:r>
            <a:r>
              <a:rPr lang="it-IT" sz="1800" b="1" dirty="0" smtClean="0"/>
              <a:t>sotto soglia</a:t>
            </a:r>
          </a:p>
        </p:txBody>
      </p:sp>
      <p:sp>
        <p:nvSpPr>
          <p:cNvPr id="16" name="Ovale 15"/>
          <p:cNvSpPr/>
          <p:nvPr/>
        </p:nvSpPr>
        <p:spPr>
          <a:xfrm>
            <a:off x="1814196" y="2228851"/>
            <a:ext cx="2416628" cy="1301386"/>
          </a:xfrm>
          <a:prstGeom prst="ellipse">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noAutofit/>
          </a:bodyPr>
          <a:lstStyle/>
          <a:p>
            <a:pPr algn="ctr"/>
            <a:r>
              <a:rPr lang="it-IT" dirty="0" smtClean="0">
                <a:solidFill>
                  <a:schemeClr val="tx1"/>
                </a:solidFill>
              </a:rPr>
              <a:t>Acquisizione di beni e di servizi </a:t>
            </a:r>
            <a:r>
              <a:rPr lang="it-IT" b="1" i="1" dirty="0" smtClean="0">
                <a:solidFill>
                  <a:schemeClr val="tx1"/>
                </a:solidFill>
              </a:rPr>
              <a:t>sopra soglia</a:t>
            </a:r>
            <a:endParaRPr lang="it-IT" b="1" i="1" dirty="0">
              <a:solidFill>
                <a:schemeClr val="tx1"/>
              </a:solidFill>
            </a:endParaRPr>
          </a:p>
        </p:txBody>
      </p:sp>
      <p:sp>
        <p:nvSpPr>
          <p:cNvPr id="20" name="Freccia in giù 19"/>
          <p:cNvSpPr/>
          <p:nvPr/>
        </p:nvSpPr>
        <p:spPr>
          <a:xfrm>
            <a:off x="2753180" y="3513278"/>
            <a:ext cx="251460" cy="32988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3200" dirty="0"/>
          </a:p>
        </p:txBody>
      </p:sp>
      <p:sp>
        <p:nvSpPr>
          <p:cNvPr id="22" name="Rettangolo 21"/>
          <p:cNvSpPr/>
          <p:nvPr/>
        </p:nvSpPr>
        <p:spPr>
          <a:xfrm>
            <a:off x="1461453" y="3843159"/>
            <a:ext cx="2299154" cy="62865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t-IT" sz="1400" dirty="0" smtClean="0"/>
              <a:t>Obbligo procedure ordinarie</a:t>
            </a:r>
            <a:endParaRPr lang="it-IT" sz="1400" dirty="0"/>
          </a:p>
        </p:txBody>
      </p:sp>
      <p:cxnSp>
        <p:nvCxnSpPr>
          <p:cNvPr id="24" name="Connettore 2 23"/>
          <p:cNvCxnSpPr>
            <a:stCxn id="11" idx="3"/>
          </p:cNvCxnSpPr>
          <p:nvPr/>
        </p:nvCxnSpPr>
        <p:spPr>
          <a:xfrm flipH="1">
            <a:off x="6297718" y="3236580"/>
            <a:ext cx="1058425" cy="3488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ttore 2 28"/>
          <p:cNvCxnSpPr>
            <a:stCxn id="11" idx="3"/>
          </p:cNvCxnSpPr>
          <p:nvPr/>
        </p:nvCxnSpPr>
        <p:spPr>
          <a:xfrm>
            <a:off x="7356143" y="3236580"/>
            <a:ext cx="626350" cy="441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ttangolo 29"/>
          <p:cNvSpPr/>
          <p:nvPr/>
        </p:nvSpPr>
        <p:spPr>
          <a:xfrm>
            <a:off x="5143288" y="3585440"/>
            <a:ext cx="1154430" cy="575352"/>
          </a:xfrm>
          <a:prstGeom prst="rect">
            <a:avLst/>
          </a:prstGeom>
        </p:spPr>
        <p:style>
          <a:lnRef idx="2">
            <a:schemeClr val="accent2"/>
          </a:lnRef>
          <a:fillRef idx="1">
            <a:schemeClr val="lt1"/>
          </a:fillRef>
          <a:effectRef idx="0">
            <a:schemeClr val="accent2"/>
          </a:effectRef>
          <a:fontRef idx="minor">
            <a:schemeClr val="dk1"/>
          </a:fontRef>
        </p:style>
        <p:txBody>
          <a:bodyPr rtlCol="0" anchor="ctr">
            <a:normAutofit fontScale="77500" lnSpcReduction="20000"/>
          </a:bodyPr>
          <a:lstStyle/>
          <a:p>
            <a:pPr algn="ctr"/>
            <a:r>
              <a:rPr lang="it-IT" dirty="0" smtClean="0"/>
              <a:t>Beni e servizi informatici</a:t>
            </a:r>
            <a:endParaRPr lang="it-IT" dirty="0"/>
          </a:p>
        </p:txBody>
      </p:sp>
      <p:sp>
        <p:nvSpPr>
          <p:cNvPr id="31" name="Rettangolo 30"/>
          <p:cNvSpPr/>
          <p:nvPr/>
        </p:nvSpPr>
        <p:spPr>
          <a:xfrm>
            <a:off x="7982493" y="3678218"/>
            <a:ext cx="1470659" cy="744876"/>
          </a:xfrm>
          <a:prstGeom prst="rect">
            <a:avLst/>
          </a:prstGeom>
        </p:spPr>
        <p:style>
          <a:lnRef idx="2">
            <a:schemeClr val="accent2"/>
          </a:lnRef>
          <a:fillRef idx="1">
            <a:schemeClr val="lt1"/>
          </a:fillRef>
          <a:effectRef idx="0">
            <a:schemeClr val="accent2"/>
          </a:effectRef>
          <a:fontRef idx="minor">
            <a:schemeClr val="dk1"/>
          </a:fontRef>
        </p:style>
        <p:txBody>
          <a:bodyPr rtlCol="0" anchor="ctr">
            <a:normAutofit/>
          </a:bodyPr>
          <a:lstStyle/>
          <a:p>
            <a:pPr algn="ctr"/>
            <a:r>
              <a:rPr lang="it-IT" sz="1400" dirty="0" smtClean="0"/>
              <a:t>Qualunque categoria merceologica</a:t>
            </a:r>
            <a:endParaRPr lang="it-IT" sz="1400" dirty="0"/>
          </a:p>
        </p:txBody>
      </p:sp>
      <p:cxnSp>
        <p:nvCxnSpPr>
          <p:cNvPr id="1028" name="Connettore 2 1027"/>
          <p:cNvCxnSpPr/>
          <p:nvPr/>
        </p:nvCxnSpPr>
        <p:spPr>
          <a:xfrm flipH="1">
            <a:off x="4366261" y="4160792"/>
            <a:ext cx="1017269" cy="78268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34" name="Connettore 2 1033"/>
          <p:cNvCxnSpPr>
            <a:stCxn id="31" idx="2"/>
          </p:cNvCxnSpPr>
          <p:nvPr/>
        </p:nvCxnSpPr>
        <p:spPr>
          <a:xfrm flipH="1">
            <a:off x="7002236" y="4423094"/>
            <a:ext cx="1715587" cy="73755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035" name="Ovale 1034"/>
          <p:cNvSpPr/>
          <p:nvPr/>
        </p:nvSpPr>
        <p:spPr>
          <a:xfrm>
            <a:off x="5836027" y="5160645"/>
            <a:ext cx="2032711" cy="1383030"/>
          </a:xfrm>
          <a:prstGeom prst="ellipse">
            <a:avLst/>
          </a:prstGeom>
        </p:spPr>
        <p:style>
          <a:lnRef idx="2">
            <a:schemeClr val="accent4"/>
          </a:lnRef>
          <a:fillRef idx="1">
            <a:schemeClr val="lt1"/>
          </a:fillRef>
          <a:effectRef idx="0">
            <a:schemeClr val="accent4"/>
          </a:effectRef>
          <a:fontRef idx="minor">
            <a:schemeClr val="dk1"/>
          </a:fontRef>
        </p:style>
        <p:txBody>
          <a:bodyPr rtlCol="0" anchor="ctr">
            <a:noAutofit/>
          </a:bodyPr>
          <a:lstStyle/>
          <a:p>
            <a:pPr algn="ctr"/>
            <a:r>
              <a:rPr lang="it-IT" sz="1400" i="1" u="sng" dirty="0" smtClean="0"/>
              <a:t>Obbligo</a:t>
            </a:r>
            <a:r>
              <a:rPr lang="it-IT" sz="1400" dirty="0" smtClean="0"/>
              <a:t> di approvvigionarsi </a:t>
            </a:r>
            <a:r>
              <a:rPr lang="it-IT" sz="1400" b="1" dirty="0" smtClean="0"/>
              <a:t>prioritariamente </a:t>
            </a:r>
            <a:r>
              <a:rPr lang="it-IT" sz="1400" dirty="0" smtClean="0"/>
              <a:t>attraverso  Convenzioni quadro attive</a:t>
            </a:r>
            <a:endParaRPr lang="it-IT" sz="1400" dirty="0"/>
          </a:p>
        </p:txBody>
      </p:sp>
      <p:sp>
        <p:nvSpPr>
          <p:cNvPr id="1036" name="Ovale 1035"/>
          <p:cNvSpPr/>
          <p:nvPr/>
        </p:nvSpPr>
        <p:spPr>
          <a:xfrm>
            <a:off x="8210549" y="4694317"/>
            <a:ext cx="1695451" cy="1746488"/>
          </a:xfrm>
          <a:prstGeom prst="ellipse">
            <a:avLst/>
          </a:prstGeom>
        </p:spPr>
        <p:style>
          <a:lnRef idx="2">
            <a:schemeClr val="accent4"/>
          </a:lnRef>
          <a:fillRef idx="1">
            <a:schemeClr val="lt1"/>
          </a:fillRef>
          <a:effectRef idx="0">
            <a:schemeClr val="accent4"/>
          </a:effectRef>
          <a:fontRef idx="minor">
            <a:schemeClr val="dk1"/>
          </a:fontRef>
        </p:style>
        <p:txBody>
          <a:bodyPr rtlCol="0" anchor="ctr">
            <a:noAutofit/>
          </a:bodyPr>
          <a:lstStyle/>
          <a:p>
            <a:pPr algn="ctr"/>
            <a:r>
              <a:rPr lang="it-IT" sz="1100" b="1" dirty="0" smtClean="0"/>
              <a:t>Solo</a:t>
            </a:r>
            <a:r>
              <a:rPr lang="it-IT" sz="1100" dirty="0" smtClean="0"/>
              <a:t> in assenza( o non idoneità) di Convenzione, </a:t>
            </a:r>
            <a:r>
              <a:rPr lang="it-IT" sz="1100" i="1" u="sng" dirty="0" smtClean="0"/>
              <a:t>facoltà di scelta </a:t>
            </a:r>
            <a:r>
              <a:rPr lang="it-IT" sz="1100" dirty="0" smtClean="0"/>
              <a:t>tra procedure di acquisto con </a:t>
            </a:r>
            <a:r>
              <a:rPr lang="it-IT" sz="1100" dirty="0" err="1" smtClean="0"/>
              <a:t>Me.Pa</a:t>
            </a:r>
            <a:r>
              <a:rPr lang="it-IT" sz="1100" dirty="0" smtClean="0"/>
              <a:t> o fuori Me.pa.</a:t>
            </a:r>
            <a:endParaRPr lang="it-IT" sz="1100" dirty="0"/>
          </a:p>
        </p:txBody>
      </p:sp>
      <p:sp>
        <p:nvSpPr>
          <p:cNvPr id="1037" name="Ovale 1036"/>
          <p:cNvSpPr/>
          <p:nvPr/>
        </p:nvSpPr>
        <p:spPr>
          <a:xfrm>
            <a:off x="2233839" y="4943475"/>
            <a:ext cx="3464741" cy="1497330"/>
          </a:xfrm>
          <a:prstGeom prst="ellipse">
            <a:avLst/>
          </a:prstGeom>
        </p:spPr>
        <p:style>
          <a:lnRef idx="2">
            <a:schemeClr val="accent4"/>
          </a:lnRef>
          <a:fillRef idx="1">
            <a:schemeClr val="lt1"/>
          </a:fillRef>
          <a:effectRef idx="0">
            <a:schemeClr val="accent4"/>
          </a:effectRef>
          <a:fontRef idx="minor">
            <a:schemeClr val="dk1"/>
          </a:fontRef>
        </p:style>
        <p:txBody>
          <a:bodyPr rtlCol="0" anchor="ctr">
            <a:normAutofit fontScale="85000" lnSpcReduction="20000"/>
          </a:bodyPr>
          <a:lstStyle/>
          <a:p>
            <a:pPr algn="ctr"/>
            <a:r>
              <a:rPr lang="it-IT" sz="2100" i="1" u="sng" dirty="0" smtClean="0"/>
              <a:t>Obbligo</a:t>
            </a:r>
            <a:r>
              <a:rPr lang="it-IT" dirty="0" smtClean="0"/>
              <a:t> utilizzo strumenti </a:t>
            </a:r>
            <a:r>
              <a:rPr lang="it-IT" dirty="0" err="1" smtClean="0"/>
              <a:t>Consip</a:t>
            </a:r>
            <a:r>
              <a:rPr lang="it-IT" dirty="0" smtClean="0"/>
              <a:t> ma facoltà di </a:t>
            </a:r>
            <a:r>
              <a:rPr lang="it-IT" b="1" dirty="0" smtClean="0"/>
              <a:t>scelta</a:t>
            </a:r>
            <a:r>
              <a:rPr lang="it-IT" dirty="0" smtClean="0"/>
              <a:t> tra </a:t>
            </a:r>
            <a:r>
              <a:rPr lang="it-IT" dirty="0"/>
              <a:t>convenzioni, accordi quadro, Me.pa, sistema dinamico di acquisizione.</a:t>
            </a:r>
          </a:p>
        </p:txBody>
      </p:sp>
      <p:sp>
        <p:nvSpPr>
          <p:cNvPr id="1049" name="Freccia a destra 1048"/>
          <p:cNvSpPr/>
          <p:nvPr/>
        </p:nvSpPr>
        <p:spPr>
          <a:xfrm>
            <a:off x="7868739" y="5536798"/>
            <a:ext cx="341810" cy="315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56" name="CasellaDiTesto 1055"/>
          <p:cNvSpPr txBox="1"/>
          <p:nvPr/>
        </p:nvSpPr>
        <p:spPr>
          <a:xfrm>
            <a:off x="8775515" y="991383"/>
            <a:ext cx="1054827" cy="369332"/>
          </a:xfrm>
          <a:prstGeom prst="rect">
            <a:avLst/>
          </a:prstGeom>
          <a:noFill/>
        </p:spPr>
        <p:txBody>
          <a:bodyPr wrap="square" rtlCol="0">
            <a:spAutoFit/>
          </a:bodyPr>
          <a:lstStyle/>
          <a:p>
            <a:pPr algn="r"/>
            <a:r>
              <a:rPr lang="it-IT" dirty="0" smtClean="0"/>
              <a:t>               </a:t>
            </a:r>
            <a:r>
              <a:rPr lang="it-IT" sz="1200" b="1" dirty="0">
                <a:solidFill>
                  <a:schemeClr val="bg1"/>
                </a:solidFill>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3509800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62" name="Text Box 6"/>
          <p:cNvSpPr txBox="1">
            <a:spLocks noChangeArrowheads="1"/>
          </p:cNvSpPr>
          <p:nvPr/>
        </p:nvSpPr>
        <p:spPr bwMode="auto">
          <a:xfrm>
            <a:off x="7449533" y="3784959"/>
            <a:ext cx="19446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11200" indent="-531813"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just">
              <a:spcBef>
                <a:spcPct val="50000"/>
              </a:spcBef>
              <a:buFont typeface="Wingdings" panose="05000000000000000000" pitchFamily="2" charset="2"/>
              <a:buNone/>
            </a:pPr>
            <a:r>
              <a:rPr lang="it-IT" altLang="it-IT" sz="1200" dirty="0">
                <a:solidFill>
                  <a:srgbClr val="000000"/>
                </a:solidFill>
                <a:sym typeface="Symbol" panose="05050102010706020507" pitchFamily="18" charset="2"/>
              </a:rPr>
              <a:t></a:t>
            </a:r>
            <a:r>
              <a:rPr lang="it-IT" altLang="it-IT" sz="1200" b="1" dirty="0">
                <a:solidFill>
                  <a:srgbClr val="000000"/>
                </a:solidFill>
              </a:rPr>
              <a:t> 209.000,00 €</a:t>
            </a:r>
          </a:p>
        </p:txBody>
      </p:sp>
      <p:sp>
        <p:nvSpPr>
          <p:cNvPr id="249863" name="Text Box 7"/>
          <p:cNvSpPr txBox="1">
            <a:spLocks noChangeArrowheads="1"/>
          </p:cNvSpPr>
          <p:nvPr/>
        </p:nvSpPr>
        <p:spPr bwMode="auto">
          <a:xfrm>
            <a:off x="1421795" y="2555203"/>
            <a:ext cx="4371975" cy="830997"/>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179388"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ctr">
              <a:spcBef>
                <a:spcPct val="50000"/>
              </a:spcBef>
              <a:buFont typeface="Wingdings" pitchFamily="2" charset="2"/>
              <a:buNone/>
              <a:defRPr/>
            </a:pPr>
            <a:r>
              <a:rPr lang="it-IT" altLang="it-IT" sz="1200" b="1" dirty="0">
                <a:solidFill>
                  <a:srgbClr val="000000"/>
                </a:solidFill>
                <a:latin typeface="+mn-lt"/>
              </a:rPr>
              <a:t>Forniture e servizi </a:t>
            </a:r>
            <a:r>
              <a:rPr lang="it-IT" altLang="it-IT" sz="1200" dirty="0">
                <a:solidFill>
                  <a:srgbClr val="000000"/>
                </a:solidFill>
                <a:latin typeface="+mn-lt"/>
                <a:sym typeface="Symbol" pitchFamily="18" charset="2"/>
              </a:rPr>
              <a:t>aggiudicati dalle autorità governative centrali elencate nell’Allegato III</a:t>
            </a:r>
            <a:endParaRPr lang="it-IT" altLang="it-IT" sz="1200" dirty="0">
              <a:latin typeface="+mn-lt"/>
              <a:ea typeface="Arial Unicode MS" pitchFamily="34" charset="-128"/>
              <a:cs typeface="Arial Unicode MS" pitchFamily="34" charset="-128"/>
            </a:endParaRPr>
          </a:p>
          <a:p>
            <a:pPr lvl="1" algn="ctr">
              <a:spcBef>
                <a:spcPct val="50000"/>
              </a:spcBef>
              <a:buFont typeface="Wingdings" pitchFamily="2" charset="2"/>
              <a:buNone/>
              <a:defRPr/>
            </a:pPr>
            <a:endParaRPr lang="it-IT" altLang="it-IT" sz="1600" b="1" dirty="0">
              <a:solidFill>
                <a:srgbClr val="000000"/>
              </a:solidFill>
              <a:sym typeface="Symbol" pitchFamily="18" charset="2"/>
            </a:endParaRPr>
          </a:p>
        </p:txBody>
      </p:sp>
      <p:sp>
        <p:nvSpPr>
          <p:cNvPr id="249864" name="Text Box 8"/>
          <p:cNvSpPr txBox="1">
            <a:spLocks noChangeArrowheads="1"/>
          </p:cNvSpPr>
          <p:nvPr/>
        </p:nvSpPr>
        <p:spPr bwMode="auto">
          <a:xfrm>
            <a:off x="1378933" y="3636508"/>
            <a:ext cx="4313237" cy="461665"/>
          </a:xfrm>
          <a:prstGeom prst="rect">
            <a:avLst/>
          </a:prstGeom>
          <a:noFill/>
          <a:ln>
            <a:noFill/>
          </a:ln>
          <a:extLst/>
        </p:spPr>
        <p:txBody>
          <a:bodyPr>
            <a:spAutoFit/>
          </a:bodyPr>
          <a:lstStyle>
            <a:lvl1pPr marL="342900" indent="-342900" eaLnBrk="0" hangingPunct="0">
              <a:defRPr>
                <a:solidFill>
                  <a:schemeClr val="tx1"/>
                </a:solidFill>
                <a:latin typeface="Arial" charset="0"/>
                <a:cs typeface="Arial" charset="0"/>
              </a:defRPr>
            </a:lvl1pPr>
            <a:lvl2pPr marL="182563" indent="-317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ctr">
              <a:spcBef>
                <a:spcPct val="50000"/>
              </a:spcBef>
              <a:buFont typeface="Wingdings" pitchFamily="2" charset="2"/>
              <a:buNone/>
              <a:defRPr/>
            </a:pPr>
            <a:r>
              <a:rPr lang="it-IT" altLang="it-IT" sz="1200" b="1" dirty="0">
                <a:solidFill>
                  <a:srgbClr val="000000"/>
                </a:solidFill>
                <a:latin typeface="+mn-lt"/>
              </a:rPr>
              <a:t>Forniture e  servizi</a:t>
            </a:r>
            <a:r>
              <a:rPr lang="it-IT" altLang="it-IT" sz="1200" dirty="0">
                <a:solidFill>
                  <a:srgbClr val="000000"/>
                </a:solidFill>
                <a:latin typeface="+mn-lt"/>
              </a:rPr>
              <a:t> </a:t>
            </a:r>
            <a:r>
              <a:rPr lang="it-IT" altLang="it-IT" sz="1200" dirty="0">
                <a:solidFill>
                  <a:srgbClr val="000000"/>
                </a:solidFill>
                <a:latin typeface="+mn-lt"/>
                <a:sym typeface="Symbol" pitchFamily="18" charset="2"/>
              </a:rPr>
              <a:t>aggiudicati da amministrazioni aggiudicatrici sub-centrali</a:t>
            </a:r>
          </a:p>
        </p:txBody>
      </p:sp>
      <p:sp>
        <p:nvSpPr>
          <p:cNvPr id="249865" name="Text Box 9"/>
          <p:cNvSpPr txBox="1">
            <a:spLocks noChangeArrowheads="1"/>
          </p:cNvSpPr>
          <p:nvPr/>
        </p:nvSpPr>
        <p:spPr bwMode="auto">
          <a:xfrm>
            <a:off x="1230386" y="4600188"/>
            <a:ext cx="40782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179388"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a:spcBef>
                <a:spcPct val="50000"/>
              </a:spcBef>
              <a:buFont typeface="Wingdings" panose="05000000000000000000" pitchFamily="2" charset="2"/>
              <a:buNone/>
            </a:pPr>
            <a:r>
              <a:rPr lang="it-IT" altLang="it-IT" sz="1200" b="1" dirty="0">
                <a:solidFill>
                  <a:srgbClr val="000000"/>
                </a:solidFill>
                <a:latin typeface="+mn-lt"/>
                <a:sym typeface="Symbol" panose="05050102010706020507" pitchFamily="18" charset="2"/>
              </a:rPr>
              <a:t>Lavori e concessioni</a:t>
            </a:r>
          </a:p>
        </p:txBody>
      </p:sp>
      <p:sp>
        <p:nvSpPr>
          <p:cNvPr id="249868" name="Rectangle 12"/>
          <p:cNvSpPr>
            <a:spLocks noChangeArrowheads="1"/>
          </p:cNvSpPr>
          <p:nvPr/>
        </p:nvSpPr>
        <p:spPr bwMode="auto">
          <a:xfrm>
            <a:off x="7449533" y="2788430"/>
            <a:ext cx="19446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11200" indent="-531813"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just">
              <a:spcBef>
                <a:spcPct val="50000"/>
              </a:spcBef>
              <a:buFont typeface="Wingdings" panose="05000000000000000000" pitchFamily="2" charset="2"/>
              <a:buNone/>
            </a:pPr>
            <a:r>
              <a:rPr lang="it-IT" altLang="it-IT" sz="1200" dirty="0">
                <a:solidFill>
                  <a:srgbClr val="000000"/>
                </a:solidFill>
                <a:latin typeface="+mn-lt"/>
                <a:sym typeface="Symbol" panose="05050102010706020507" pitchFamily="18" charset="2"/>
              </a:rPr>
              <a:t> </a:t>
            </a:r>
            <a:r>
              <a:rPr lang="it-IT" altLang="it-IT" sz="1200" b="1" dirty="0">
                <a:solidFill>
                  <a:srgbClr val="000000"/>
                </a:solidFill>
                <a:latin typeface="+mn-lt"/>
              </a:rPr>
              <a:t>135.000,00 €</a:t>
            </a:r>
          </a:p>
        </p:txBody>
      </p:sp>
      <p:sp>
        <p:nvSpPr>
          <p:cNvPr id="9229" name="Text Box 15"/>
          <p:cNvSpPr txBox="1">
            <a:spLocks noChangeArrowheads="1"/>
          </p:cNvSpPr>
          <p:nvPr/>
        </p:nvSpPr>
        <p:spPr bwMode="auto">
          <a:xfrm>
            <a:off x="1843642" y="1427471"/>
            <a:ext cx="3383817" cy="664797"/>
          </a:xfrm>
          <a:prstGeom prst="rect">
            <a:avLst/>
          </a:prstGeom>
          <a:solidFill>
            <a:schemeClr val="accent3">
              <a:lumMod val="20000"/>
              <a:lumOff val="80000"/>
            </a:schemeClr>
          </a:solidFill>
          <a:ln w="9525" algn="ctr">
            <a:noFill/>
            <a:prstDash val="dash"/>
            <a:miter lim="800000"/>
            <a:headEnd/>
            <a:tailEnd/>
          </a:ln>
        </p:spPr>
        <p:txBody>
          <a:bodyPr wrap="square">
            <a:spAutoFit/>
          </a:bodyPr>
          <a:lstStyle/>
          <a:p>
            <a:pPr algn="ctr">
              <a:lnSpc>
                <a:spcPct val="130000"/>
              </a:lnSpc>
              <a:spcBef>
                <a:spcPct val="50000"/>
              </a:spcBef>
              <a:defRPr/>
            </a:pPr>
            <a:r>
              <a:rPr lang="it-IT" sz="1200" b="1" dirty="0">
                <a:solidFill>
                  <a:srgbClr val="000000"/>
                </a:solidFill>
                <a:latin typeface="Arial" charset="0"/>
              </a:rPr>
              <a:t>ATTUALI SOGLIE </a:t>
            </a:r>
            <a:r>
              <a:rPr lang="it-IT" sz="1200" b="1" dirty="0">
                <a:solidFill>
                  <a:srgbClr val="000000"/>
                </a:solidFill>
              </a:rPr>
              <a:t>COMUNITARIE</a:t>
            </a:r>
            <a:endParaRPr lang="it-IT" sz="1200" dirty="0">
              <a:solidFill>
                <a:srgbClr val="000000"/>
              </a:solidFill>
            </a:endParaRPr>
          </a:p>
          <a:p>
            <a:pPr algn="ctr">
              <a:lnSpc>
                <a:spcPct val="130000"/>
              </a:lnSpc>
              <a:spcBef>
                <a:spcPct val="50000"/>
              </a:spcBef>
              <a:defRPr/>
            </a:pPr>
            <a:r>
              <a:rPr lang="it-IT" sz="1200" b="1" dirty="0">
                <a:solidFill>
                  <a:srgbClr val="000000"/>
                </a:solidFill>
                <a:latin typeface="Arial" charset="0"/>
              </a:rPr>
              <a:t>Regolamento (CE) n. 2015/2170</a:t>
            </a:r>
          </a:p>
        </p:txBody>
      </p:sp>
      <p:sp>
        <p:nvSpPr>
          <p:cNvPr id="249876" name="Line 20"/>
          <p:cNvSpPr>
            <a:spLocks noChangeShapeType="1"/>
          </p:cNvSpPr>
          <p:nvPr/>
        </p:nvSpPr>
        <p:spPr bwMode="auto">
          <a:xfrm>
            <a:off x="1378934" y="3266458"/>
            <a:ext cx="8396438"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nchor="ctr"/>
          <a:lstStyle/>
          <a:p>
            <a:endParaRPr lang="it-IT"/>
          </a:p>
        </p:txBody>
      </p:sp>
      <p:sp>
        <p:nvSpPr>
          <p:cNvPr id="249877" name="Line 21"/>
          <p:cNvSpPr>
            <a:spLocks noChangeShapeType="1"/>
          </p:cNvSpPr>
          <p:nvPr/>
        </p:nvSpPr>
        <p:spPr bwMode="auto">
          <a:xfrm>
            <a:off x="1418620" y="4408260"/>
            <a:ext cx="8356751"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nchor="ctr"/>
          <a:lstStyle/>
          <a:p>
            <a:endParaRPr lang="it-IT"/>
          </a:p>
        </p:txBody>
      </p:sp>
      <p:sp>
        <p:nvSpPr>
          <p:cNvPr id="249878" name="Rectangle 22"/>
          <p:cNvSpPr>
            <a:spLocks noChangeArrowheads="1"/>
          </p:cNvSpPr>
          <p:nvPr/>
        </p:nvSpPr>
        <p:spPr bwMode="auto">
          <a:xfrm>
            <a:off x="6892093" y="4600188"/>
            <a:ext cx="2776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just">
              <a:spcBef>
                <a:spcPct val="50000"/>
              </a:spcBef>
              <a:buFont typeface="Wingdings" panose="05000000000000000000" pitchFamily="2" charset="2"/>
              <a:buNone/>
            </a:pPr>
            <a:r>
              <a:rPr lang="it-IT" altLang="it-IT" dirty="0">
                <a:solidFill>
                  <a:srgbClr val="FF0000"/>
                </a:solidFill>
                <a:latin typeface="+mn-lt"/>
                <a:sym typeface="Symbol" panose="05050102010706020507" pitchFamily="18" charset="2"/>
              </a:rPr>
              <a:t>  </a:t>
            </a:r>
            <a:r>
              <a:rPr lang="it-IT" altLang="it-IT" sz="1200" dirty="0">
                <a:solidFill>
                  <a:srgbClr val="FF0000"/>
                </a:solidFill>
                <a:latin typeface="+mn-lt"/>
                <a:sym typeface="Symbol" panose="05050102010706020507" pitchFamily="18" charset="2"/>
              </a:rPr>
              <a:t> </a:t>
            </a:r>
            <a:r>
              <a:rPr lang="it-IT" altLang="it-IT" sz="1200" b="1" dirty="0">
                <a:solidFill>
                  <a:srgbClr val="FF0000"/>
                </a:solidFill>
                <a:latin typeface="+mn-lt"/>
                <a:sym typeface="Symbol" panose="05050102010706020507" pitchFamily="18" charset="2"/>
              </a:rPr>
              <a:t>1.000.000,00</a:t>
            </a:r>
            <a:r>
              <a:rPr lang="it-IT" altLang="it-IT" sz="1200" dirty="0">
                <a:solidFill>
                  <a:srgbClr val="FF0000"/>
                </a:solidFill>
                <a:latin typeface="+mn-lt"/>
                <a:sym typeface="Symbol" panose="05050102010706020507" pitchFamily="18" charset="2"/>
              </a:rPr>
              <a:t> </a:t>
            </a:r>
            <a:r>
              <a:rPr lang="it-IT" altLang="it-IT" sz="1200" b="1" dirty="0">
                <a:solidFill>
                  <a:srgbClr val="000000"/>
                </a:solidFill>
                <a:latin typeface="+mn-lt"/>
                <a:sym typeface="Symbol" panose="05050102010706020507" pitchFamily="18" charset="2"/>
              </a:rPr>
              <a:t>€ *</a:t>
            </a:r>
          </a:p>
        </p:txBody>
      </p:sp>
      <p:sp>
        <p:nvSpPr>
          <p:cNvPr id="21" name="Line 21"/>
          <p:cNvSpPr>
            <a:spLocks noChangeShapeType="1"/>
          </p:cNvSpPr>
          <p:nvPr/>
        </p:nvSpPr>
        <p:spPr bwMode="auto">
          <a:xfrm>
            <a:off x="566738" y="6021388"/>
            <a:ext cx="8774112"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nchor="ctr"/>
          <a:lstStyle/>
          <a:p>
            <a:endParaRPr lang="it-IT"/>
          </a:p>
        </p:txBody>
      </p:sp>
      <p:sp>
        <p:nvSpPr>
          <p:cNvPr id="5134" name="CasellaDiTesto 2"/>
          <p:cNvSpPr txBox="1">
            <a:spLocks noChangeArrowheads="1"/>
          </p:cNvSpPr>
          <p:nvPr/>
        </p:nvSpPr>
        <p:spPr bwMode="auto">
          <a:xfrm>
            <a:off x="708479" y="5093155"/>
            <a:ext cx="8774113" cy="8302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it-IT" altLang="it-IT" sz="800" b="1" dirty="0">
                <a:effectLst>
                  <a:outerShdw blurRad="38100" dist="38100" dir="2700000" algn="tl">
                    <a:srgbClr val="000000">
                      <a:alpha val="43137"/>
                    </a:srgbClr>
                  </a:outerShdw>
                </a:effectLst>
              </a:rPr>
              <a:t>* in realtà il Codice individua  in euro 5.225.000,00 la soglia limite per definire l’appalto di rilievo comunitario. Tuttavia, poiché l’articolo 36, comma 2, lettera c), del decreto legislativo 18 aprile 2016, n. 50, effettua una ulteriore distinzione all’interno del valore al di sotto della soglia comunitaria (contratti di lavori pubblici di valore ricompreso tra 150.000,00 euro e 1.000.000,00 di euro, per il quale scatta il solo obbligo di consultazione di dieci operatori economici), si è ritenuto, ai soli fini della presente nota e tenuto conto delle concrete e reali esigenze delle istituzioni scolastiche, di trattare della procedura relativa ai lavori pubblici posta all’interno di detto valore economico (fino ad 1.000.000,00 di euro) e di non trattare, viceversa, gli appalti di lavori sotto-soglia comunitaria di valore superiore al milione di euro e sino ad euro 5.225.000,00, rispetto ai quali scattano le ordinarie procedure ad evidenza pubblica.</a:t>
            </a:r>
          </a:p>
        </p:txBody>
      </p:sp>
      <p:sp>
        <p:nvSpPr>
          <p:cNvPr id="8" name="Titolo 7"/>
          <p:cNvSpPr>
            <a:spLocks noGrp="1"/>
          </p:cNvSpPr>
          <p:nvPr>
            <p:ph type="title"/>
          </p:nvPr>
        </p:nvSpPr>
        <p:spPr>
          <a:xfrm>
            <a:off x="1391603" y="513075"/>
            <a:ext cx="7822883" cy="805038"/>
          </a:xfrm>
        </p:spPr>
        <p:txBody>
          <a:bodyPr>
            <a:noAutofit/>
          </a:bodyPr>
          <a:lstStyle/>
          <a:p>
            <a:r>
              <a:rPr lang="it-IT" sz="2800" b="1" dirty="0">
                <a:solidFill>
                  <a:srgbClr val="0070C0"/>
                </a:solidFill>
                <a:latin typeface="+mn-lt"/>
              </a:rPr>
              <a:t>Le soglie comunitarie  (</a:t>
            </a:r>
            <a:r>
              <a:rPr lang="it-IT" sz="2800" b="1" dirty="0" smtClean="0">
                <a:solidFill>
                  <a:srgbClr val="0070C0"/>
                </a:solidFill>
                <a:latin typeface="+mn-lt"/>
              </a:rPr>
              <a:t>art.35</a:t>
            </a:r>
            <a:r>
              <a:rPr lang="it-IT" sz="2800" b="1" dirty="0" smtClean="0">
                <a:solidFill>
                  <a:srgbClr val="FF0000"/>
                </a:solidFill>
                <a:cs typeface="Arial" pitchFamily="34" charset="0"/>
              </a:rPr>
              <a:t> </a:t>
            </a:r>
            <a:r>
              <a:rPr lang="it-IT" sz="2800" b="1" dirty="0">
                <a:solidFill>
                  <a:schemeClr val="accent1"/>
                </a:solidFill>
                <a:latin typeface="Calibri" panose="020F0502020204030204" pitchFamily="34" charset="0"/>
                <a:cs typeface="Arial" pitchFamily="34" charset="0"/>
              </a:rPr>
              <a:t>D. </a:t>
            </a:r>
            <a:r>
              <a:rPr lang="it-IT" sz="2800" b="1" dirty="0" err="1">
                <a:solidFill>
                  <a:schemeClr val="accent1"/>
                </a:solidFill>
                <a:latin typeface="Calibri" panose="020F0502020204030204" pitchFamily="34" charset="0"/>
                <a:cs typeface="Arial" pitchFamily="34" charset="0"/>
              </a:rPr>
              <a:t>Lgs</a:t>
            </a:r>
            <a:r>
              <a:rPr lang="it-IT" sz="2800" b="1" dirty="0">
                <a:solidFill>
                  <a:schemeClr val="accent1"/>
                </a:solidFill>
                <a:latin typeface="Calibri" panose="020F0502020204030204" pitchFamily="34" charset="0"/>
                <a:cs typeface="Arial" pitchFamily="34" charset="0"/>
              </a:rPr>
              <a:t>. </a:t>
            </a:r>
            <a:r>
              <a:rPr lang="it-IT" sz="2800" b="1" dirty="0" smtClean="0">
                <a:solidFill>
                  <a:schemeClr val="accent1"/>
                </a:solidFill>
                <a:latin typeface="Calibri" panose="020F0502020204030204" pitchFamily="34" charset="0"/>
                <a:cs typeface="Arial" pitchFamily="34" charset="0"/>
              </a:rPr>
              <a:t>50 </a:t>
            </a:r>
            <a:r>
              <a:rPr lang="it-IT" sz="2800" b="1" dirty="0">
                <a:solidFill>
                  <a:schemeClr val="accent1"/>
                </a:solidFill>
                <a:latin typeface="Calibri" panose="020F0502020204030204" pitchFamily="34" charset="0"/>
                <a:cs typeface="Arial" pitchFamily="34" charset="0"/>
              </a:rPr>
              <a:t>del 2016</a:t>
            </a:r>
            <a:r>
              <a:rPr lang="it-IT" sz="2800" b="1" dirty="0" smtClean="0">
                <a:solidFill>
                  <a:schemeClr val="accent1"/>
                </a:solidFill>
                <a:latin typeface="Calibri" panose="020F0502020204030204" pitchFamily="34" charset="0"/>
              </a:rPr>
              <a:t> </a:t>
            </a:r>
            <a:r>
              <a:rPr lang="it-IT" sz="2800" b="1" dirty="0" smtClean="0">
                <a:solidFill>
                  <a:srgbClr val="0070C0"/>
                </a:solidFill>
                <a:latin typeface="+mn-lt"/>
              </a:rPr>
              <a:t>)</a:t>
            </a:r>
            <a:endParaRPr lang="it-IT" sz="2800" b="1" dirty="0">
              <a:latin typeface="+mn-lt"/>
            </a:endParaRPr>
          </a:p>
        </p:txBody>
      </p:sp>
      <p:sp>
        <p:nvSpPr>
          <p:cNvPr id="14" name="Segnaposto numero diapositiva 1"/>
          <p:cNvSpPr>
            <a:spLocks noGrp="1"/>
          </p:cNvSpPr>
          <p:nvPr>
            <p:ph type="sldNum" sz="quarter" idx="4294967295"/>
          </p:nvPr>
        </p:nvSpPr>
        <p:spPr>
          <a:xfrm>
            <a:off x="7677150" y="239390"/>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smtClean="0">
                <a:solidFill>
                  <a:schemeClr val="bg1"/>
                </a:solidFill>
              </a:rPr>
              <a:t>4</a:t>
            </a:r>
            <a:endParaRPr lang="it-IT" altLang="it-IT" b="1" dirty="0">
              <a:solidFill>
                <a:schemeClr val="bg1"/>
              </a:solidFill>
            </a:endParaRPr>
          </a:p>
        </p:txBody>
      </p:sp>
    </p:spTree>
    <p:extLst>
      <p:ext uri="{BB962C8B-B14F-4D97-AF65-F5344CB8AC3E}">
        <p14:creationId xmlns:p14="http://schemas.microsoft.com/office/powerpoint/2010/main" val="291900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9863"/>
                                        </p:tgtEl>
                                        <p:attrNameLst>
                                          <p:attrName>style.visibility</p:attrName>
                                        </p:attrNameLst>
                                      </p:cBhvr>
                                      <p:to>
                                        <p:strVal val="visible"/>
                                      </p:to>
                                    </p:set>
                                    <p:animEffect transition="in" filter="wipe(left)">
                                      <p:cBhvr>
                                        <p:cTn id="7" dur="500"/>
                                        <p:tgtEl>
                                          <p:spTgt spid="24986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9868"/>
                                        </p:tgtEl>
                                        <p:attrNameLst>
                                          <p:attrName>style.visibility</p:attrName>
                                        </p:attrNameLst>
                                      </p:cBhvr>
                                      <p:to>
                                        <p:strVal val="visible"/>
                                      </p:to>
                                    </p:set>
                                    <p:animEffect transition="in" filter="wipe(left)">
                                      <p:cBhvr>
                                        <p:cTn id="11" dur="500"/>
                                        <p:tgtEl>
                                          <p:spTgt spid="24986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249876"/>
                                        </p:tgtEl>
                                        <p:attrNameLst>
                                          <p:attrName>style.visibility</p:attrName>
                                        </p:attrNameLst>
                                      </p:cBhvr>
                                      <p:to>
                                        <p:strVal val="visible"/>
                                      </p:to>
                                    </p:set>
                                    <p:animEffect transition="in" filter="wipe(left)">
                                      <p:cBhvr>
                                        <p:cTn id="16" dur="500"/>
                                        <p:tgtEl>
                                          <p:spTgt spid="249876"/>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49864"/>
                                        </p:tgtEl>
                                        <p:attrNameLst>
                                          <p:attrName>style.visibility</p:attrName>
                                        </p:attrNameLst>
                                      </p:cBhvr>
                                      <p:to>
                                        <p:strVal val="visible"/>
                                      </p:to>
                                    </p:set>
                                    <p:animEffect transition="in" filter="wipe(left)">
                                      <p:cBhvr>
                                        <p:cTn id="19" dur="500"/>
                                        <p:tgtEl>
                                          <p:spTgt spid="249864"/>
                                        </p:tgtEl>
                                      </p:cBhvr>
                                    </p:animEffect>
                                  </p:childTnLst>
                                </p:cTn>
                              </p:par>
                            </p:childTnLst>
                          </p:cTn>
                        </p:par>
                        <p:par>
                          <p:cTn id="20" fill="hold" nodeType="afterGroup">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249862"/>
                                        </p:tgtEl>
                                        <p:attrNameLst>
                                          <p:attrName>style.visibility</p:attrName>
                                        </p:attrNameLst>
                                      </p:cBhvr>
                                      <p:to>
                                        <p:strVal val="visible"/>
                                      </p:to>
                                    </p:set>
                                    <p:animEffect transition="in" filter="wipe(left)">
                                      <p:cBhvr>
                                        <p:cTn id="23" dur="500"/>
                                        <p:tgtEl>
                                          <p:spTgt spid="24986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249877"/>
                                        </p:tgtEl>
                                        <p:attrNameLst>
                                          <p:attrName>style.visibility</p:attrName>
                                        </p:attrNameLst>
                                      </p:cBhvr>
                                      <p:to>
                                        <p:strVal val="visible"/>
                                      </p:to>
                                    </p:set>
                                    <p:animEffect transition="in" filter="wipe(left)">
                                      <p:cBhvr>
                                        <p:cTn id="28" dur="500"/>
                                        <p:tgtEl>
                                          <p:spTgt spid="24987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49865"/>
                                        </p:tgtEl>
                                        <p:attrNameLst>
                                          <p:attrName>style.visibility</p:attrName>
                                        </p:attrNameLst>
                                      </p:cBhvr>
                                      <p:to>
                                        <p:strVal val="visible"/>
                                      </p:to>
                                    </p:set>
                                    <p:animEffect transition="in" filter="wipe(left)">
                                      <p:cBhvr>
                                        <p:cTn id="31" dur="500"/>
                                        <p:tgtEl>
                                          <p:spTgt spid="249865"/>
                                        </p:tgtEl>
                                      </p:cBhvr>
                                    </p:animEffect>
                                  </p:childTnLst>
                                </p:cTn>
                              </p:par>
                            </p:childTnLst>
                          </p:cTn>
                        </p:par>
                        <p:par>
                          <p:cTn id="32" fill="hold" nodeType="afterGroup">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249878"/>
                                        </p:tgtEl>
                                        <p:attrNameLst>
                                          <p:attrName>style.visibility</p:attrName>
                                        </p:attrNameLst>
                                      </p:cBhvr>
                                      <p:to>
                                        <p:strVal val="visible"/>
                                      </p:to>
                                    </p:set>
                                    <p:animEffect transition="in" filter="wipe(left)">
                                      <p:cBhvr>
                                        <p:cTn id="35" dur="500"/>
                                        <p:tgtEl>
                                          <p:spTgt spid="24987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left)">
                                      <p:cBhvr>
                                        <p:cTn id="4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2" grpId="0"/>
      <p:bldP spid="249863" grpId="0"/>
      <p:bldP spid="249864" grpId="0"/>
      <p:bldP spid="249865" grpId="0"/>
      <p:bldP spid="249868" grpId="0"/>
      <p:bldP spid="24987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402080" y="805495"/>
            <a:ext cx="7822883" cy="1020130"/>
          </a:xfrm>
        </p:spPr>
        <p:txBody>
          <a:bodyPr anchor="ctr">
            <a:noAutofit/>
          </a:bodyPr>
          <a:lstStyle/>
          <a:p>
            <a:r>
              <a:rPr lang="it-IT" altLang="it-IT" sz="2800" b="1" dirty="0">
                <a:solidFill>
                  <a:srgbClr val="0070C0"/>
                </a:solidFill>
              </a:rPr>
              <a:t/>
            </a:r>
            <a:br>
              <a:rPr lang="it-IT" altLang="it-IT" sz="2800" b="1" dirty="0">
                <a:solidFill>
                  <a:srgbClr val="0070C0"/>
                </a:solidFill>
              </a:rPr>
            </a:br>
            <a:r>
              <a:rPr lang="it-IT" altLang="it-IT" sz="2800" b="1" dirty="0">
                <a:solidFill>
                  <a:srgbClr val="0070C0"/>
                </a:solidFill>
              </a:rPr>
              <a:t/>
            </a:r>
            <a:br>
              <a:rPr lang="it-IT" altLang="it-IT" sz="2800" b="1" dirty="0">
                <a:solidFill>
                  <a:srgbClr val="0070C0"/>
                </a:solidFill>
              </a:rPr>
            </a:br>
            <a:r>
              <a:rPr lang="it-IT" altLang="it-IT" sz="2800" b="1" dirty="0" smtClean="0">
                <a:solidFill>
                  <a:srgbClr val="0070C0"/>
                </a:solidFill>
              </a:rPr>
              <a:t>                        </a:t>
            </a:r>
            <a:r>
              <a:rPr lang="it-IT" altLang="it-IT" sz="2800" b="1" dirty="0" smtClean="0">
                <a:solidFill>
                  <a:srgbClr val="0070C0"/>
                </a:solidFill>
                <a:latin typeface="+mn-lt"/>
              </a:rPr>
              <a:t>Le </a:t>
            </a:r>
            <a:r>
              <a:rPr lang="it-IT" altLang="it-IT" sz="2800" b="1" dirty="0">
                <a:solidFill>
                  <a:srgbClr val="0070C0"/>
                </a:solidFill>
                <a:latin typeface="+mn-lt"/>
              </a:rPr>
              <a:t>soglie comunitarie: </a:t>
            </a:r>
            <a:r>
              <a:rPr lang="it-IT" altLang="it-IT" sz="2800" b="1" dirty="0" smtClean="0">
                <a:solidFill>
                  <a:srgbClr val="0070C0"/>
                </a:solidFill>
                <a:latin typeface="+mn-lt"/>
              </a:rPr>
              <a:t/>
            </a:r>
            <a:br>
              <a:rPr lang="it-IT" altLang="it-IT" sz="2800" b="1" dirty="0" smtClean="0">
                <a:solidFill>
                  <a:srgbClr val="0070C0"/>
                </a:solidFill>
                <a:latin typeface="+mn-lt"/>
              </a:rPr>
            </a:br>
            <a:r>
              <a:rPr lang="it-IT" altLang="it-IT" sz="2800" b="1" dirty="0" smtClean="0">
                <a:solidFill>
                  <a:srgbClr val="0070C0"/>
                </a:solidFill>
                <a:latin typeface="+mn-lt"/>
              </a:rPr>
              <a:t>             differenza </a:t>
            </a:r>
            <a:r>
              <a:rPr lang="it-IT" altLang="it-IT" sz="2800" b="1" dirty="0">
                <a:solidFill>
                  <a:srgbClr val="0070C0"/>
                </a:solidFill>
                <a:latin typeface="+mn-lt"/>
              </a:rPr>
              <a:t>tra sopra e sotto </a:t>
            </a:r>
            <a:r>
              <a:rPr lang="it-IT" altLang="it-IT" sz="2800" b="1" dirty="0" smtClean="0">
                <a:solidFill>
                  <a:srgbClr val="0070C0"/>
                </a:solidFill>
                <a:latin typeface="+mn-lt"/>
              </a:rPr>
              <a:t>soglia</a:t>
            </a:r>
            <a:r>
              <a:rPr lang="it-IT" altLang="it-IT" sz="2800" b="1" dirty="0"/>
              <a:t/>
            </a:r>
            <a:br>
              <a:rPr lang="it-IT" altLang="it-IT" sz="2800" b="1" dirty="0"/>
            </a:br>
            <a:r>
              <a:rPr lang="it-IT" altLang="it-IT" sz="2800" b="1" dirty="0">
                <a:solidFill>
                  <a:srgbClr val="0070C0"/>
                </a:solidFill>
              </a:rPr>
              <a:t/>
            </a:r>
            <a:br>
              <a:rPr lang="it-IT" altLang="it-IT" sz="2800" b="1" dirty="0">
                <a:solidFill>
                  <a:srgbClr val="0070C0"/>
                </a:solidFill>
              </a:rPr>
            </a:br>
            <a:endParaRPr lang="it-IT" altLang="it-IT" sz="2800" b="1" dirty="0"/>
          </a:p>
        </p:txBody>
      </p:sp>
      <p:sp>
        <p:nvSpPr>
          <p:cNvPr id="6147" name="Rectangle 3"/>
          <p:cNvSpPr>
            <a:spLocks noGrp="1" noChangeArrowheads="1"/>
          </p:cNvSpPr>
          <p:nvPr>
            <p:ph idx="1"/>
          </p:nvPr>
        </p:nvSpPr>
        <p:spPr>
          <a:xfrm>
            <a:off x="1402080" y="1825625"/>
            <a:ext cx="7822883" cy="3573689"/>
          </a:xfrm>
        </p:spPr>
        <p:txBody>
          <a:bodyPr>
            <a:normAutofit/>
          </a:bodyPr>
          <a:lstStyle/>
          <a:p>
            <a:pPr marL="0" indent="0" algn="just">
              <a:lnSpc>
                <a:spcPct val="150000"/>
              </a:lnSpc>
              <a:spcBef>
                <a:spcPts val="0"/>
              </a:spcBef>
              <a:buNone/>
              <a:defRPr/>
            </a:pPr>
            <a:r>
              <a:rPr lang="it-IT" sz="1200" dirty="0" smtClean="0"/>
              <a:t>                                                                                                                                                    </a:t>
            </a:r>
            <a:endParaRPr lang="it-IT" sz="1200" dirty="0"/>
          </a:p>
          <a:p>
            <a:pPr marL="0" indent="0" algn="just">
              <a:lnSpc>
                <a:spcPct val="150000"/>
              </a:lnSpc>
              <a:spcBef>
                <a:spcPts val="0"/>
              </a:spcBef>
              <a:buNone/>
              <a:defRPr/>
            </a:pPr>
            <a:r>
              <a:rPr lang="it-IT" sz="1400" dirty="0" smtClean="0"/>
              <a:t>Rilevanza dell’</a:t>
            </a:r>
            <a:r>
              <a:rPr lang="it-IT" sz="1400" b="1" dirty="0" smtClean="0"/>
              <a:t>ammontare</a:t>
            </a:r>
            <a:r>
              <a:rPr lang="it-IT" sz="1400" dirty="0" smtClean="0"/>
              <a:t> dei </a:t>
            </a:r>
            <a:r>
              <a:rPr lang="it-IT" sz="1400" dirty="0"/>
              <a:t>lavori, servizi e forniture che </a:t>
            </a:r>
            <a:r>
              <a:rPr lang="it-IT" sz="1400" dirty="0" smtClean="0"/>
              <a:t> si intende acquisire: differenza tra sopra e sotto soglia.</a:t>
            </a:r>
          </a:p>
          <a:p>
            <a:pPr marL="0" indent="0" algn="just">
              <a:lnSpc>
                <a:spcPct val="150000"/>
              </a:lnSpc>
              <a:spcBef>
                <a:spcPts val="0"/>
              </a:spcBef>
              <a:buNone/>
              <a:defRPr/>
            </a:pPr>
            <a:endParaRPr lang="it-IT" sz="1400" dirty="0"/>
          </a:p>
          <a:p>
            <a:pPr algn="just">
              <a:lnSpc>
                <a:spcPct val="150000"/>
              </a:lnSpc>
              <a:spcBef>
                <a:spcPts val="0"/>
              </a:spcBef>
              <a:defRPr/>
            </a:pPr>
            <a:r>
              <a:rPr lang="it-IT" sz="1400" dirty="0" smtClean="0"/>
              <a:t>Se </a:t>
            </a:r>
            <a:r>
              <a:rPr lang="it-IT" sz="1400" dirty="0"/>
              <a:t>tale ammontare è </a:t>
            </a:r>
            <a:r>
              <a:rPr lang="it-IT" sz="1400" b="1" dirty="0"/>
              <a:t>al di sopra</a:t>
            </a:r>
            <a:r>
              <a:rPr lang="it-IT" sz="1400" dirty="0"/>
              <a:t> della </a:t>
            </a:r>
            <a:r>
              <a:rPr lang="it-IT" sz="1400" dirty="0" smtClean="0"/>
              <a:t>soglia di rilievo comunitario —</a:t>
            </a:r>
            <a:r>
              <a:rPr lang="it-IT" sz="1400" dirty="0" smtClean="0">
                <a:latin typeface="Arial"/>
                <a:cs typeface="Arial"/>
              </a:rPr>
              <a:t>►</a:t>
            </a:r>
            <a:r>
              <a:rPr lang="it-IT" sz="1400" dirty="0" smtClean="0"/>
              <a:t>obbligatoriamente </a:t>
            </a:r>
            <a:r>
              <a:rPr lang="it-IT" sz="1400" i="1" u="sng" dirty="0" smtClean="0"/>
              <a:t>procedure </a:t>
            </a:r>
            <a:r>
              <a:rPr lang="it-IT" sz="1400" i="1" u="sng" dirty="0"/>
              <a:t>ordinarie</a:t>
            </a:r>
            <a:r>
              <a:rPr lang="it-IT" sz="1400" dirty="0"/>
              <a:t>  ovvero:</a:t>
            </a:r>
          </a:p>
          <a:p>
            <a:pPr lvl="1">
              <a:buFont typeface="Wingdings" panose="05000000000000000000" pitchFamily="2" charset="2"/>
              <a:buChar char="Ø"/>
              <a:defRPr/>
            </a:pPr>
            <a:r>
              <a:rPr lang="it-IT" sz="1400" dirty="0"/>
              <a:t>   aperta (ex art. 60 D. </a:t>
            </a:r>
            <a:r>
              <a:rPr lang="it-IT" sz="1400" dirty="0" err="1"/>
              <a:t>lgs</a:t>
            </a:r>
            <a:r>
              <a:rPr lang="it-IT" sz="1400" dirty="0"/>
              <a:t> </a:t>
            </a:r>
            <a:r>
              <a:rPr lang="it-IT" sz="1400" dirty="0" smtClean="0"/>
              <a:t>n. 50 </a:t>
            </a:r>
            <a:r>
              <a:rPr lang="it-IT" sz="1400" dirty="0"/>
              <a:t>del 2016)</a:t>
            </a:r>
          </a:p>
          <a:p>
            <a:pPr lvl="1">
              <a:buFont typeface="Wingdings" panose="05000000000000000000" pitchFamily="2" charset="2"/>
              <a:buChar char="Ø"/>
              <a:defRPr/>
            </a:pPr>
            <a:r>
              <a:rPr lang="it-IT" sz="1400" dirty="0"/>
              <a:t>    ristretta (ex art. 61 d.lgs. </a:t>
            </a:r>
            <a:r>
              <a:rPr lang="it-IT" sz="1400" dirty="0" smtClean="0"/>
              <a:t>n. 50 </a:t>
            </a:r>
            <a:r>
              <a:rPr lang="it-IT" sz="1400" dirty="0"/>
              <a:t>del 2016  ) </a:t>
            </a:r>
          </a:p>
          <a:p>
            <a:pPr lvl="1" algn="just">
              <a:buFont typeface="Wingdings" panose="05000000000000000000" pitchFamily="2" charset="2"/>
              <a:buChar char="Ø"/>
              <a:defRPr/>
            </a:pPr>
            <a:r>
              <a:rPr lang="it-IT" sz="1400" dirty="0"/>
              <a:t>    negoziata, con o senza pubblicazione del bando di gara (ex art. 62 e 63 d.lgs</a:t>
            </a:r>
            <a:r>
              <a:rPr lang="it-IT" sz="1400" dirty="0" smtClean="0"/>
              <a:t>. n. 50 </a:t>
            </a:r>
            <a:r>
              <a:rPr lang="it-IT" sz="1400" dirty="0"/>
              <a:t>del 2016 )</a:t>
            </a:r>
          </a:p>
          <a:p>
            <a:pPr lvl="1">
              <a:buFont typeface="Wingdings" panose="05000000000000000000" pitchFamily="2" charset="2"/>
              <a:buChar char="Ø"/>
              <a:defRPr/>
            </a:pPr>
            <a:r>
              <a:rPr lang="it-IT" sz="1400" dirty="0"/>
              <a:t>    dialogo competitivo (ex art. 64  d.lgs. </a:t>
            </a:r>
            <a:r>
              <a:rPr lang="it-IT" sz="1400" dirty="0" smtClean="0"/>
              <a:t>n. 50 </a:t>
            </a:r>
            <a:r>
              <a:rPr lang="it-IT" sz="1400" dirty="0"/>
              <a:t>del 2016 )</a:t>
            </a:r>
          </a:p>
          <a:p>
            <a:pPr lvl="1">
              <a:buFont typeface="Wingdings" panose="05000000000000000000" pitchFamily="2" charset="2"/>
              <a:buChar char="Ø"/>
              <a:defRPr/>
            </a:pPr>
            <a:r>
              <a:rPr lang="it-IT" sz="1400" dirty="0"/>
              <a:t>    partenariato per l’innovazione (ex art. 65 d.lgs. </a:t>
            </a:r>
            <a:r>
              <a:rPr lang="it-IT" sz="1400" dirty="0" smtClean="0"/>
              <a:t>n. 50 </a:t>
            </a:r>
            <a:r>
              <a:rPr lang="it-IT" sz="1400" dirty="0"/>
              <a:t>del 2016 ).</a:t>
            </a:r>
          </a:p>
          <a:p>
            <a:pPr eaLnBrk="1" hangingPunct="1">
              <a:lnSpc>
                <a:spcPct val="80000"/>
              </a:lnSpc>
              <a:defRPr/>
            </a:pPr>
            <a:endParaRPr lang="it-IT" altLang="it-IT" sz="1600" dirty="0">
              <a:latin typeface="Baskerville Old Face" panose="02020602080505020303" pitchFamily="18" charset="0"/>
            </a:endParaRPr>
          </a:p>
          <a:p>
            <a:pPr eaLnBrk="1" hangingPunct="1">
              <a:lnSpc>
                <a:spcPct val="80000"/>
              </a:lnSpc>
              <a:defRPr/>
            </a:pPr>
            <a:endParaRPr lang="it-IT" altLang="it-IT" sz="1800" dirty="0"/>
          </a:p>
          <a:p>
            <a:pPr eaLnBrk="1" hangingPunct="1">
              <a:lnSpc>
                <a:spcPct val="80000"/>
              </a:lnSpc>
              <a:defRPr/>
            </a:pPr>
            <a:endParaRPr lang="it-IT" altLang="it-IT" sz="1800" dirty="0"/>
          </a:p>
          <a:p>
            <a:pPr eaLnBrk="1" hangingPunct="1">
              <a:lnSpc>
                <a:spcPct val="80000"/>
              </a:lnSpc>
              <a:defRPr/>
            </a:pPr>
            <a:endParaRPr lang="it-IT" altLang="it-IT" sz="1800" dirty="0"/>
          </a:p>
          <a:p>
            <a:pPr eaLnBrk="1" hangingPunct="1">
              <a:lnSpc>
                <a:spcPct val="80000"/>
              </a:lnSpc>
              <a:defRPr/>
            </a:pPr>
            <a:endParaRPr lang="it-IT" altLang="it-IT" sz="1800" dirty="0"/>
          </a:p>
          <a:p>
            <a:pPr eaLnBrk="1" hangingPunct="1">
              <a:lnSpc>
                <a:spcPct val="80000"/>
              </a:lnSpc>
              <a:defRPr/>
            </a:pPr>
            <a:endParaRPr lang="it-IT" altLang="it-IT" sz="1800" dirty="0"/>
          </a:p>
          <a:p>
            <a:pPr eaLnBrk="1" hangingPunct="1">
              <a:lnSpc>
                <a:spcPct val="80000"/>
              </a:lnSpc>
              <a:defRPr/>
            </a:pPr>
            <a:endParaRPr lang="it-IT" altLang="it-IT" sz="1800" dirty="0"/>
          </a:p>
          <a:p>
            <a:pPr eaLnBrk="1" hangingPunct="1">
              <a:lnSpc>
                <a:spcPct val="80000"/>
              </a:lnSpc>
              <a:defRPr/>
            </a:pPr>
            <a:endParaRPr lang="it-IT" altLang="it-IT" sz="1800" dirty="0"/>
          </a:p>
          <a:p>
            <a:pPr eaLnBrk="1" hangingPunct="1">
              <a:lnSpc>
                <a:spcPct val="80000"/>
              </a:lnSpc>
              <a:defRPr/>
            </a:pPr>
            <a:endParaRPr lang="it-IT" altLang="it-IT" sz="1800" dirty="0"/>
          </a:p>
          <a:p>
            <a:pPr marL="0" indent="0">
              <a:lnSpc>
                <a:spcPct val="80000"/>
              </a:lnSpc>
              <a:buNone/>
              <a:defRPr/>
            </a:pPr>
            <a:endParaRPr lang="it-IT" altLang="it-IT" sz="1800" dirty="0"/>
          </a:p>
        </p:txBody>
      </p:sp>
      <p:sp>
        <p:nvSpPr>
          <p:cNvPr id="2" name="Segnaposto numero diapositiva 1"/>
          <p:cNvSpPr>
            <a:spLocks noGrp="1"/>
          </p:cNvSpPr>
          <p:nvPr>
            <p:ph type="sldNum" sz="quarter" idx="4294967295"/>
          </p:nvPr>
        </p:nvSpPr>
        <p:spPr>
          <a:xfrm>
            <a:off x="7677154" y="241287"/>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a:solidFill>
                  <a:schemeClr val="bg1"/>
                </a:solidFill>
              </a:rPr>
              <a:t>5</a:t>
            </a:r>
          </a:p>
        </p:txBody>
      </p:sp>
    </p:spTree>
    <p:extLst>
      <p:ext uri="{BB962C8B-B14F-4D97-AF65-F5344CB8AC3E}">
        <p14:creationId xmlns:p14="http://schemas.microsoft.com/office/powerpoint/2010/main" val="1191498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508760" y="1645920"/>
            <a:ext cx="8149590" cy="4777740"/>
          </a:xfrm>
        </p:spPr>
        <p:txBody>
          <a:bodyPr>
            <a:normAutofit/>
          </a:bodyPr>
          <a:lstStyle/>
          <a:p>
            <a:pPr marL="285750" indent="-285750" algn="just">
              <a:lnSpc>
                <a:spcPct val="150000"/>
              </a:lnSpc>
              <a:buFont typeface="Arial" panose="020B0604020202020204" pitchFamily="34" charset="0"/>
              <a:buChar char="•"/>
              <a:defRPr/>
            </a:pPr>
            <a:r>
              <a:rPr lang="it-IT" sz="1400" dirty="0"/>
              <a:t>Se </a:t>
            </a:r>
            <a:r>
              <a:rPr lang="it-IT" sz="1400" dirty="0" smtClean="0"/>
              <a:t>tale ammontare è </a:t>
            </a:r>
            <a:r>
              <a:rPr lang="it-IT" sz="1400" b="1" dirty="0"/>
              <a:t>al di sotto</a:t>
            </a:r>
            <a:r>
              <a:rPr lang="it-IT" sz="1400" dirty="0"/>
              <a:t> delle soglie </a:t>
            </a:r>
            <a:r>
              <a:rPr lang="it-IT" sz="1400" dirty="0" smtClean="0"/>
              <a:t>comunitarie l’Istituzione scolastica, </a:t>
            </a:r>
            <a:r>
              <a:rPr lang="it-IT" sz="1400" b="1" dirty="0" smtClean="0">
                <a:solidFill>
                  <a:srgbClr val="002060"/>
                </a:solidFill>
              </a:rPr>
              <a:t>eccetto per beni e servizi informatici</a:t>
            </a:r>
            <a:r>
              <a:rPr lang="it-IT" sz="1400" dirty="0" smtClean="0"/>
              <a:t>, potrà scegliere tra:</a:t>
            </a:r>
          </a:p>
          <a:p>
            <a:pPr marL="800100" lvl="1" indent="-342900" algn="just">
              <a:lnSpc>
                <a:spcPct val="150000"/>
              </a:lnSpc>
              <a:buFont typeface="+mj-lt"/>
              <a:buAutoNum type="alphaUcPeriod"/>
              <a:defRPr/>
            </a:pPr>
            <a:r>
              <a:rPr lang="it-IT" sz="1400" dirty="0" smtClean="0"/>
              <a:t> </a:t>
            </a:r>
            <a:r>
              <a:rPr lang="it-IT" sz="1400" i="1" u="sng" dirty="0" smtClean="0"/>
              <a:t>procedure </a:t>
            </a:r>
            <a:r>
              <a:rPr lang="it-IT" sz="1400" i="1" u="sng" dirty="0"/>
              <a:t>semplificate fuori </a:t>
            </a:r>
            <a:r>
              <a:rPr lang="it-IT" sz="1400" i="1" u="sng" dirty="0" err="1"/>
              <a:t>Me.Pa</a:t>
            </a:r>
            <a:r>
              <a:rPr lang="it-IT" sz="1400" dirty="0"/>
              <a:t>  ex art. 36 del  d. </a:t>
            </a:r>
            <a:r>
              <a:rPr lang="it-IT" sz="1400" dirty="0" err="1"/>
              <a:t>lgs</a:t>
            </a:r>
            <a:r>
              <a:rPr lang="it-IT" sz="1400" dirty="0"/>
              <a:t>. 50 del 2016:</a:t>
            </a:r>
          </a:p>
          <a:p>
            <a:pPr lvl="2" algn="just">
              <a:lnSpc>
                <a:spcPct val="150000"/>
              </a:lnSpc>
              <a:buFont typeface="Wingdings" panose="05000000000000000000" pitchFamily="2" charset="2"/>
              <a:buChar char="ü"/>
              <a:defRPr/>
            </a:pPr>
            <a:r>
              <a:rPr lang="it-IT" sz="1400" dirty="0" smtClean="0"/>
              <a:t>  </a:t>
            </a:r>
            <a:r>
              <a:rPr lang="it-IT" sz="1400" dirty="0"/>
              <a:t>per importi fino a € 2.000 (o diverso limite preventivamente fissato dal Consiglio d'Istituto  scolastico) </a:t>
            </a:r>
            <a:r>
              <a:rPr lang="it-IT" sz="1400" dirty="0">
                <a:solidFill>
                  <a:srgbClr val="FF0000"/>
                </a:solidFill>
                <a:cs typeface="Arial"/>
              </a:rPr>
              <a:t>►</a:t>
            </a:r>
            <a:r>
              <a:rPr lang="it-IT" sz="1400" dirty="0">
                <a:cs typeface="Arial"/>
              </a:rPr>
              <a:t> </a:t>
            </a:r>
            <a:r>
              <a:rPr lang="it-IT" sz="1400" b="1" dirty="0"/>
              <a:t>affidamento diretto</a:t>
            </a:r>
            <a:r>
              <a:rPr lang="it-IT" sz="1400" dirty="0"/>
              <a:t>;</a:t>
            </a:r>
          </a:p>
          <a:p>
            <a:pPr lvl="2" algn="just">
              <a:lnSpc>
                <a:spcPct val="150000"/>
              </a:lnSpc>
              <a:buFont typeface="Wingdings" panose="05000000000000000000" pitchFamily="2" charset="2"/>
              <a:buChar char="ü"/>
              <a:defRPr/>
            </a:pPr>
            <a:r>
              <a:rPr lang="it-IT" sz="1400" dirty="0">
                <a:cs typeface="Arial"/>
              </a:rPr>
              <a:t>  </a:t>
            </a:r>
            <a:r>
              <a:rPr lang="it-IT" sz="1400" dirty="0"/>
              <a:t>per importi superiori a € 2.000 (o al limite fissato dal Consiglio di Istituto di cui sopra) e inferiori a € 40.000 </a:t>
            </a:r>
            <a:r>
              <a:rPr lang="it-IT" sz="1400" dirty="0">
                <a:solidFill>
                  <a:srgbClr val="FF0000"/>
                </a:solidFill>
                <a:cs typeface="Arial"/>
              </a:rPr>
              <a:t>► </a:t>
            </a:r>
            <a:r>
              <a:rPr lang="it-IT" sz="1400" b="1" dirty="0"/>
              <a:t>affidamento diretto previa acquisizione </a:t>
            </a:r>
            <a:r>
              <a:rPr lang="it-IT" sz="1400" dirty="0"/>
              <a:t>di almeno 3 </a:t>
            </a:r>
            <a:r>
              <a:rPr lang="it-IT" sz="1400" dirty="0" smtClean="0"/>
              <a:t>preventivi;</a:t>
            </a:r>
            <a:endParaRPr lang="it-IT" sz="1400" dirty="0"/>
          </a:p>
          <a:p>
            <a:pPr lvl="2" algn="just">
              <a:lnSpc>
                <a:spcPct val="150000"/>
              </a:lnSpc>
              <a:buFont typeface="Wingdings" panose="05000000000000000000" pitchFamily="2" charset="2"/>
              <a:buChar char="ü"/>
              <a:defRPr/>
            </a:pPr>
            <a:r>
              <a:rPr lang="it-IT" sz="1400" dirty="0" smtClean="0"/>
              <a:t> per </a:t>
            </a:r>
            <a:r>
              <a:rPr lang="it-IT" sz="1400" dirty="0"/>
              <a:t>importi pari o superiori a € 40.000 e inferiori </a:t>
            </a:r>
            <a:r>
              <a:rPr lang="it-IT" sz="1400" dirty="0" smtClean="0"/>
              <a:t>a </a:t>
            </a:r>
            <a:r>
              <a:rPr lang="it-IT" sz="1400" dirty="0"/>
              <a:t>€ </a:t>
            </a:r>
            <a:r>
              <a:rPr lang="it-IT" sz="1400" dirty="0" smtClean="0"/>
              <a:t>135.000 (servizi/forniture</a:t>
            </a:r>
            <a:r>
              <a:rPr lang="it-IT" sz="1400" dirty="0"/>
              <a:t>) e a € </a:t>
            </a:r>
            <a:r>
              <a:rPr lang="it-IT" sz="1400" dirty="0" smtClean="0"/>
              <a:t>150.000 (lavori</a:t>
            </a:r>
            <a:r>
              <a:rPr lang="it-IT" sz="1400" dirty="0"/>
              <a:t>) </a:t>
            </a:r>
            <a:r>
              <a:rPr lang="it-IT" sz="1400" dirty="0" smtClean="0">
                <a:solidFill>
                  <a:srgbClr val="FF0000"/>
                </a:solidFill>
                <a:cs typeface="Arial"/>
              </a:rPr>
              <a:t>► </a:t>
            </a:r>
            <a:r>
              <a:rPr lang="it-IT" sz="1400" b="1" dirty="0" smtClean="0"/>
              <a:t>procedura </a:t>
            </a:r>
            <a:r>
              <a:rPr lang="it-IT" sz="1400" b="1" dirty="0"/>
              <a:t>negoziata </a:t>
            </a:r>
            <a:r>
              <a:rPr lang="it-IT" sz="1400" b="1" u="sng" dirty="0"/>
              <a:t>semplificata</a:t>
            </a:r>
            <a:r>
              <a:rPr lang="it-IT" sz="1400" b="1" dirty="0"/>
              <a:t> previa consultazione </a:t>
            </a:r>
            <a:r>
              <a:rPr lang="it-IT" sz="1400" dirty="0"/>
              <a:t>di almeno 10 operatori economici per i lavori  e di almeno 5 operatori economici per i servizi e le </a:t>
            </a:r>
            <a:r>
              <a:rPr lang="it-IT" sz="1400" dirty="0" smtClean="0"/>
              <a:t>forniture</a:t>
            </a:r>
            <a:r>
              <a:rPr lang="it-IT" sz="1400" dirty="0"/>
              <a:t>;</a:t>
            </a:r>
            <a:endParaRPr lang="it-IT" sz="1400" dirty="0" smtClean="0"/>
          </a:p>
          <a:p>
            <a:pPr lvl="2" algn="just">
              <a:lnSpc>
                <a:spcPct val="150000"/>
              </a:lnSpc>
              <a:buFont typeface="Wingdings" panose="05000000000000000000" pitchFamily="2" charset="2"/>
              <a:buChar char="ü"/>
              <a:defRPr/>
            </a:pPr>
            <a:r>
              <a:rPr lang="it-IT" altLang="it-IT" sz="1400" dirty="0" smtClean="0"/>
              <a:t> per lavori di importo superiore a </a:t>
            </a:r>
            <a:r>
              <a:rPr lang="it-IT" sz="1400" dirty="0"/>
              <a:t>€</a:t>
            </a:r>
            <a:r>
              <a:rPr lang="it-IT" altLang="it-IT" sz="1400" dirty="0" smtClean="0"/>
              <a:t> 150.000 fino a </a:t>
            </a:r>
            <a:r>
              <a:rPr lang="it-IT" sz="1400" dirty="0"/>
              <a:t>€ </a:t>
            </a:r>
            <a:r>
              <a:rPr lang="it-IT" altLang="it-IT" sz="1400" dirty="0" smtClean="0"/>
              <a:t>1.000.000 </a:t>
            </a:r>
            <a:r>
              <a:rPr lang="it-IT" sz="1400" dirty="0" smtClean="0">
                <a:solidFill>
                  <a:srgbClr val="FF0000"/>
                </a:solidFill>
                <a:cs typeface="Arial"/>
              </a:rPr>
              <a:t>►</a:t>
            </a:r>
            <a:r>
              <a:rPr lang="it-IT" sz="1400" b="1" dirty="0"/>
              <a:t> procedura  negoziata</a:t>
            </a:r>
            <a:r>
              <a:rPr lang="it-IT" sz="1400" dirty="0" smtClean="0">
                <a:solidFill>
                  <a:srgbClr val="FF0000"/>
                </a:solidFill>
                <a:cs typeface="Arial"/>
              </a:rPr>
              <a:t> </a:t>
            </a:r>
            <a:r>
              <a:rPr lang="it-IT" sz="1400" b="1" dirty="0"/>
              <a:t>previa consultazione </a:t>
            </a:r>
            <a:r>
              <a:rPr lang="it-IT" sz="1400" dirty="0"/>
              <a:t>di almeno </a:t>
            </a:r>
            <a:r>
              <a:rPr lang="it-IT" sz="1400" dirty="0" smtClean="0"/>
              <a:t>15 </a:t>
            </a:r>
            <a:r>
              <a:rPr lang="it-IT" sz="1400" dirty="0"/>
              <a:t>operatori </a:t>
            </a:r>
            <a:r>
              <a:rPr lang="it-IT" sz="1400" dirty="0" smtClean="0"/>
              <a:t>economici.</a:t>
            </a:r>
            <a:endParaRPr lang="it-IT" altLang="it-IT" sz="1400" dirty="0"/>
          </a:p>
          <a:p>
            <a:endParaRPr lang="it-IT" dirty="0"/>
          </a:p>
        </p:txBody>
      </p:sp>
      <p:sp>
        <p:nvSpPr>
          <p:cNvPr id="4" name="CasellaDiTesto 3"/>
          <p:cNvSpPr txBox="1"/>
          <p:nvPr/>
        </p:nvSpPr>
        <p:spPr>
          <a:xfrm>
            <a:off x="9605011" y="1071289"/>
            <a:ext cx="342899" cy="276999"/>
          </a:xfrm>
          <a:prstGeom prst="rect">
            <a:avLst/>
          </a:prstGeom>
          <a:noFill/>
        </p:spPr>
        <p:txBody>
          <a:bodyPr wrap="square" rtlCol="0">
            <a:spAutoFit/>
          </a:bodyPr>
          <a:lstStyle/>
          <a:p>
            <a:r>
              <a:rPr lang="it-IT" sz="1200" b="1" dirty="0">
                <a:solidFill>
                  <a:schemeClr val="bg1"/>
                </a:solidFill>
                <a:latin typeface="Arial" panose="020B0604020202020204" pitchFamily="34" charset="0"/>
                <a:cs typeface="Arial" panose="020B0604020202020204" pitchFamily="34" charset="0"/>
              </a:rPr>
              <a:t>6</a:t>
            </a:r>
          </a:p>
        </p:txBody>
      </p:sp>
    </p:spTree>
    <p:extLst>
      <p:ext uri="{BB962C8B-B14F-4D97-AF65-F5344CB8AC3E}">
        <p14:creationId xmlns:p14="http://schemas.microsoft.com/office/powerpoint/2010/main" val="1501893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smtClean="0">
                <a:solidFill>
                  <a:schemeClr val="accent1">
                    <a:lumMod val="75000"/>
                  </a:schemeClr>
                </a:solidFill>
                <a:latin typeface="+mn-lt"/>
              </a:rPr>
              <a:t>...sul </a:t>
            </a:r>
            <a:r>
              <a:rPr lang="it-IT" sz="2800" b="1" dirty="0" err="1" smtClean="0">
                <a:solidFill>
                  <a:schemeClr val="accent1">
                    <a:lumMod val="75000"/>
                  </a:schemeClr>
                </a:solidFill>
                <a:latin typeface="+mn-lt"/>
              </a:rPr>
              <a:t>Me.Pa</a:t>
            </a:r>
            <a:r>
              <a:rPr lang="it-IT" sz="2800" b="1" dirty="0" smtClean="0">
                <a:solidFill>
                  <a:schemeClr val="accent1">
                    <a:lumMod val="75000"/>
                  </a:schemeClr>
                </a:solidFill>
                <a:latin typeface="+mn-lt"/>
              </a:rPr>
              <a:t>.</a:t>
            </a:r>
            <a:endParaRPr lang="it-IT" sz="2800" b="1" dirty="0">
              <a:solidFill>
                <a:schemeClr val="accent1">
                  <a:lumMod val="75000"/>
                </a:schemeClr>
              </a:solidFill>
              <a:latin typeface="+mn-lt"/>
            </a:endParaRPr>
          </a:p>
        </p:txBody>
      </p:sp>
      <p:sp>
        <p:nvSpPr>
          <p:cNvPr id="3" name="Sottotitolo 2"/>
          <p:cNvSpPr>
            <a:spLocks noGrp="1"/>
          </p:cNvSpPr>
          <p:nvPr>
            <p:ph idx="1"/>
          </p:nvPr>
        </p:nvSpPr>
        <p:spPr>
          <a:xfrm>
            <a:off x="1402080" y="1611087"/>
            <a:ext cx="7822883" cy="4312194"/>
          </a:xfrm>
        </p:spPr>
        <p:txBody>
          <a:bodyPr>
            <a:noAutofit/>
          </a:bodyPr>
          <a:lstStyle/>
          <a:p>
            <a:pPr marL="342900" indent="-342900" algn="just">
              <a:lnSpc>
                <a:spcPct val="150000"/>
              </a:lnSpc>
              <a:buFont typeface="+mj-lt"/>
              <a:buAutoNum type="alphaUcPeriod" startAt="2"/>
            </a:pPr>
            <a:r>
              <a:rPr lang="it-IT" sz="1400" dirty="0" smtClean="0"/>
              <a:t>Acquisti </a:t>
            </a:r>
            <a:r>
              <a:rPr lang="it-IT" sz="1400" u="sng" dirty="0" smtClean="0"/>
              <a:t>beni o servizi sul </a:t>
            </a:r>
            <a:r>
              <a:rPr lang="it-IT" sz="1400" b="1" dirty="0" err="1" smtClean="0"/>
              <a:t>Me.Pa</a:t>
            </a:r>
            <a:r>
              <a:rPr lang="it-IT" sz="1400" dirty="0" smtClean="0"/>
              <a:t>, le modalità di acquisto sono: </a:t>
            </a:r>
          </a:p>
          <a:p>
            <a:pPr marL="742950" lvl="1" indent="-285750" algn="just">
              <a:lnSpc>
                <a:spcPct val="150000"/>
              </a:lnSpc>
              <a:buFont typeface="Wingdings" panose="05000000000000000000" pitchFamily="2" charset="2"/>
              <a:buChar char="Ø"/>
            </a:pPr>
            <a:r>
              <a:rPr lang="it-IT" sz="1400" dirty="0" smtClean="0"/>
              <a:t>Per importi fino a 2.000,00 euro o ad altro limite deliberato dal Consiglio d’Istituto </a:t>
            </a:r>
            <a:r>
              <a:rPr lang="it-IT" sz="1400" b="1" dirty="0" smtClean="0">
                <a:solidFill>
                  <a:srgbClr val="00B0F0"/>
                </a:solidFill>
                <a:cs typeface="Arial"/>
              </a:rPr>
              <a:t>►</a:t>
            </a:r>
            <a:r>
              <a:rPr lang="it-IT" sz="1400" dirty="0" smtClean="0">
                <a:solidFill>
                  <a:srgbClr val="00B0F0"/>
                </a:solidFill>
                <a:cs typeface="Arial"/>
              </a:rPr>
              <a:t> </a:t>
            </a:r>
            <a:r>
              <a:rPr lang="it-IT" sz="1400" b="1" dirty="0" smtClean="0"/>
              <a:t>Ordine diretto oppure Trattativa diretta</a:t>
            </a:r>
          </a:p>
          <a:p>
            <a:pPr marL="742950" lvl="1" indent="-285750" algn="just">
              <a:lnSpc>
                <a:spcPct val="150000"/>
              </a:lnSpc>
              <a:buFont typeface="Wingdings" panose="05000000000000000000" pitchFamily="2" charset="2"/>
              <a:buChar char="Ø"/>
            </a:pPr>
            <a:r>
              <a:rPr lang="it-IT" sz="1400" dirty="0" smtClean="0"/>
              <a:t> Per importi da 2.000,00 euro (o altro limite deliberato dal Consiglio d’Istituto) a 40.000,00 euro         </a:t>
            </a:r>
            <a:r>
              <a:rPr lang="it-IT" sz="1400" b="1" dirty="0" smtClean="0">
                <a:solidFill>
                  <a:srgbClr val="00B0F0"/>
                </a:solidFill>
                <a:cs typeface="Arial"/>
              </a:rPr>
              <a:t>►</a:t>
            </a:r>
            <a:r>
              <a:rPr lang="it-IT" sz="1400" dirty="0" smtClean="0">
                <a:cs typeface="Arial"/>
              </a:rPr>
              <a:t> </a:t>
            </a:r>
            <a:r>
              <a:rPr lang="it-IT" sz="1400" b="1" dirty="0" smtClean="0"/>
              <a:t>Richiesta di offerta con richiesta di </a:t>
            </a:r>
            <a:r>
              <a:rPr lang="it-IT" sz="1400" b="1" u="sng" dirty="0" smtClean="0"/>
              <a:t>almeno 3 preventivi</a:t>
            </a:r>
            <a:endParaRPr lang="it-IT" sz="1400" dirty="0" smtClean="0"/>
          </a:p>
          <a:p>
            <a:pPr marL="742950" lvl="1" indent="-285750" algn="just">
              <a:lnSpc>
                <a:spcPct val="150000"/>
              </a:lnSpc>
              <a:buFont typeface="Wingdings" panose="05000000000000000000" pitchFamily="2" charset="2"/>
              <a:buChar char="Ø"/>
            </a:pPr>
            <a:r>
              <a:rPr lang="it-IT" sz="1400" dirty="0" smtClean="0"/>
              <a:t>Per importi da 40.000,00 </a:t>
            </a:r>
            <a:r>
              <a:rPr lang="it-IT" sz="1400" smtClean="0"/>
              <a:t>euro fino alle </a:t>
            </a:r>
            <a:r>
              <a:rPr lang="it-IT" sz="1400" dirty="0" smtClean="0"/>
              <a:t>soglie comunitarie di cui sopra</a:t>
            </a:r>
            <a:r>
              <a:rPr lang="it-IT" sz="1400" b="1" dirty="0" smtClean="0"/>
              <a:t> </a:t>
            </a:r>
            <a:r>
              <a:rPr lang="it-IT" sz="1400" b="1" dirty="0">
                <a:solidFill>
                  <a:srgbClr val="00B0F0"/>
                </a:solidFill>
                <a:cs typeface="Arial"/>
              </a:rPr>
              <a:t>►</a:t>
            </a:r>
            <a:r>
              <a:rPr lang="it-IT" sz="1400" b="1" dirty="0" smtClean="0"/>
              <a:t> Richiesta di offerta con richiesta di </a:t>
            </a:r>
            <a:r>
              <a:rPr lang="it-IT" sz="1400" b="1" u="sng" dirty="0" smtClean="0"/>
              <a:t>almeno 10 preventivi per lavori e almeno 5 preventivi per i servizi e forniture</a:t>
            </a:r>
            <a:r>
              <a:rPr lang="it-IT" sz="1400" b="1" dirty="0" smtClean="0"/>
              <a:t>.  </a:t>
            </a:r>
            <a:endParaRPr lang="it-IT" sz="1400" dirty="0" smtClean="0"/>
          </a:p>
          <a:p>
            <a:pPr marL="0" indent="0" algn="just">
              <a:lnSpc>
                <a:spcPct val="100000"/>
              </a:lnSpc>
              <a:buNone/>
            </a:pPr>
            <a:r>
              <a:rPr lang="it-IT" sz="1400" dirty="0" smtClean="0"/>
              <a:t> </a:t>
            </a:r>
          </a:p>
          <a:p>
            <a:pPr marL="0" indent="0" algn="just">
              <a:lnSpc>
                <a:spcPct val="100000"/>
              </a:lnSpc>
              <a:buNone/>
            </a:pPr>
            <a:r>
              <a:rPr lang="it-IT" sz="1400" dirty="0" smtClean="0"/>
              <a:t>    Per l’utilizzo corretto dei menzionati strumenti si rinvia alle specifiche linee guida, accessibili al seguente link:  </a:t>
            </a:r>
            <a:r>
              <a:rPr lang="it-IT" sz="1400" dirty="0" smtClean="0">
                <a:hlinkClick r:id="rId2"/>
              </a:rPr>
              <a:t>https://www.acquistinretepa.it/opencms/opencms/help/help/anonimi/guide/</a:t>
            </a:r>
            <a:endParaRPr lang="it-IT" sz="1400" dirty="0" smtClean="0"/>
          </a:p>
          <a:p>
            <a:pPr marL="0" indent="0" algn="just">
              <a:lnSpc>
                <a:spcPct val="100000"/>
              </a:lnSpc>
              <a:buNone/>
            </a:pPr>
            <a:endParaRPr lang="it-IT" sz="1200" dirty="0"/>
          </a:p>
        </p:txBody>
      </p:sp>
      <p:sp>
        <p:nvSpPr>
          <p:cNvPr id="6" name="Segnaposto numero diapositiva 5"/>
          <p:cNvSpPr>
            <a:spLocks noGrp="1"/>
          </p:cNvSpPr>
          <p:nvPr>
            <p:ph type="sldNum" sz="quarter" idx="4"/>
          </p:nvPr>
        </p:nvSpPr>
        <p:spPr/>
        <p:txBody>
          <a:bodyPr/>
          <a:lstStyle/>
          <a:p>
            <a:r>
              <a:rPr lang="it-IT" dirty="0" smtClean="0"/>
              <a:t>7</a:t>
            </a:r>
            <a:endParaRPr lang="it-IT" dirty="0"/>
          </a:p>
        </p:txBody>
      </p:sp>
    </p:spTree>
    <p:extLst>
      <p:ext uri="{BB962C8B-B14F-4D97-AF65-F5344CB8AC3E}">
        <p14:creationId xmlns:p14="http://schemas.microsoft.com/office/powerpoint/2010/main" val="2556125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402080" y="409939"/>
            <a:ext cx="7822883" cy="1020130"/>
          </a:xfrm>
        </p:spPr>
        <p:txBody>
          <a:bodyPr>
            <a:normAutofit fontScale="90000"/>
          </a:bodyPr>
          <a:lstStyle/>
          <a:p>
            <a:r>
              <a:rPr lang="it-IT" altLang="it-IT" sz="2400" dirty="0">
                <a:solidFill>
                  <a:srgbClr val="0070C0"/>
                </a:solidFill>
              </a:rPr>
              <a:t/>
            </a:r>
            <a:br>
              <a:rPr lang="it-IT" altLang="it-IT" sz="2400" dirty="0">
                <a:solidFill>
                  <a:srgbClr val="0070C0"/>
                </a:solidFill>
              </a:rPr>
            </a:br>
            <a:r>
              <a:rPr lang="it-IT" altLang="it-IT" sz="4000" dirty="0">
                <a:solidFill>
                  <a:srgbClr val="0070C0"/>
                </a:solidFill>
              </a:rPr>
              <a:t/>
            </a:r>
            <a:br>
              <a:rPr lang="it-IT" altLang="it-IT" sz="4000" dirty="0">
                <a:solidFill>
                  <a:srgbClr val="0070C0"/>
                </a:solidFill>
              </a:rPr>
            </a:br>
            <a:r>
              <a:rPr lang="it-IT" altLang="it-IT" sz="3100" b="1" dirty="0">
                <a:solidFill>
                  <a:srgbClr val="0070C0"/>
                </a:solidFill>
                <a:latin typeface="+mn-lt"/>
              </a:rPr>
              <a:t>Criteri di calcolo delle soglie degli appalti</a:t>
            </a:r>
            <a:r>
              <a:rPr lang="it-IT" altLang="it-IT" sz="2400" dirty="0">
                <a:solidFill>
                  <a:srgbClr val="0070C0"/>
                </a:solidFill>
              </a:rPr>
              <a:t/>
            </a:r>
            <a:br>
              <a:rPr lang="it-IT" altLang="it-IT" sz="2400" dirty="0">
                <a:solidFill>
                  <a:srgbClr val="0070C0"/>
                </a:solidFill>
              </a:rPr>
            </a:br>
            <a:r>
              <a:rPr lang="it-IT" altLang="it-IT" sz="2400" dirty="0">
                <a:solidFill>
                  <a:srgbClr val="0070C0"/>
                </a:solidFill>
              </a:rPr>
              <a:t/>
            </a:r>
            <a:br>
              <a:rPr lang="it-IT" altLang="it-IT" sz="2400" dirty="0">
                <a:solidFill>
                  <a:srgbClr val="0070C0"/>
                </a:solidFill>
              </a:rPr>
            </a:br>
            <a:endParaRPr lang="it-IT" altLang="it-IT" sz="2400" dirty="0">
              <a:solidFill>
                <a:srgbClr val="0070C0"/>
              </a:solidFill>
            </a:endParaRPr>
          </a:p>
        </p:txBody>
      </p:sp>
      <p:sp>
        <p:nvSpPr>
          <p:cNvPr id="18435" name="Rectangle 3"/>
          <p:cNvSpPr>
            <a:spLocks noGrp="1" noChangeArrowheads="1"/>
          </p:cNvSpPr>
          <p:nvPr>
            <p:ph idx="1"/>
          </p:nvPr>
        </p:nvSpPr>
        <p:spPr>
          <a:xfrm>
            <a:off x="1402080" y="1430069"/>
            <a:ext cx="7822883" cy="4317587"/>
          </a:xfrm>
        </p:spPr>
        <p:txBody>
          <a:bodyPr/>
          <a:lstStyle/>
          <a:p>
            <a:pPr algn="just">
              <a:buFont typeface="Wingdings" panose="05000000000000000000" pitchFamily="2" charset="2"/>
              <a:buChar char="Ø"/>
            </a:pPr>
            <a:endParaRPr lang="it-IT" altLang="it-IT" sz="1400" dirty="0" smtClean="0">
              <a:latin typeface="Calibri" panose="020F0502020204030204" pitchFamily="34" charset="0"/>
            </a:endParaRPr>
          </a:p>
          <a:p>
            <a:pPr algn="just">
              <a:buFont typeface="Wingdings" panose="05000000000000000000" pitchFamily="2" charset="2"/>
              <a:buChar char="Ø"/>
            </a:pPr>
            <a:r>
              <a:rPr lang="it-IT" altLang="it-IT" sz="1400" dirty="0" smtClean="0">
                <a:latin typeface="Calibri" panose="020F0502020204030204" pitchFamily="34" charset="0"/>
              </a:rPr>
              <a:t>Il </a:t>
            </a:r>
            <a:r>
              <a:rPr lang="it-IT" altLang="it-IT" sz="1400" dirty="0">
                <a:latin typeface="Calibri" panose="020F0502020204030204" pitchFamily="34" charset="0"/>
              </a:rPr>
              <a:t>valore stimato dell'appalto è </a:t>
            </a:r>
            <a:r>
              <a:rPr lang="it-IT" altLang="it-IT" sz="1400" b="1" dirty="0">
                <a:latin typeface="Calibri" panose="020F0502020204030204" pitchFamily="34" charset="0"/>
              </a:rPr>
              <a:t>quantificato</a:t>
            </a:r>
            <a:r>
              <a:rPr lang="it-IT" altLang="it-IT" sz="1400" dirty="0">
                <a:latin typeface="Calibri" panose="020F0502020204030204" pitchFamily="34" charset="0"/>
              </a:rPr>
              <a:t> al momento in cui l’Istituzione Scolastica avvia la procedura di affidamento del contratto. </a:t>
            </a:r>
          </a:p>
          <a:p>
            <a:pPr algn="just">
              <a:buFont typeface="Wingdings" panose="05000000000000000000" pitchFamily="2" charset="2"/>
              <a:buChar char="Ø"/>
            </a:pPr>
            <a:endParaRPr lang="it-IT" sz="1400" dirty="0" smtClean="0">
              <a:latin typeface="Calibri" panose="020F0502020204030204" pitchFamily="34" charset="0"/>
            </a:endParaRPr>
          </a:p>
          <a:p>
            <a:pPr algn="just">
              <a:buFont typeface="Wingdings" panose="05000000000000000000" pitchFamily="2" charset="2"/>
              <a:buChar char="Ø"/>
            </a:pPr>
            <a:r>
              <a:rPr lang="it-IT" sz="1400" dirty="0">
                <a:latin typeface="Calibri" panose="020F0502020204030204" pitchFamily="34" charset="0"/>
              </a:rPr>
              <a:t>il calcolo del valore stimato di un appalto pubblico di lavori, servizi e forniture è basato </a:t>
            </a:r>
            <a:r>
              <a:rPr lang="it-IT" sz="1400" b="1" dirty="0">
                <a:latin typeface="Calibri" panose="020F0502020204030204" pitchFamily="34" charset="0"/>
              </a:rPr>
              <a:t>sull'importo totale pagabile</a:t>
            </a:r>
            <a:r>
              <a:rPr lang="it-IT" sz="1400" dirty="0">
                <a:latin typeface="Calibri" panose="020F0502020204030204" pitchFamily="34" charset="0"/>
              </a:rPr>
              <a:t>, al netto dell'IVA.</a:t>
            </a:r>
            <a:r>
              <a:rPr lang="it-IT" altLang="it-IT" sz="1400" dirty="0">
                <a:latin typeface="Calibri" panose="020F0502020204030204" pitchFamily="34" charset="0"/>
              </a:rPr>
              <a:t> </a:t>
            </a:r>
            <a:endParaRPr lang="it-IT" altLang="it-IT" sz="1400" dirty="0" smtClean="0">
              <a:latin typeface="Calibri" panose="020F0502020204030204" pitchFamily="34" charset="0"/>
            </a:endParaRPr>
          </a:p>
          <a:p>
            <a:pPr algn="just">
              <a:buFont typeface="Wingdings" panose="05000000000000000000" pitchFamily="2" charset="2"/>
              <a:buChar char="Ø"/>
            </a:pPr>
            <a:endParaRPr lang="it-IT" altLang="it-IT" sz="1400" dirty="0" smtClean="0">
              <a:latin typeface="Calibri" panose="020F0502020204030204" pitchFamily="34" charset="0"/>
            </a:endParaRPr>
          </a:p>
          <a:p>
            <a:pPr algn="just">
              <a:buFont typeface="Wingdings" panose="05000000000000000000" pitchFamily="2" charset="2"/>
              <a:buChar char="Ø"/>
            </a:pPr>
            <a:r>
              <a:rPr lang="it-IT" sz="1400" dirty="0" smtClean="0">
                <a:latin typeface="Calibri" panose="020F0502020204030204" pitchFamily="34" charset="0"/>
              </a:rPr>
              <a:t>il </a:t>
            </a:r>
            <a:r>
              <a:rPr lang="it-IT" sz="1400" dirty="0">
                <a:latin typeface="Calibri" panose="020F0502020204030204" pitchFamily="34" charset="0"/>
              </a:rPr>
              <a:t>calcolo tiene conto dell'importo massimo stimato</a:t>
            </a:r>
            <a:r>
              <a:rPr lang="it-IT" sz="1400" b="1" dirty="0">
                <a:latin typeface="Calibri" panose="020F0502020204030204" pitchFamily="34" charset="0"/>
              </a:rPr>
              <a:t>, ivi compresa qualsiasi forma di eventuali opzioni o rinnovi del contratto </a:t>
            </a:r>
            <a:r>
              <a:rPr lang="it-IT" sz="1400" dirty="0">
                <a:latin typeface="Calibri" panose="020F0502020204030204" pitchFamily="34" charset="0"/>
              </a:rPr>
              <a:t>esplicitamente stabiliti nei documenti di </a:t>
            </a:r>
            <a:r>
              <a:rPr lang="it-IT" sz="1400" dirty="0" smtClean="0">
                <a:latin typeface="Calibri" panose="020F0502020204030204" pitchFamily="34" charset="0"/>
              </a:rPr>
              <a:t>gara.</a:t>
            </a:r>
          </a:p>
          <a:p>
            <a:pPr algn="just">
              <a:buFont typeface="Wingdings" panose="05000000000000000000" pitchFamily="2" charset="2"/>
              <a:buChar char="Ø"/>
            </a:pPr>
            <a:endParaRPr lang="it-IT" altLang="it-IT" sz="1400" dirty="0">
              <a:latin typeface="Calibri" panose="020F0502020204030204" pitchFamily="34" charset="0"/>
            </a:endParaRPr>
          </a:p>
          <a:p>
            <a:pPr algn="just">
              <a:buFont typeface="Wingdings" panose="05000000000000000000" pitchFamily="2" charset="2"/>
              <a:buChar char="Ø"/>
            </a:pPr>
            <a:r>
              <a:rPr lang="it-IT" altLang="it-IT" sz="1400" b="1" dirty="0">
                <a:latin typeface="Calibri" panose="020F0502020204030204" pitchFamily="34" charset="0"/>
              </a:rPr>
              <a:t>divieto di frazionamento artificioso </a:t>
            </a:r>
            <a:r>
              <a:rPr lang="it-IT" altLang="it-IT" sz="1400" b="1" dirty="0" smtClean="0">
                <a:latin typeface="Calibri" panose="020F0502020204030204" pitchFamily="34" charset="0"/>
              </a:rPr>
              <a:t>→ </a:t>
            </a:r>
            <a:r>
              <a:rPr lang="it-IT" altLang="it-IT" sz="1400" dirty="0" smtClean="0">
                <a:latin typeface="Calibri" panose="020F0502020204030204" pitchFamily="34" charset="0"/>
              </a:rPr>
              <a:t>un </a:t>
            </a:r>
            <a:r>
              <a:rPr lang="it-IT" altLang="it-IT" sz="1400" dirty="0">
                <a:latin typeface="Calibri" panose="020F0502020204030204" pitchFamily="34" charset="0"/>
              </a:rPr>
              <a:t>appalto non può essere frazionato allo scopo di evitare l'applicazione delle norme del Codice </a:t>
            </a:r>
            <a:r>
              <a:rPr lang="it-IT" altLang="it-IT" sz="1400" b="1" u="sng" dirty="0">
                <a:solidFill>
                  <a:srgbClr val="FF0000"/>
                </a:solidFill>
                <a:latin typeface="Calibri" panose="020F0502020204030204" pitchFamily="34" charset="0"/>
              </a:rPr>
              <a:t>tranne</a:t>
            </a:r>
            <a:r>
              <a:rPr lang="it-IT" altLang="it-IT" sz="1400" dirty="0">
                <a:latin typeface="Calibri" panose="020F0502020204030204" pitchFamily="34" charset="0"/>
              </a:rPr>
              <a:t> nel caso in cui ragioni oggettive lo </a:t>
            </a:r>
            <a:r>
              <a:rPr lang="it-IT" altLang="it-IT" sz="1400" dirty="0" smtClean="0">
                <a:latin typeface="Calibri" panose="020F0502020204030204" pitchFamily="34" charset="0"/>
              </a:rPr>
              <a:t>giustifichino (ad es. </a:t>
            </a:r>
            <a:r>
              <a:rPr lang="it-IT" altLang="it-IT" sz="1400" dirty="0">
                <a:latin typeface="Calibri" panose="020F0502020204030204" pitchFamily="34" charset="0"/>
              </a:rPr>
              <a:t>diversa merceologia dei beni, ditte produttrici/fornitrici diversificate, ecc.).</a:t>
            </a:r>
          </a:p>
        </p:txBody>
      </p:sp>
      <p:sp>
        <p:nvSpPr>
          <p:cNvPr id="2" name="Segnaposto numero diapositiva 1"/>
          <p:cNvSpPr>
            <a:spLocks noGrp="1"/>
          </p:cNvSpPr>
          <p:nvPr>
            <p:ph type="sldNum" sz="quarter" idx="4294967295"/>
          </p:nvPr>
        </p:nvSpPr>
        <p:spPr>
          <a:xfrm>
            <a:off x="0" y="6356350"/>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7BCCD11-7264-460D-B7E2-14C2B62AC159}" type="slidenum">
              <a:rPr lang="it-IT" altLang="it-IT"/>
              <a:pPr eaLnBrk="1" hangingPunct="1"/>
              <a:t>9</a:t>
            </a:fld>
            <a:endParaRPr lang="it-IT" altLang="it-IT"/>
          </a:p>
        </p:txBody>
      </p:sp>
      <p:sp>
        <p:nvSpPr>
          <p:cNvPr id="5" name="Segnaposto numero diapositiva 1"/>
          <p:cNvSpPr>
            <a:spLocks noGrp="1"/>
          </p:cNvSpPr>
          <p:nvPr>
            <p:ph type="sldNum" sz="quarter" idx="4294967295"/>
          </p:nvPr>
        </p:nvSpPr>
        <p:spPr>
          <a:xfrm>
            <a:off x="7677150" y="239390"/>
            <a:ext cx="2228850" cy="365125"/>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b="1" dirty="0">
                <a:solidFill>
                  <a:schemeClr val="bg1"/>
                </a:solidFill>
              </a:rPr>
              <a:t>8</a:t>
            </a:r>
          </a:p>
        </p:txBody>
      </p:sp>
    </p:spTree>
    <p:extLst>
      <p:ext uri="{BB962C8B-B14F-4D97-AF65-F5344CB8AC3E}">
        <p14:creationId xmlns:p14="http://schemas.microsoft.com/office/powerpoint/2010/main" val="1114095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lta moda">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96FDC060EDAB50489773E1BB6D1CF1AC" ma:contentTypeVersion="0" ma:contentTypeDescription="Creare un nuovo documento." ma:contentTypeScope="" ma:versionID="c0ed2c4fecb687fccfbc08472029dcf4">
  <xsd:schema xmlns:xsd="http://www.w3.org/2001/XMLSchema" xmlns:xs="http://www.w3.org/2001/XMLSchema" xmlns:p="http://schemas.microsoft.com/office/2006/metadata/properties" targetNamespace="http://schemas.microsoft.com/office/2006/metadata/properties" ma:root="true" ma:fieldsID="a63355e3288c26c8965ba92feaee3b7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F47A81-AD76-4F9B-BE54-A4F961623E18}">
  <ds:schemaRefs>
    <ds:schemaRef ds:uri="http://schemas.microsoft.com/sharepoint/v3/contenttype/forms"/>
  </ds:schemaRefs>
</ds:datastoreItem>
</file>

<file path=customXml/itemProps2.xml><?xml version="1.0" encoding="utf-8"?>
<ds:datastoreItem xmlns:ds="http://schemas.openxmlformats.org/officeDocument/2006/customXml" ds:itemID="{58D2FE99-4463-4E97-B598-51F7E74C01AB}">
  <ds:schemaRefs>
    <ds:schemaRef ds:uri="http://purl.org/dc/dcmitype/"/>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www.w3.org/XML/1998/namespace"/>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6AD58FA4-694E-4B98-B728-14CFC4B85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1917</TotalTime>
  <Words>2337</Words>
  <Application>Microsoft Office PowerPoint</Application>
  <PresentationFormat>A4 (21x29,7 cm)</PresentationFormat>
  <Paragraphs>226</Paragraphs>
  <Slides>22</Slides>
  <Notes>0</Notes>
  <HiddenSlides>0</HiddenSlides>
  <MMClips>0</MMClips>
  <ScaleCrop>false</ScaleCrop>
  <HeadingPairs>
    <vt:vector size="4" baseType="variant">
      <vt:variant>
        <vt:lpstr>Tema</vt:lpstr>
      </vt:variant>
      <vt:variant>
        <vt:i4>2</vt:i4>
      </vt:variant>
      <vt:variant>
        <vt:lpstr>Titoli diapositive</vt:lpstr>
      </vt:variant>
      <vt:variant>
        <vt:i4>22</vt:i4>
      </vt:variant>
    </vt:vector>
  </HeadingPairs>
  <TitlesOfParts>
    <vt:vector size="24" baseType="lpstr">
      <vt:lpstr>Tema di Office</vt:lpstr>
      <vt:lpstr>Personalizza struttura</vt:lpstr>
      <vt:lpstr>PROGRAMMA OPERATIVO NAZIONALE  2014-2020  PER LA SCUOLA COMPETENZE E AMBIENTI PER  L’APPRENDIMENTO   </vt:lpstr>
      <vt:lpstr>                                     La disciplina  </vt:lpstr>
      <vt:lpstr>                                            I principi                                                                                                </vt:lpstr>
      <vt:lpstr>Modalità di acquisizione</vt:lpstr>
      <vt:lpstr>Le soglie comunitarie  (art.35 D. Lgs. 50 del 2016 )</vt:lpstr>
      <vt:lpstr>                          Le soglie comunitarie:               differenza tra sopra e sotto soglia  </vt:lpstr>
      <vt:lpstr>Presentazione standard di PowerPoint</vt:lpstr>
      <vt:lpstr>...sul Me.Pa.</vt:lpstr>
      <vt:lpstr>  Criteri di calcolo delle soglie degli appalti  </vt:lpstr>
      <vt:lpstr>                                 Iter procedurale </vt:lpstr>
      <vt:lpstr>Presentazione standard di PowerPoint</vt:lpstr>
      <vt:lpstr>Presentazione standard di PowerPoint</vt:lpstr>
      <vt:lpstr>Il secondo atto: indagine di mercato e scelta delle ditte da interpellare </vt:lpstr>
      <vt:lpstr>            Il terzo atto: inviti alle ditte selezionate </vt:lpstr>
      <vt:lpstr>              Il quarto atto: la Commissione di gara </vt:lpstr>
      <vt:lpstr>Il quinto atto: le sedute di gara, l’aggiudicazione e…..</vt:lpstr>
      <vt:lpstr> ….i criteri di aggiudicazione</vt:lpstr>
      <vt:lpstr>Il sesto atto: la stipula del contratto e la stand still</vt:lpstr>
      <vt:lpstr>                       Precisazioni sulle tempistiche</vt:lpstr>
      <vt:lpstr>Ulteriori raccomandazioni</vt:lpstr>
      <vt:lpstr>                    Il DURC – Caratteristiche</vt:lpstr>
      <vt:lpstr>Grazie dell’attenzione!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Administrator</cp:lastModifiedBy>
  <cp:revision>147</cp:revision>
  <dcterms:created xsi:type="dcterms:W3CDTF">2017-05-08T17:30:57Z</dcterms:created>
  <dcterms:modified xsi:type="dcterms:W3CDTF">2017-09-21T14:42:39Z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0x01010096FDC060EDAB50489773E1BB6D1CF1AC</vt:lpwstr>
  </property>
</Properties>
</file>