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4" r:id="rId7"/>
    <p:sldId id="259" r:id="rId8"/>
    <p:sldId id="265" r:id="rId9"/>
  </p:sldIdLst>
  <p:sldSz cx="9144000" cy="6858000" type="screen4x3"/>
  <p:notesSz cx="6881813" cy="96615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D4"/>
    <a:srgbClr val="FEF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>
        <p:scale>
          <a:sx n="100" d="100"/>
          <a:sy n="100" d="100"/>
        </p:scale>
        <p:origin x="-110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B21AF70E-58A9-4588-9442-01830F797E72}" type="datetimeFigureOut">
              <a:rPr lang="it-IT" smtClean="0"/>
              <a:pPr/>
              <a:t>20/10/2017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6E9D8FD3-0BC4-4AF6-8181-420F7652F7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981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302-599F-442F-B6B8-2FFA5E96BB44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1175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FA01-59FD-44DB-B345-EB361A88307F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88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EE1D-8D10-4DB7-B278-77159C4473DF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62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B0D73-A0E0-4BE0-A97C-DD699F0E3CE2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959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EB823-D9A6-48B3-B5F3-D634CDCD9C37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3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A07E1-1566-419C-9A99-8E5396C88F2C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881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B07B-7244-425B-AB98-F4F5426BDE6A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342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85EF-6632-4572-B591-277C08B72C85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074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5E92-275C-4820-8CF0-D0216605DA4B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4543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B24C-73AC-4199-82F2-BF0DD7BD7377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36D4D-7934-4576-AE7C-6AFBC223B86D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633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9B3E2-AEEA-4F1E-AB52-C88968A5387A}" type="datetime1">
              <a:rPr lang="it-IT" smtClean="0"/>
              <a:pPr/>
              <a:t>20/10/2017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A5CF8-0C37-4227-8849-AC197CBE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611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890"/>
            <a:ext cx="9144000" cy="683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sz="6000" dirty="0" smtClean="0"/>
              <a:t/>
            </a:r>
            <a:br>
              <a:rPr lang="it-IT" sz="6000" dirty="0" smtClean="0"/>
            </a:br>
            <a:r>
              <a:rPr lang="it-IT" sz="6000" dirty="0" smtClean="0"/>
              <a:t/>
            </a:r>
            <a:br>
              <a:rPr lang="it-IT" sz="6000" dirty="0" smtClean="0"/>
            </a:br>
            <a:endParaRPr lang="it-IT" sz="3100" b="1" dirty="0">
              <a:solidFill>
                <a:srgbClr val="FFC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57422" y="1214422"/>
            <a:ext cx="6000792" cy="4429156"/>
          </a:xfrm>
        </p:spPr>
        <p:txBody>
          <a:bodyPr>
            <a:normAutofit fontScale="62500" lnSpcReduction="20000"/>
          </a:bodyPr>
          <a:lstStyle/>
          <a:p>
            <a:r>
              <a:rPr lang="it-IT" sz="5100" b="1" i="1" dirty="0" smtClean="0">
                <a:solidFill>
                  <a:srgbClr val="FFC000"/>
                </a:solidFill>
              </a:rPr>
              <a:t>IL PROGRAMMA OPERATIVO </a:t>
            </a:r>
            <a:br>
              <a:rPr lang="it-IT" sz="5100" b="1" i="1" dirty="0" smtClean="0">
                <a:solidFill>
                  <a:srgbClr val="FFC000"/>
                </a:solidFill>
              </a:rPr>
            </a:br>
            <a:r>
              <a:rPr lang="it-IT" sz="5100" b="1" i="1" dirty="0" smtClean="0">
                <a:solidFill>
                  <a:srgbClr val="FFC000"/>
                </a:solidFill>
              </a:rPr>
              <a:t>NAZIONALE ISTRUZIONE </a:t>
            </a:r>
            <a:br>
              <a:rPr lang="it-IT" sz="5100" b="1" i="1" dirty="0" smtClean="0">
                <a:solidFill>
                  <a:srgbClr val="FFC000"/>
                </a:solidFill>
              </a:rPr>
            </a:br>
            <a:r>
              <a:rPr lang="it-IT" sz="5100" b="1" i="1" dirty="0" smtClean="0">
                <a:solidFill>
                  <a:srgbClr val="FFC000"/>
                </a:solidFill>
              </a:rPr>
              <a:t>2014-2020</a:t>
            </a:r>
          </a:p>
          <a:p>
            <a:endParaRPr lang="it-IT" sz="5100" b="1" i="1" dirty="0" smtClean="0">
              <a:solidFill>
                <a:srgbClr val="FFC000"/>
              </a:solidFill>
            </a:endParaRPr>
          </a:p>
          <a:p>
            <a:r>
              <a:rPr lang="it-IT" sz="3400" b="1" i="1" dirty="0" smtClean="0">
                <a:solidFill>
                  <a:srgbClr val="FFC000"/>
                </a:solidFill>
              </a:rPr>
              <a:t> </a:t>
            </a:r>
            <a:r>
              <a:rPr lang="it-IT" sz="3400" b="1" dirty="0" smtClean="0">
                <a:solidFill>
                  <a:schemeClr val="accent1">
                    <a:lumMod val="75000"/>
                  </a:schemeClr>
                </a:solidFill>
              </a:rPr>
              <a:t>Per la Scuola – competenze e ambienti per l’apprendimento </a:t>
            </a:r>
          </a:p>
          <a:p>
            <a:endParaRPr lang="it-IT" sz="2800" b="1" i="1" dirty="0" smtClean="0">
              <a:solidFill>
                <a:srgbClr val="FFC000"/>
              </a:solidFill>
            </a:endParaRPr>
          </a:p>
          <a:p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  <a:t>La partecipazione delle scuole siciliane alla nuova Programmazione  2014-2020</a:t>
            </a:r>
          </a:p>
          <a:p>
            <a:endParaRPr lang="it-IT" sz="2800" b="1" i="1" dirty="0" smtClean="0">
              <a:solidFill>
                <a:srgbClr val="FFC000"/>
              </a:solidFill>
            </a:endParaRPr>
          </a:p>
          <a:p>
            <a:endParaRPr lang="it-IT" sz="2800" b="1" i="1" dirty="0" smtClean="0">
              <a:solidFill>
                <a:srgbClr val="FFC000"/>
              </a:solidFill>
            </a:endParaRPr>
          </a:p>
          <a:p>
            <a:r>
              <a:rPr lang="it-IT" sz="2900" b="1" dirty="0" smtClean="0">
                <a:solidFill>
                  <a:srgbClr val="0070C0"/>
                </a:solidFill>
              </a:rPr>
              <a:t>Palermo 18 ottobre 2017 </a:t>
            </a:r>
            <a:r>
              <a:rPr lang="it-IT" sz="2900" b="1" dirty="0" smtClean="0">
                <a:solidFill>
                  <a:srgbClr val="0070C0"/>
                </a:solidFill>
              </a:rPr>
              <a:t>- Hotel </a:t>
            </a:r>
            <a:r>
              <a:rPr lang="it-IT" sz="2900" b="1" dirty="0" smtClean="0">
                <a:solidFill>
                  <a:srgbClr val="0070C0"/>
                </a:solidFill>
              </a:rPr>
              <a:t>San Paolo </a:t>
            </a:r>
            <a:r>
              <a:rPr lang="it-IT" sz="2900" b="1" dirty="0" smtClean="0">
                <a:solidFill>
                  <a:srgbClr val="0070C0"/>
                </a:solidFill>
              </a:rPr>
              <a:t>Palace</a:t>
            </a:r>
          </a:p>
          <a:p>
            <a:r>
              <a:rPr lang="it-IT" sz="2900" b="1" dirty="0" smtClean="0">
                <a:solidFill>
                  <a:srgbClr val="0070C0"/>
                </a:solidFill>
              </a:rPr>
              <a:t>Catania 19 </a:t>
            </a:r>
            <a:r>
              <a:rPr lang="it-IT" sz="2900" b="1" dirty="0">
                <a:solidFill>
                  <a:srgbClr val="0070C0"/>
                </a:solidFill>
              </a:rPr>
              <a:t>ottobre 2017 </a:t>
            </a:r>
            <a:r>
              <a:rPr lang="it-IT" sz="2900" b="1" dirty="0" smtClean="0">
                <a:solidFill>
                  <a:srgbClr val="0070C0"/>
                </a:solidFill>
              </a:rPr>
              <a:t>- Centro Fieristico «Le Ciminiere»</a:t>
            </a:r>
            <a:endParaRPr lang="it-IT" sz="2900" b="1" dirty="0">
              <a:solidFill>
                <a:srgbClr val="0070C0"/>
              </a:solidFill>
            </a:endParaRPr>
          </a:p>
          <a:p>
            <a:endParaRPr lang="it-IT" sz="2900" b="1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876256" y="764704"/>
            <a:ext cx="2133600" cy="365125"/>
          </a:xfrm>
        </p:spPr>
        <p:txBody>
          <a:bodyPr/>
          <a:lstStyle/>
          <a:p>
            <a:fld id="{4C5A5CF8-0C37-4227-8849-AC197CBE0EA7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Risultati immagini per usr sicili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0992" y="5357826"/>
            <a:ext cx="1143008" cy="5677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974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it-IT" sz="3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 scuole siciliane nella Programmazione 2007-2013</a:t>
            </a:r>
            <a:endParaRPr lang="it-IT" sz="3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/>
          <a:lstStyle/>
          <a:p>
            <a:pPr>
              <a:buNone/>
            </a:pPr>
            <a:r>
              <a:rPr lang="it-IT" sz="2400" i="1" dirty="0" smtClean="0"/>
              <a:t>Per l’Asse I – FSE </a:t>
            </a:r>
          </a:p>
          <a:p>
            <a:pPr>
              <a:buNone/>
            </a:pPr>
            <a:endParaRPr lang="it-IT" sz="2400" i="1" dirty="0" smtClean="0"/>
          </a:p>
          <a:p>
            <a:pPr algn="just"/>
            <a:r>
              <a:rPr lang="it-IT" sz="2200" u="sng" dirty="0" smtClean="0">
                <a:solidFill>
                  <a:srgbClr val="FF0000"/>
                </a:solidFill>
              </a:rPr>
              <a:t>domanda espressa e aderenza agli avvisi </a:t>
            </a:r>
            <a:r>
              <a:rPr lang="it-IT" sz="2200" dirty="0" smtClean="0"/>
              <a:t>(92% dei progetti presentati sono stati autorizzati);</a:t>
            </a:r>
          </a:p>
          <a:p>
            <a:pPr algn="just"/>
            <a:r>
              <a:rPr lang="it-IT" sz="2200" dirty="0" smtClean="0"/>
              <a:t>buona </a:t>
            </a:r>
            <a:r>
              <a:rPr lang="it-IT" sz="2200" u="sng" dirty="0" smtClean="0">
                <a:solidFill>
                  <a:srgbClr val="FF0000"/>
                </a:solidFill>
              </a:rPr>
              <a:t>capacità di realizzazione</a:t>
            </a:r>
            <a:r>
              <a:rPr lang="it-IT" sz="2200" dirty="0" smtClean="0"/>
              <a:t> (86% dei progetti autorizzati sono stati conclusi, per l’Obiettivo C “Migliorare i livelli di conoscenza e competenza dei giovani” tale percentuale arriva al 99%);</a:t>
            </a:r>
          </a:p>
          <a:p>
            <a:pPr algn="just"/>
            <a:r>
              <a:rPr lang="it-IT" sz="2200" dirty="0" smtClean="0"/>
              <a:t>soddisfacenti risultati in termini di </a:t>
            </a:r>
            <a:r>
              <a:rPr lang="it-IT" sz="2200" u="sng" dirty="0" smtClean="0">
                <a:solidFill>
                  <a:srgbClr val="FF0000"/>
                </a:solidFill>
              </a:rPr>
              <a:t>certificazioni emesse</a:t>
            </a:r>
            <a:r>
              <a:rPr lang="it-IT" sz="2200" dirty="0" smtClean="0"/>
              <a:t> rispetto al numero di iscritti (86%).</a:t>
            </a:r>
          </a:p>
          <a:p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91440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fld id="{4C5A5CF8-0C37-4227-8849-AC197CBE0EA7}" type="slidenum">
              <a:rPr lang="it-IT" sz="1400" smtClean="0"/>
              <a:pPr/>
              <a:t>2</a:t>
            </a:fld>
            <a:endParaRPr lang="it-IT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Risultati immagini per usr sicili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0992" y="5357826"/>
            <a:ext cx="1143008" cy="5677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47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it-IT" sz="30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 scuole siciliane nella Programmazione 2007-2013</a:t>
            </a:r>
            <a:endParaRPr lang="it-IT" sz="3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86254"/>
          </a:xfrm>
        </p:spPr>
        <p:txBody>
          <a:bodyPr/>
          <a:lstStyle/>
          <a:p>
            <a:pPr>
              <a:buNone/>
            </a:pPr>
            <a:r>
              <a:rPr lang="it-IT" sz="2400" i="1" dirty="0" smtClean="0"/>
              <a:t>Per l’Asse II – FESR </a:t>
            </a:r>
          </a:p>
          <a:p>
            <a:pPr>
              <a:buNone/>
            </a:pPr>
            <a:endParaRPr lang="it-IT" sz="2400" i="1" dirty="0" smtClean="0"/>
          </a:p>
          <a:p>
            <a:pPr algn="just"/>
            <a:r>
              <a:rPr lang="it-IT" sz="2200" u="sng" dirty="0" smtClean="0">
                <a:solidFill>
                  <a:srgbClr val="FF0000"/>
                </a:solidFill>
              </a:rPr>
              <a:t>domanda espressa e aderenza agli avvisi </a:t>
            </a:r>
            <a:r>
              <a:rPr lang="it-IT" sz="2200" dirty="0" smtClean="0"/>
              <a:t>(90% dei progetti presentati sono stati autorizzati);</a:t>
            </a:r>
          </a:p>
          <a:p>
            <a:pPr algn="just"/>
            <a:r>
              <a:rPr lang="it-IT" sz="2200" dirty="0" smtClean="0"/>
              <a:t>buona </a:t>
            </a:r>
            <a:r>
              <a:rPr lang="it-IT" sz="2200" u="sng" dirty="0" smtClean="0">
                <a:solidFill>
                  <a:srgbClr val="FF0000"/>
                </a:solidFill>
              </a:rPr>
              <a:t>capacità di realizzazione</a:t>
            </a:r>
            <a:r>
              <a:rPr lang="it-IT" sz="2200" dirty="0" smtClean="0"/>
              <a:t> (95% dei progetti autorizzati sono stati conclusi).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91440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fld id="{4C5A5CF8-0C37-4227-8849-AC197CBE0EA7}" type="slidenum">
              <a:rPr lang="it-IT" sz="1400" smtClean="0"/>
              <a:pPr/>
              <a:t>3</a:t>
            </a:fld>
            <a:endParaRPr lang="it-IT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Risultati immagini per usr sicili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0992" y="5357826"/>
            <a:ext cx="1143008" cy="5677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147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11430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70C0"/>
                </a:solidFill>
              </a:rPr>
              <a:t>Le scuole siciliane che hanno partecipato agli avvisi FSE 2016</a:t>
            </a:r>
            <a:endParaRPr lang="it-IT" sz="3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91440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fld id="{4C5A5CF8-0C37-4227-8849-AC197CBE0EA7}" type="slidenum">
              <a:rPr lang="it-IT" sz="1400" smtClean="0"/>
              <a:pPr/>
              <a:t>4</a:t>
            </a:fld>
            <a:endParaRPr lang="it-IT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Risultati immagini per usr sicili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0992" y="5357826"/>
            <a:ext cx="1143008" cy="567769"/>
          </a:xfrm>
          <a:prstGeom prst="rect">
            <a:avLst/>
          </a:prstGeom>
          <a:noFill/>
        </p:spPr>
      </p:pic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571472" y="2000240"/>
          <a:ext cx="7858179" cy="2716565"/>
        </p:xfrm>
        <a:graphic>
          <a:graphicData uri="http://schemas.openxmlformats.org/drawingml/2006/table">
            <a:tbl>
              <a:tblPr/>
              <a:tblGrid>
                <a:gridCol w="554139"/>
                <a:gridCol w="698570"/>
                <a:gridCol w="1335242"/>
                <a:gridCol w="3112618"/>
                <a:gridCol w="813525"/>
                <a:gridCol w="1344085"/>
              </a:tblGrid>
              <a:tr h="600737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Avviso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Descrizione dell'avviso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candidature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Importo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autorizzato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619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2670 del 08/02/2016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Individuazione Snodi territoriali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455670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6076 del 04/04/2016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Formazione all'innovazione didattica ed organizzativa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29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2.690.550,80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3619">
                <a:tc>
                  <a:txBody>
                    <a:bodyPr/>
                    <a:lstStyle/>
                    <a:p>
                      <a:pPr algn="r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10862 del 16/9/2016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Inclusione sociale e lotta al disagio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692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27.939.128,60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33742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FSE-2016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30.629.679,40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7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511156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0070C0"/>
                </a:solidFill>
              </a:rPr>
              <a:t>Le scuole siciliane che hanno partecipato agli avvisi FSE 2017</a:t>
            </a:r>
            <a:endParaRPr lang="it-IT" sz="24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91440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fld id="{4C5A5CF8-0C37-4227-8849-AC197CBE0EA7}" type="slidenum">
              <a:rPr lang="it-IT" sz="1400" smtClean="0"/>
              <a:pPr/>
              <a:t>5</a:t>
            </a:fld>
            <a:endParaRPr lang="it-IT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Risultati immagini per usr sicili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0992" y="5357826"/>
            <a:ext cx="1143008" cy="567769"/>
          </a:xfrm>
          <a:prstGeom prst="rect">
            <a:avLst/>
          </a:prstGeom>
          <a:noFill/>
        </p:spPr>
      </p:pic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142844" y="785794"/>
          <a:ext cx="8786874" cy="4736551"/>
        </p:xfrm>
        <a:graphic>
          <a:graphicData uri="http://schemas.openxmlformats.org/drawingml/2006/table">
            <a:tbl>
              <a:tblPr/>
              <a:tblGrid>
                <a:gridCol w="500067"/>
                <a:gridCol w="857256"/>
                <a:gridCol w="1428760"/>
                <a:gridCol w="3357586"/>
                <a:gridCol w="1071570"/>
                <a:gridCol w="1571635"/>
              </a:tblGrid>
              <a:tr h="28644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Avviso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Descrizione dell'avviso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candidature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Importo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richiesto 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950 del 31/1/2017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Avviso Quadro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4245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1953 del 21/02/2017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Competenze di base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38.782.625,50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4245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2165 del 24/02/2017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Formazione degli adulti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2.239.618,90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32771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2669 del 03/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03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Cittadinanza </a:t>
                      </a:r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 creatività digitale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638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14.505.208,00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4245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2775 del 08/03/2017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Educazione all'imprenditorialità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4.839.413,00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0510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2999 del 13/03/2017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Orientamento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6.891.267,30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4245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3340 del 23/03/2017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Competenze di </a:t>
                      </a:r>
                      <a:r>
                        <a:rPr lang="it-IT" sz="13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cittadinanza </a:t>
                      </a:r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globale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13.345.032,90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10171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3504 del 31/03/2017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Cittadinanza europea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17.699.065,00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3781 del 05/04/2017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Alternanza scuola - lavoro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15.948.149,50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4294 del 27/04/2017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Integrazione ed accoglienza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10.279.065,80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442459"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4427 del 02/05/2017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Patrimonio culturale, artistico e paesaggistico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15.156.986,70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9356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FSE-2017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3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139.686.432,60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7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14282" y="274638"/>
            <a:ext cx="8472518" cy="796908"/>
          </a:xfrm>
        </p:spPr>
        <p:txBody>
          <a:bodyPr>
            <a:normAutofit fontScale="90000"/>
          </a:bodyPr>
          <a:lstStyle/>
          <a:p>
            <a:r>
              <a:rPr lang="it-IT" sz="3200" b="1" dirty="0" smtClean="0">
                <a:solidFill>
                  <a:srgbClr val="0070C0"/>
                </a:solidFill>
              </a:rPr>
              <a:t>Le scuole siciliane che hanno partecipato agli avvisi FESR 2015-2016</a:t>
            </a:r>
            <a:endParaRPr lang="it-IT" sz="30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91440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fld id="{4C5A5CF8-0C37-4227-8849-AC197CBE0EA7}" type="slidenum">
              <a:rPr lang="it-IT" sz="1400" smtClean="0"/>
              <a:pPr/>
              <a:t>6</a:t>
            </a:fld>
            <a:endParaRPr lang="it-IT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Risultati immagini per usr sicili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0992" y="5357826"/>
            <a:ext cx="1143008" cy="567769"/>
          </a:xfrm>
          <a:prstGeom prst="rect">
            <a:avLst/>
          </a:prstGeom>
          <a:noFill/>
        </p:spPr>
      </p:pic>
      <p:graphicFrame>
        <p:nvGraphicFramePr>
          <p:cNvPr id="10" name="Tabella 9"/>
          <p:cNvGraphicFramePr>
            <a:graphicFrameLocks noGrp="1"/>
          </p:cNvGraphicFramePr>
          <p:nvPr/>
        </p:nvGraphicFramePr>
        <p:xfrm>
          <a:off x="285719" y="1285861"/>
          <a:ext cx="8143934" cy="4292563"/>
        </p:xfrm>
        <a:graphic>
          <a:graphicData uri="http://schemas.openxmlformats.org/drawingml/2006/table">
            <a:tbl>
              <a:tblPr/>
              <a:tblGrid>
                <a:gridCol w="574290"/>
                <a:gridCol w="997347"/>
                <a:gridCol w="928694"/>
                <a:gridCol w="3357586"/>
                <a:gridCol w="928694"/>
                <a:gridCol w="1357323"/>
              </a:tblGrid>
              <a:tr h="36634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Avviso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Descrizione dell'avviso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candidature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Importo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autorizzato 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5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9035  del 13/07/2015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LAN-WLAN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10.295.402,14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35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12810  del 15/10/2015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Ambienti digitali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739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16.424.883,98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35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  del 05/01/2016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Ambienti digitali per i CPIA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438.224,80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35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  del 07/01/2016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Scuole polo in ospedale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9.919,00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35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1479  del 10/02/2017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Laboratori licei musicali, coreutici e sportivi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1.948.798,04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54352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35226  del 16/08/2017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Edilizia scolastica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5880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 2015-16-17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2.396.941,84</a:t>
                      </a:r>
                    </a:p>
                  </a:txBody>
                  <a:tcPr marL="6865" marR="6865" marT="686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7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Autofit/>
          </a:bodyPr>
          <a:lstStyle/>
          <a:p>
            <a:r>
              <a:rPr lang="it-IT" sz="1800" b="1" dirty="0" smtClean="0">
                <a:solidFill>
                  <a:srgbClr val="0070C0"/>
                </a:solidFill>
              </a:rPr>
              <a:t>Le scuole siciliane che hanno partecipato agli avvisi FSE e FESR (2015-2016-2017)</a:t>
            </a:r>
            <a:endParaRPr lang="it-IT" sz="1800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91440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fld id="{4C5A5CF8-0C37-4227-8849-AC197CBE0EA7}" type="slidenum">
              <a:rPr lang="it-IT" sz="140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Risultati immagini per usr sicili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72462" y="5357826"/>
            <a:ext cx="1071538" cy="532268"/>
          </a:xfrm>
          <a:prstGeom prst="rect">
            <a:avLst/>
          </a:prstGeom>
          <a:noFill/>
        </p:spPr>
      </p:pic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285720" y="500042"/>
          <a:ext cx="8572562" cy="5986050"/>
        </p:xfrm>
        <a:graphic>
          <a:graphicData uri="http://schemas.openxmlformats.org/drawingml/2006/table">
            <a:tbl>
              <a:tblPr/>
              <a:tblGrid>
                <a:gridCol w="571504"/>
                <a:gridCol w="855140"/>
                <a:gridCol w="1444489"/>
                <a:gridCol w="3367287"/>
                <a:gridCol w="880086"/>
                <a:gridCol w="1454056"/>
              </a:tblGrid>
              <a:tr h="36391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Avviso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Descrizione dell'avviso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N. candidature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Importo autorizzato/richiesto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2670 del 08/02/2016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Individuazione Snodi territoriali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6076 del 04/</a:t>
                      </a:r>
                      <a:r>
                        <a:rPr lang="it-IT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04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/2016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Formazione all'innovazione didattica ed organizzativa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2.690.550,80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10862 del 16/9/2016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Inclusione sociale e lotta al disagio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27.939.128,60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FSE-2016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30.629.679,40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8993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950 del 31/1/2017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Avviso Quadro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1953 del 21/02/2017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Competenze di base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870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38.782.625,50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2165 del 24/02/2017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Formazione degli adulti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2.239.618,90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2669 del 03/03/2017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Cittadinanza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 creatività digitale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638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14.505.208,00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2775 del 08/03/2017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Educazione all'imprenditorialità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4.839.413,00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2999 del 13/03/2017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Orientamento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6.891.267,30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3340 del 23/03/2017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Competenze di cittadinananza globale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494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13.345.032,90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3504 del 31/03/2017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Cittadinanza europea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355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17.699.065,00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3781 del 05/04/2017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Alternanza scuola - lavoro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15.948.149,50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4294 del 27/04/2017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Integrazione ed accoglienza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286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10.279.065,80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4427 del 02/05/2017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Patrimonio culturale, artistico e paesaggistico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434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15.156.986,70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FSE-2017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139.686.432,60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142027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9035  del 13/07/2015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LAN-WLAN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691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10.295.402,14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400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12810  del 15/10/2015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Ambienti digitali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739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16.424.883,98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398  del 05/01/2016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Ambienti digitali per i CPIA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438.224,80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464  del 07/01/2016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Scuole polo in ospedale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9.919,00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1479  del 10/02/2017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Laboratori licei musicali, coreutici e sportivi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1.948.798,04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0841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35226  del 16/08/2017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Edilizia scolastica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6961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FESR 2015-16-17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2.396.941,84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4626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971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Totale 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FSE-FESR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172.713.053,84</a:t>
                      </a:r>
                    </a:p>
                  </a:txBody>
                  <a:tcPr marL="5446" marR="5446" marT="544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86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57229"/>
          </a:xfrm>
        </p:spPr>
        <p:txBody>
          <a:bodyPr/>
          <a:lstStyle/>
          <a:p>
            <a:pPr algn="ctr">
              <a:buNone/>
            </a:pPr>
            <a:r>
              <a:rPr lang="it-IT" sz="2400" i="1" dirty="0" smtClean="0"/>
              <a:t>GRAZIE PER L’ATTENZIONE</a:t>
            </a: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7272"/>
            <a:ext cx="91440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876256" y="116632"/>
            <a:ext cx="2133600" cy="365125"/>
          </a:xfrm>
        </p:spPr>
        <p:txBody>
          <a:bodyPr/>
          <a:lstStyle/>
          <a:p>
            <a:fld id="{4C5A5CF8-0C37-4227-8849-AC197CBE0EA7}" type="slidenum">
              <a:rPr lang="it-IT" sz="1400" smtClean="0"/>
              <a:pPr/>
              <a:t>8</a:t>
            </a:fld>
            <a:endParaRPr lang="it-IT" sz="1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929330"/>
            <a:ext cx="9144000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 descr="Risultati immagini per usr sicilia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0992" y="5357826"/>
            <a:ext cx="1143008" cy="567769"/>
          </a:xfrm>
          <a:prstGeom prst="rect">
            <a:avLst/>
          </a:prstGeom>
          <a:noFill/>
        </p:spPr>
      </p:pic>
      <p:sp>
        <p:nvSpPr>
          <p:cNvPr id="11" name="Segnaposto contenuto 2"/>
          <p:cNvSpPr txBox="1">
            <a:spLocks/>
          </p:cNvSpPr>
          <p:nvPr/>
        </p:nvSpPr>
        <p:spPr>
          <a:xfrm>
            <a:off x="457200" y="1600201"/>
            <a:ext cx="8229600" cy="232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altLang="it-IT" dirty="0" smtClean="0"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altLang="it-IT" dirty="0" smtClean="0">
              <a:latin typeface="+mj-lt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                                                            Margherita Carastro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it-IT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			 </a:t>
            </a:r>
            <a:r>
              <a:rPr kumimoji="0" lang="it-IT" sz="1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USR – Sicilia - Direzione Generale                                          		                                                         Ufficio II - Risorse finanziarie, Politiche formative e Fondi </a:t>
            </a:r>
            <a:r>
              <a:rPr lang="it-IT" sz="1100" b="1" i="1" dirty="0" smtClean="0">
                <a:latin typeface="+mj-lt"/>
              </a:rPr>
              <a:t>europei</a:t>
            </a:r>
            <a:endParaRPr kumimoji="0" lang="it-IT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47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624</Words>
  <Application>Microsoft Office PowerPoint</Application>
  <PresentationFormat>Presentazione su schermo (4:3)</PresentationFormat>
  <Paragraphs>364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  </vt:lpstr>
      <vt:lpstr>Le scuole siciliane nella Programmazione 2007-2013</vt:lpstr>
      <vt:lpstr>Le scuole siciliane nella Programmazione 2007-2013</vt:lpstr>
      <vt:lpstr>Le scuole siciliane che hanno partecipato agli avvisi FSE 2016</vt:lpstr>
      <vt:lpstr>Le scuole siciliane che hanno partecipato agli avvisi FSE 2017</vt:lpstr>
      <vt:lpstr>Le scuole siciliane che hanno partecipato agli avvisi FESR 2015-2016</vt:lpstr>
      <vt:lpstr>Le scuole siciliane che hanno partecipato agli avvisi FSE e FESR (2015-2016-2017)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Administrator</cp:lastModifiedBy>
  <cp:revision>33</cp:revision>
  <dcterms:created xsi:type="dcterms:W3CDTF">2017-10-17T15:07:39Z</dcterms:created>
  <dcterms:modified xsi:type="dcterms:W3CDTF">2017-10-20T13:57:24Z</dcterms:modified>
</cp:coreProperties>
</file>