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sldIdLst>
    <p:sldId id="299" r:id="rId2"/>
    <p:sldId id="311" r:id="rId3"/>
    <p:sldId id="313" r:id="rId4"/>
    <p:sldId id="314" r:id="rId5"/>
    <p:sldId id="315" r:id="rId6"/>
    <p:sldId id="316" r:id="rId7"/>
    <p:sldId id="317" r:id="rId8"/>
    <p:sldId id="318" r:id="rId9"/>
  </p:sldIdLst>
  <p:sldSz cx="9144000" cy="6858000" type="screen4x3"/>
  <p:notesSz cx="6797675" cy="9926638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E9524"/>
    <a:srgbClr val="17468F"/>
    <a:srgbClr val="F25022"/>
    <a:srgbClr val="7FBA00"/>
    <a:srgbClr val="287FFF"/>
    <a:srgbClr val="314362"/>
    <a:srgbClr val="E4F2F7"/>
    <a:srgbClr val="BFE0EB"/>
    <a:srgbClr val="41A33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008" autoAdjust="0"/>
    <p:restoredTop sz="94660"/>
  </p:normalViewPr>
  <p:slideViewPr>
    <p:cSldViewPr snapToGrid="0" snapToObjects="1">
      <p:cViewPr varScale="1">
        <p:scale>
          <a:sx n="75" d="100"/>
          <a:sy n="75" d="100"/>
        </p:scale>
        <p:origin x="-92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5B0904-C0AB-4745-8818-CD58DF72CF5F}" type="datetimeFigureOut">
              <a:rPr lang="it-IT" smtClean="0"/>
              <a:t>27/11/17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4AA84A-87F5-684F-B257-DCFC40A30C31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820525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BABCC-6E2C-1B4D-B1AD-AF84578807E5}" type="datetimeFigureOut">
              <a:rPr lang="it-IT" smtClean="0"/>
              <a:t>27/11/17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C272D-A487-D64E-A12A-521F072F65FC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934335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BABCC-6E2C-1B4D-B1AD-AF84578807E5}" type="datetimeFigureOut">
              <a:rPr lang="it-IT" smtClean="0"/>
              <a:t>27/11/17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C272D-A487-D64E-A12A-521F072F65FC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787163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BABCC-6E2C-1B4D-B1AD-AF84578807E5}" type="datetimeFigureOut">
              <a:rPr lang="it-IT" smtClean="0"/>
              <a:t>27/11/17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C272D-A487-D64E-A12A-521F072F65FC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998654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BABCC-6E2C-1B4D-B1AD-AF84578807E5}" type="datetimeFigureOut">
              <a:rPr lang="it-IT" smtClean="0"/>
              <a:t>27/11/17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C272D-A487-D64E-A12A-521F072F65FC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94924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BABCC-6E2C-1B4D-B1AD-AF84578807E5}" type="datetimeFigureOut">
              <a:rPr lang="it-IT" smtClean="0"/>
              <a:t>27/11/17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C272D-A487-D64E-A12A-521F072F65FC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360536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BABCC-6E2C-1B4D-B1AD-AF84578807E5}" type="datetimeFigureOut">
              <a:rPr lang="it-IT" smtClean="0"/>
              <a:t>27/11/17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C272D-A487-D64E-A12A-521F072F65FC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708604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BABCC-6E2C-1B4D-B1AD-AF84578807E5}" type="datetimeFigureOut">
              <a:rPr lang="it-IT" smtClean="0"/>
              <a:t>27/11/17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C272D-A487-D64E-A12A-521F072F65FC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289458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BABCC-6E2C-1B4D-B1AD-AF84578807E5}" type="datetimeFigureOut">
              <a:rPr lang="it-IT" smtClean="0"/>
              <a:t>27/11/17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C272D-A487-D64E-A12A-521F072F65FC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14904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BABCC-6E2C-1B4D-B1AD-AF84578807E5}" type="datetimeFigureOut">
              <a:rPr lang="it-IT" smtClean="0"/>
              <a:t>27/11/17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C272D-A487-D64E-A12A-521F072F65FC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740306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BABCC-6E2C-1B4D-B1AD-AF84578807E5}" type="datetimeFigureOut">
              <a:rPr lang="it-IT" smtClean="0"/>
              <a:t>27/11/17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C272D-A487-D64E-A12A-521F072F65FC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462872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BABCC-6E2C-1B4D-B1AD-AF84578807E5}" type="datetimeFigureOut">
              <a:rPr lang="it-IT" smtClean="0"/>
              <a:t>27/11/17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C272D-A487-D64E-A12A-521F072F65FC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20226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FBABCC-6E2C-1B4D-B1AD-AF84578807E5}" type="datetimeFigureOut">
              <a:rPr lang="it-IT" smtClean="0"/>
              <a:t>27/11/17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9C272D-A487-D64E-A12A-521F072F65FC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300719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emf"/><Relationship Id="rId3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emf"/><Relationship Id="rId3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emf"/><Relationship Id="rId3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emf"/><Relationship Id="rId3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emf"/><Relationship Id="rId3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emf"/><Relationship Id="rId3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emf"/><Relationship Id="rId3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playenergy@lafabbrica.net" TargetMode="External"/><Relationship Id="rId4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21260"/>
          <a:stretch/>
        </p:blipFill>
        <p:spPr>
          <a:xfrm>
            <a:off x="4751107" y="5955499"/>
            <a:ext cx="4079409" cy="743236"/>
          </a:xfrm>
          <a:prstGeom prst="rect">
            <a:avLst/>
          </a:prstGeom>
        </p:spPr>
      </p:pic>
      <p:sp>
        <p:nvSpPr>
          <p:cNvPr id="7" name="Rettangolo 6"/>
          <p:cNvSpPr/>
          <p:nvPr/>
        </p:nvSpPr>
        <p:spPr>
          <a:xfrm>
            <a:off x="656462" y="1738873"/>
            <a:ext cx="7682195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4400" b="1" dirty="0" smtClean="0"/>
              <a:t>PlayEnergy  </a:t>
            </a:r>
            <a:r>
              <a:rPr lang="en-GB" sz="4400" b="1" dirty="0" err="1" smtClean="0"/>
              <a:t>a.s</a:t>
            </a:r>
            <a:r>
              <a:rPr lang="en-GB" sz="4400" b="1" dirty="0"/>
              <a:t>. 2017/2018</a:t>
            </a:r>
          </a:p>
          <a:p>
            <a:r>
              <a:rPr lang="en-GB" sz="3200" b="1" dirty="0" smtClean="0"/>
              <a:t>Il </a:t>
            </a:r>
            <a:r>
              <a:rPr lang="en-GB" sz="3200" b="1" dirty="0" err="1"/>
              <a:t>progetto</a:t>
            </a:r>
            <a:r>
              <a:rPr lang="en-GB" sz="3200" b="1" dirty="0"/>
              <a:t> </a:t>
            </a:r>
            <a:r>
              <a:rPr lang="en-GB" sz="3200" b="1" dirty="0" err="1"/>
              <a:t>scuola</a:t>
            </a:r>
            <a:r>
              <a:rPr lang="en-GB" sz="3200" b="1" dirty="0"/>
              <a:t> </a:t>
            </a:r>
            <a:r>
              <a:rPr lang="en-GB" sz="3200" b="1" dirty="0" err="1"/>
              <a:t>alla</a:t>
            </a:r>
            <a:r>
              <a:rPr lang="en-GB" sz="3200" b="1" dirty="0"/>
              <a:t> </a:t>
            </a:r>
            <a:r>
              <a:rPr lang="en-GB" sz="3200" b="1" dirty="0" err="1"/>
              <a:t>scoperta</a:t>
            </a:r>
            <a:r>
              <a:rPr lang="en-GB" sz="3200" b="1" dirty="0"/>
              <a:t> </a:t>
            </a:r>
            <a:r>
              <a:rPr lang="en-GB" sz="3200" b="1" dirty="0" err="1"/>
              <a:t>dell’energia</a:t>
            </a:r>
            <a:endParaRPr lang="en-GB" sz="3200" b="1" dirty="0"/>
          </a:p>
        </p:txBody>
      </p:sp>
      <p:pic>
        <p:nvPicPr>
          <p:cNvPr id="1026" name="Picture 2" descr="Risultati immagini per playEnerg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696" y="5503013"/>
            <a:ext cx="1352713" cy="12757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283170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magine 5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21260"/>
          <a:stretch/>
        </p:blipFill>
        <p:spPr>
          <a:xfrm>
            <a:off x="5866609" y="6214832"/>
            <a:ext cx="2391270" cy="435670"/>
          </a:xfrm>
          <a:prstGeom prst="rect">
            <a:avLst/>
          </a:prstGeom>
        </p:spPr>
      </p:pic>
      <p:sp>
        <p:nvSpPr>
          <p:cNvPr id="16" name="Titolo 1"/>
          <p:cNvSpPr>
            <a:spLocks noGrp="1"/>
          </p:cNvSpPr>
          <p:nvPr>
            <p:ph type="title"/>
          </p:nvPr>
        </p:nvSpPr>
        <p:spPr>
          <a:xfrm>
            <a:off x="823399" y="682371"/>
            <a:ext cx="6535023" cy="563061"/>
          </a:xfrm>
        </p:spPr>
        <p:txBody>
          <a:bodyPr>
            <a:normAutofit fontScale="90000"/>
          </a:bodyPr>
          <a:lstStyle/>
          <a:p>
            <a:pPr algn="l"/>
            <a:r>
              <a:rPr lang="it-IT" b="1" dirty="0"/>
              <a:t>Descrizione del progetto</a:t>
            </a:r>
          </a:p>
        </p:txBody>
      </p:sp>
      <p:sp>
        <p:nvSpPr>
          <p:cNvPr id="18" name="Segnaposto contenuto 2"/>
          <p:cNvSpPr>
            <a:spLocks noGrp="1"/>
          </p:cNvSpPr>
          <p:nvPr>
            <p:ph idx="1"/>
          </p:nvPr>
        </p:nvSpPr>
        <p:spPr>
          <a:xfrm>
            <a:off x="801055" y="1649195"/>
            <a:ext cx="7459212" cy="4414684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it-IT" sz="1200" dirty="0"/>
              <a:t>PlayEnergy è il progetto internazionale che Enel dedica al mondo della scuola dal 2003, per promuovere ed educare le nuove generazioni a un futuro più </a:t>
            </a:r>
            <a:r>
              <a:rPr lang="it-IT" sz="1200" b="1" dirty="0"/>
              <a:t>sostenibile, innovativo e accessibile a tutti</a:t>
            </a:r>
            <a:r>
              <a:rPr lang="it-IT" sz="1200" dirty="0"/>
              <a:t>. Un futuro basato sulla </a:t>
            </a:r>
            <a:r>
              <a:rPr lang="it-IT" sz="1200" b="1" dirty="0"/>
              <a:t>conoscenza</a:t>
            </a:r>
            <a:r>
              <a:rPr lang="it-IT" sz="1200" dirty="0"/>
              <a:t> e sull’uso consapevole dell’energia elettrica.</a:t>
            </a:r>
          </a:p>
          <a:p>
            <a:pPr marL="0" indent="0" algn="just">
              <a:buNone/>
            </a:pPr>
            <a:endParaRPr lang="it-IT" sz="1200" dirty="0"/>
          </a:p>
          <a:p>
            <a:pPr marL="0" indent="0" algn="just">
              <a:buNone/>
            </a:pPr>
            <a:r>
              <a:rPr lang="it-IT" sz="1200" dirty="0"/>
              <a:t>Attraverso l’aiuto dei tanti insegnanti coinvolti nei 12 Paesi dove si sviluppa il progetto, l’iniziativa </a:t>
            </a:r>
            <a:r>
              <a:rPr lang="it-IT" sz="1200" b="1" dirty="0"/>
              <a:t>dà spazio alle idee e al potere creativo dei bambini e dei ragazzi</a:t>
            </a:r>
            <a:r>
              <a:rPr lang="it-IT" sz="1200" dirty="0"/>
              <a:t> e li stimola a tirare fuori tutta la loro energia positiva per </a:t>
            </a:r>
            <a:r>
              <a:rPr lang="it-IT" sz="1200" b="1" dirty="0"/>
              <a:t>costruire insieme un mondo più intelligente e aperto</a:t>
            </a:r>
            <a:r>
              <a:rPr lang="it-IT" sz="1200" dirty="0"/>
              <a:t>. </a:t>
            </a:r>
          </a:p>
          <a:p>
            <a:pPr marL="0" indent="0" algn="just">
              <a:buNone/>
            </a:pPr>
            <a:r>
              <a:rPr lang="it-IT" sz="1200" dirty="0"/>
              <a:t>Il percorso alla scoperta dell’energia si articola attraverso contenuti didattici arricchiti da approfondimenti sulle differenti realtà energetiche. </a:t>
            </a:r>
          </a:p>
          <a:p>
            <a:pPr marL="0" indent="0" algn="just">
              <a:buNone/>
            </a:pPr>
            <a:endParaRPr lang="it-IT" sz="1200" dirty="0"/>
          </a:p>
          <a:p>
            <a:pPr marL="0" indent="0" algn="just">
              <a:buNone/>
            </a:pPr>
            <a:r>
              <a:rPr lang="it-IT" sz="1200" dirty="0"/>
              <a:t>La formazione in classe sui temi dell’energia sfrutta il metodo del “Learning by </a:t>
            </a:r>
            <a:r>
              <a:rPr lang="it-IT" sz="1200" dirty="0" err="1"/>
              <a:t>Doing</a:t>
            </a:r>
            <a:r>
              <a:rPr lang="it-IT" sz="1200" dirty="0"/>
              <a:t>” che si basa sulla condivisione e sulla partecipazione ed è supportata da tre diversi kit con percorsi didattici su misura per ogni grado scolastico.</a:t>
            </a:r>
          </a:p>
          <a:p>
            <a:pPr marL="0" indent="0" algn="just">
              <a:buNone/>
            </a:pPr>
            <a:endParaRPr lang="it-IT" sz="1200" dirty="0"/>
          </a:p>
          <a:p>
            <a:pPr marL="0" indent="0" algn="just">
              <a:buNone/>
            </a:pPr>
            <a:r>
              <a:rPr lang="it-IT" sz="1200" dirty="0"/>
              <a:t>I temi toccati sono l’</a:t>
            </a:r>
            <a:r>
              <a:rPr lang="it-IT" sz="1200" b="1" dirty="0"/>
              <a:t>efficienza energetica</a:t>
            </a:r>
            <a:r>
              <a:rPr lang="it-IT" sz="1200" dirty="0"/>
              <a:t>, la </a:t>
            </a:r>
            <a:r>
              <a:rPr lang="it-IT" sz="1200" b="1" dirty="0"/>
              <a:t>sostenibilità ambientale</a:t>
            </a:r>
            <a:r>
              <a:rPr lang="it-IT" sz="1200" dirty="0"/>
              <a:t>, il </a:t>
            </a:r>
            <a:r>
              <a:rPr lang="it-IT" sz="1200" b="1" dirty="0"/>
              <a:t>cambiamento climatico</a:t>
            </a:r>
            <a:r>
              <a:rPr lang="it-IT" sz="1200" dirty="0"/>
              <a:t>, l’</a:t>
            </a:r>
            <a:r>
              <a:rPr lang="it-IT" sz="1200" b="1" dirty="0"/>
              <a:t>accessibilità</a:t>
            </a:r>
            <a:r>
              <a:rPr lang="it-IT" sz="1200" dirty="0"/>
              <a:t>, le </a:t>
            </a:r>
            <a:r>
              <a:rPr lang="it-IT" sz="1200" b="1" dirty="0"/>
              <a:t>tecnologie</a:t>
            </a:r>
            <a:r>
              <a:rPr lang="it-IT" sz="1200" dirty="0"/>
              <a:t> in fase di sviluppo e applicazioni come la domotica e la mobilità elettrica: argomenti essenziali per il futuro dei giovani d’oggi, il cui approfondimento costituisce un valore aggiunto per i programmi delle materie scientifiche, ma anche un importante arricchimento per tutte le discipline, nell’affrontare temi quali l’interculturalità, la trasformazione sociale, il benessere e la sicurezza.</a:t>
            </a:r>
          </a:p>
          <a:p>
            <a:pPr marL="0" indent="0" algn="just">
              <a:buNone/>
            </a:pPr>
            <a:endParaRPr lang="it-IT" sz="1200" dirty="0"/>
          </a:p>
          <a:p>
            <a:pPr marL="0" indent="0" algn="just">
              <a:buNone/>
            </a:pPr>
            <a:r>
              <a:rPr lang="it-IT" sz="1200" dirty="0"/>
              <a:t>A conclusione del percorso didattico, ogni anno, le scuole si misurano in un </a:t>
            </a:r>
            <a:r>
              <a:rPr lang="it-IT" sz="1200" b="1" dirty="0"/>
              <a:t>concorso internazionale </a:t>
            </a:r>
            <a:r>
              <a:rPr lang="it-IT" sz="1200" dirty="0"/>
              <a:t>che sfida gli studenti a esplorare in modo concreto e proattivo il mondo dell’energia elettrica, usando le proprie capacità per contribuire a migliorare la realtà che li circonda.</a:t>
            </a:r>
          </a:p>
        </p:txBody>
      </p:sp>
      <p:pic>
        <p:nvPicPr>
          <p:cNvPr id="2050" name="Picture 2" descr="Risultati immagini per playEnerg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8843" y="6080291"/>
            <a:ext cx="729781" cy="6882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431571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magine 5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21260"/>
          <a:stretch/>
        </p:blipFill>
        <p:spPr>
          <a:xfrm>
            <a:off x="5885462" y="6329672"/>
            <a:ext cx="2381843" cy="433953"/>
          </a:xfrm>
          <a:prstGeom prst="rect">
            <a:avLst/>
          </a:prstGeom>
        </p:spPr>
      </p:pic>
      <p:sp>
        <p:nvSpPr>
          <p:cNvPr id="5" name="Text Box 1"/>
          <p:cNvSpPr txBox="1">
            <a:spLocks noChangeArrowheads="1"/>
          </p:cNvSpPr>
          <p:nvPr/>
        </p:nvSpPr>
        <p:spPr bwMode="auto">
          <a:xfrm>
            <a:off x="2965174" y="1717315"/>
            <a:ext cx="4922473" cy="61865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1446" tIns="45723" rIns="91446" bIns="45723"/>
          <a:lstStyle/>
          <a:p>
            <a:pPr marL="240830" indent="-240830">
              <a:buClr>
                <a:srgbClr val="DC4405"/>
              </a:buClr>
              <a:buFont typeface="Verdana" pitchFamily="34" charset="0"/>
              <a:buChar char="•"/>
              <a:tabLst>
                <a:tab pos="240830" algn="l"/>
                <a:tab pos="1047331" algn="l"/>
                <a:tab pos="1853832" algn="l"/>
                <a:tab pos="2660333" algn="l"/>
                <a:tab pos="3466833" algn="l"/>
                <a:tab pos="4273334" algn="l"/>
                <a:tab pos="5079835" algn="l"/>
                <a:tab pos="5886336" algn="l"/>
                <a:tab pos="6692837" algn="l"/>
                <a:tab pos="7499337" algn="l"/>
                <a:tab pos="8305838" algn="l"/>
                <a:tab pos="9112339" algn="l"/>
              </a:tabLst>
            </a:pPr>
            <a:r>
              <a:rPr lang="it-IT" altLang="it-IT" sz="1200" b="1" dirty="0"/>
              <a:t>Kit didattico </a:t>
            </a:r>
            <a:r>
              <a:rPr lang="it-IT" altLang="it-IT" sz="1200" dirty="0"/>
              <a:t>per le classi, realizzato ad hoc per ogni grado scolastico</a:t>
            </a:r>
          </a:p>
          <a:p>
            <a:pPr marL="240830" indent="-240830">
              <a:buClr>
                <a:srgbClr val="DC4405"/>
              </a:buClr>
              <a:buFont typeface="Verdana" pitchFamily="34" charset="0"/>
              <a:buChar char="•"/>
              <a:tabLst>
                <a:tab pos="240830" algn="l"/>
                <a:tab pos="1047331" algn="l"/>
                <a:tab pos="1853832" algn="l"/>
                <a:tab pos="2660333" algn="l"/>
                <a:tab pos="3466833" algn="l"/>
                <a:tab pos="4273334" algn="l"/>
                <a:tab pos="5079835" algn="l"/>
                <a:tab pos="5886336" algn="l"/>
                <a:tab pos="6692837" algn="l"/>
                <a:tab pos="7499337" algn="l"/>
                <a:tab pos="8305838" algn="l"/>
                <a:tab pos="9112339" algn="l"/>
              </a:tabLst>
            </a:pPr>
            <a:r>
              <a:rPr lang="it-IT" altLang="it-IT" sz="1200" b="1" dirty="0"/>
              <a:t>Sito dedicato multilingua </a:t>
            </a:r>
            <a:r>
              <a:rPr lang="it-IT" altLang="it-IT" sz="1200" dirty="0"/>
              <a:t>con area docenti e studenti</a:t>
            </a:r>
          </a:p>
          <a:p>
            <a:pPr marL="240830" indent="-240830">
              <a:buClr>
                <a:srgbClr val="DC4405"/>
              </a:buClr>
              <a:buFont typeface="Verdana" pitchFamily="34" charset="0"/>
              <a:buChar char="•"/>
              <a:tabLst>
                <a:tab pos="240830" algn="l"/>
                <a:tab pos="1047331" algn="l"/>
                <a:tab pos="1853832" algn="l"/>
                <a:tab pos="2660333" algn="l"/>
                <a:tab pos="3466833" algn="l"/>
                <a:tab pos="4273334" algn="l"/>
                <a:tab pos="5079835" algn="l"/>
                <a:tab pos="5886336" algn="l"/>
                <a:tab pos="6692837" algn="l"/>
                <a:tab pos="7499337" algn="l"/>
                <a:tab pos="8305838" algn="l"/>
                <a:tab pos="9112339" algn="l"/>
              </a:tabLst>
            </a:pPr>
            <a:r>
              <a:rPr lang="it-IT" altLang="it-IT" sz="1200" b="1" dirty="0"/>
              <a:t>Contenuti didattici e giochi </a:t>
            </a:r>
            <a:r>
              <a:rPr lang="it-IT" altLang="it-IT" sz="1200" dirty="0"/>
              <a:t>per</a:t>
            </a:r>
            <a:r>
              <a:rPr lang="it-IT" altLang="it-IT" sz="1200" b="1" dirty="0"/>
              <a:t> </a:t>
            </a:r>
            <a:r>
              <a:rPr lang="it-IT" altLang="it-IT" sz="1200" dirty="0"/>
              <a:t>studio e divertimento</a:t>
            </a: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2965174" y="4454992"/>
            <a:ext cx="5264311" cy="46604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1446" tIns="45723" rIns="91446" bIns="45723"/>
          <a:lstStyle/>
          <a:p>
            <a:pPr marL="240830" indent="-240830">
              <a:buClr>
                <a:srgbClr val="DC4405"/>
              </a:buClr>
              <a:buFont typeface="Verdana" pitchFamily="34" charset="0"/>
              <a:buChar char="•"/>
              <a:tabLst>
                <a:tab pos="240830" algn="l"/>
                <a:tab pos="1047331" algn="l"/>
                <a:tab pos="1853832" algn="l"/>
                <a:tab pos="2660333" algn="l"/>
                <a:tab pos="3466833" algn="l"/>
                <a:tab pos="4273334" algn="l"/>
                <a:tab pos="5079835" algn="l"/>
                <a:tab pos="5886336" algn="l"/>
                <a:tab pos="6692837" algn="l"/>
                <a:tab pos="7499337" algn="l"/>
                <a:tab pos="8305838" algn="l"/>
                <a:tab pos="9112339" algn="l"/>
              </a:tabLst>
            </a:pPr>
            <a:r>
              <a:rPr lang="it-IT" altLang="it-IT" sz="1200" b="1" dirty="0"/>
              <a:t>Coinvolgimento</a:t>
            </a:r>
            <a:r>
              <a:rPr lang="it-IT" altLang="it-IT" sz="1200" dirty="0"/>
              <a:t> delle scuole di Italia, Argentina, Romania, Russia, Cile, Guatemala, Messico, Costa Rica, Panama, Brasile, Spagna, Sudafrica</a:t>
            </a:r>
          </a:p>
        </p:txBody>
      </p:sp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2968719" y="3328885"/>
            <a:ext cx="5262584" cy="82202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79380" tIns="41278" rIns="79380" bIns="41278">
            <a:spAutoFit/>
          </a:bodyPr>
          <a:lstStyle/>
          <a:p>
            <a:pPr marL="240830" indent="-240830">
              <a:buClr>
                <a:srgbClr val="DC4405"/>
              </a:buClr>
              <a:buFont typeface="Verdana" pitchFamily="34" charset="0"/>
              <a:buChar char="•"/>
              <a:tabLst>
                <a:tab pos="240830" algn="l"/>
                <a:tab pos="1047331" algn="l"/>
                <a:tab pos="1853832" algn="l"/>
                <a:tab pos="2660333" algn="l"/>
                <a:tab pos="3466833" algn="l"/>
                <a:tab pos="4273334" algn="l"/>
                <a:tab pos="5079835" algn="l"/>
                <a:tab pos="5886336" algn="l"/>
                <a:tab pos="6692837" algn="l"/>
                <a:tab pos="7499337" algn="l"/>
                <a:tab pos="8305838" algn="l"/>
                <a:tab pos="9112339" algn="l"/>
              </a:tabLst>
            </a:pPr>
            <a:r>
              <a:rPr lang="it-IT" sz="1200" b="1" dirty="0"/>
              <a:t>Iscrizione</a:t>
            </a:r>
            <a:r>
              <a:rPr lang="it-IT" sz="1200" dirty="0"/>
              <a:t> da parte dei singoli docenti, a ognuno dei quali sarà inviato un kit </a:t>
            </a:r>
          </a:p>
          <a:p>
            <a:pPr marL="240830" indent="-240830">
              <a:buClr>
                <a:srgbClr val="DC4405"/>
              </a:buClr>
              <a:buFont typeface="Verdana" pitchFamily="34" charset="0"/>
              <a:buChar char="•"/>
              <a:tabLst>
                <a:tab pos="240830" algn="l"/>
                <a:tab pos="1047331" algn="l"/>
                <a:tab pos="1853832" algn="l"/>
                <a:tab pos="2660333" algn="l"/>
                <a:tab pos="3466833" algn="l"/>
                <a:tab pos="4273334" algn="l"/>
                <a:tab pos="5079835" algn="l"/>
                <a:tab pos="5886336" algn="l"/>
                <a:tab pos="6692837" algn="l"/>
                <a:tab pos="7499337" algn="l"/>
                <a:tab pos="8305838" algn="l"/>
                <a:tab pos="9112339" algn="l"/>
              </a:tabLst>
            </a:pPr>
            <a:r>
              <a:rPr lang="it-IT" sz="1200" b="1" dirty="0"/>
              <a:t>Concorso</a:t>
            </a:r>
            <a:r>
              <a:rPr lang="it-IT" sz="1200" dirty="0"/>
              <a:t> che chiede agli studenti di </a:t>
            </a:r>
            <a:r>
              <a:rPr lang="it-IT" sz="1200" b="1" dirty="0"/>
              <a:t>realizzare progetti/elaborati</a:t>
            </a:r>
            <a:r>
              <a:rPr lang="it-IT" sz="1200" dirty="0"/>
              <a:t> sull’energia</a:t>
            </a:r>
          </a:p>
          <a:p>
            <a:pPr marL="240830" indent="-240830">
              <a:buClr>
                <a:srgbClr val="DC4405"/>
              </a:buClr>
              <a:buFont typeface="Verdana" pitchFamily="34" charset="0"/>
              <a:buChar char="•"/>
              <a:tabLst>
                <a:tab pos="240830" algn="l"/>
                <a:tab pos="1047331" algn="l"/>
                <a:tab pos="1853832" algn="l"/>
                <a:tab pos="2660333" algn="l"/>
                <a:tab pos="3466833" algn="l"/>
                <a:tab pos="4273334" algn="l"/>
                <a:tab pos="5079835" algn="l"/>
                <a:tab pos="5886336" algn="l"/>
                <a:tab pos="6692837" algn="l"/>
                <a:tab pos="7499337" algn="l"/>
                <a:tab pos="8305838" algn="l"/>
                <a:tab pos="9112339" algn="l"/>
              </a:tabLst>
            </a:pPr>
            <a:r>
              <a:rPr lang="it-IT" sz="1200" b="1" dirty="0"/>
              <a:t>Coinvolgimento</a:t>
            </a:r>
            <a:r>
              <a:rPr lang="it-IT" sz="1200" dirty="0"/>
              <a:t> </a:t>
            </a:r>
            <a:r>
              <a:rPr lang="it-IT" sz="1200" b="1" dirty="0"/>
              <a:t>istituzioni</a:t>
            </a:r>
            <a:r>
              <a:rPr lang="it-IT" sz="1200" dirty="0"/>
              <a:t> </a:t>
            </a:r>
            <a:r>
              <a:rPr lang="it-IT" sz="1200" b="1" dirty="0"/>
              <a:t>regionali</a:t>
            </a:r>
            <a:r>
              <a:rPr lang="it-IT" sz="1200" dirty="0"/>
              <a:t> in giurie e premiazioni</a:t>
            </a:r>
          </a:p>
          <a:p>
            <a:pPr marL="240830" indent="-240830">
              <a:buClr>
                <a:srgbClr val="DC4405"/>
              </a:buClr>
              <a:buFont typeface="Verdana" pitchFamily="34" charset="0"/>
              <a:buChar char="•"/>
              <a:tabLst>
                <a:tab pos="240830" algn="l"/>
                <a:tab pos="1047331" algn="l"/>
                <a:tab pos="1853832" algn="l"/>
                <a:tab pos="2660333" algn="l"/>
                <a:tab pos="3466833" algn="l"/>
                <a:tab pos="4273334" algn="l"/>
                <a:tab pos="5079835" algn="l"/>
                <a:tab pos="5886336" algn="l"/>
                <a:tab pos="6692837" algn="l"/>
                <a:tab pos="7499337" algn="l"/>
                <a:tab pos="8305838" algn="l"/>
                <a:tab pos="9112339" algn="l"/>
              </a:tabLst>
            </a:pPr>
            <a:r>
              <a:rPr lang="it-IT" sz="1200" b="1" dirty="0"/>
              <a:t>Sito</a:t>
            </a:r>
            <a:r>
              <a:rPr lang="it-IT" sz="1200" dirty="0"/>
              <a:t> </a:t>
            </a:r>
            <a:r>
              <a:rPr lang="it-IT" sz="1200" b="1" dirty="0"/>
              <a:t>web</a:t>
            </a:r>
            <a:r>
              <a:rPr lang="it-IT" sz="1200" dirty="0"/>
              <a:t> multilingua</a:t>
            </a:r>
            <a:endParaRPr lang="it-IT" altLang="it-IT" sz="1200" dirty="0"/>
          </a:p>
        </p:txBody>
      </p:sp>
      <p:sp>
        <p:nvSpPr>
          <p:cNvPr id="9" name="Rectangle 19"/>
          <p:cNvSpPr>
            <a:spLocks noChangeArrowheads="1"/>
          </p:cNvSpPr>
          <p:nvPr/>
        </p:nvSpPr>
        <p:spPr bwMode="auto">
          <a:xfrm>
            <a:off x="3011773" y="5195249"/>
            <a:ext cx="5172371" cy="82202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79380" tIns="41278" rIns="79380" bIns="41278">
            <a:spAutoFit/>
          </a:bodyPr>
          <a:lstStyle/>
          <a:p>
            <a:pPr marL="240830" indent="-240830">
              <a:buClr>
                <a:srgbClr val="DC4405"/>
              </a:buClr>
              <a:buFont typeface="Verdana" pitchFamily="34" charset="0"/>
              <a:buChar char="•"/>
              <a:tabLst>
                <a:tab pos="240830" algn="l"/>
                <a:tab pos="1047331" algn="l"/>
                <a:tab pos="1853832" algn="l"/>
                <a:tab pos="2660333" algn="l"/>
                <a:tab pos="3466833" algn="l"/>
                <a:tab pos="4273334" algn="l"/>
                <a:tab pos="5079835" algn="l"/>
                <a:tab pos="5886336" algn="l"/>
                <a:tab pos="6692837" algn="l"/>
                <a:tab pos="7499337" algn="l"/>
                <a:tab pos="8305838" algn="l"/>
                <a:tab pos="9112339" algn="l"/>
              </a:tabLst>
            </a:pPr>
            <a:r>
              <a:rPr lang="it-IT" altLang="it-IT" sz="1200" b="1" dirty="0"/>
              <a:t>Concorso regionale </a:t>
            </a:r>
            <a:r>
              <a:rPr lang="it-IT" altLang="it-IT" sz="1200" dirty="0"/>
              <a:t>con premi in materiale per la scuola</a:t>
            </a:r>
          </a:p>
          <a:p>
            <a:pPr marL="240830" indent="-240830">
              <a:buClr>
                <a:srgbClr val="DC4405"/>
              </a:buClr>
              <a:buFont typeface="Verdana" pitchFamily="34" charset="0"/>
              <a:buChar char="•"/>
              <a:tabLst>
                <a:tab pos="240830" algn="l"/>
                <a:tab pos="1047331" algn="l"/>
                <a:tab pos="1853832" algn="l"/>
                <a:tab pos="2660333" algn="l"/>
                <a:tab pos="3466833" algn="l"/>
                <a:tab pos="4273334" algn="l"/>
                <a:tab pos="5079835" algn="l"/>
                <a:tab pos="5886336" algn="l"/>
                <a:tab pos="6692837" algn="l"/>
                <a:tab pos="7499337" algn="l"/>
                <a:tab pos="8305838" algn="l"/>
                <a:tab pos="9112339" algn="l"/>
              </a:tabLst>
            </a:pPr>
            <a:r>
              <a:rPr lang="it-IT" altLang="it-IT" sz="1200" b="1" dirty="0"/>
              <a:t>Concorso nazionale </a:t>
            </a:r>
            <a:r>
              <a:rPr lang="it-IT" altLang="it-IT" sz="1200" dirty="0"/>
              <a:t>con premi a studenti, docenti e finanziamenti per l’acquisto di materiale digitale per la scuola</a:t>
            </a:r>
          </a:p>
          <a:p>
            <a:pPr marL="240830" indent="-240830">
              <a:buClr>
                <a:srgbClr val="DC4405"/>
              </a:buClr>
              <a:buFont typeface="Verdana" pitchFamily="34" charset="0"/>
              <a:buChar char="•"/>
              <a:tabLst>
                <a:tab pos="240830" algn="l"/>
                <a:tab pos="1047331" algn="l"/>
                <a:tab pos="1853832" algn="l"/>
                <a:tab pos="2660333" algn="l"/>
                <a:tab pos="3466833" algn="l"/>
                <a:tab pos="4273334" algn="l"/>
                <a:tab pos="5079835" algn="l"/>
                <a:tab pos="5886336" algn="l"/>
                <a:tab pos="6692837" algn="l"/>
                <a:tab pos="7499337" algn="l"/>
                <a:tab pos="8305838" algn="l"/>
                <a:tab pos="9112339" algn="l"/>
              </a:tabLst>
            </a:pPr>
            <a:r>
              <a:rPr lang="it-IT" altLang="it-IT" sz="1200" b="1" dirty="0"/>
              <a:t>Evento internazionale a Roma </a:t>
            </a:r>
            <a:r>
              <a:rPr lang="it-IT" altLang="it-IT" sz="1200" dirty="0"/>
              <a:t>per la premiazione finale</a:t>
            </a:r>
          </a:p>
        </p:txBody>
      </p:sp>
      <p:sp>
        <p:nvSpPr>
          <p:cNvPr id="10" name="Rettangolo 5"/>
          <p:cNvSpPr/>
          <p:nvPr/>
        </p:nvSpPr>
        <p:spPr>
          <a:xfrm>
            <a:off x="887837" y="1712084"/>
            <a:ext cx="1972322" cy="601927"/>
          </a:xfrm>
          <a:prstGeom prst="rect">
            <a:avLst/>
          </a:prstGeom>
          <a:solidFill>
            <a:srgbClr val="DC4405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69497" tIns="34748" rIns="69497" bIns="34748" rtlCol="0" anchor="ctr"/>
          <a:lstStyle/>
          <a:p>
            <a:pPr algn="ctr"/>
            <a:r>
              <a:rPr lang="it-IT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Formazione</a:t>
            </a:r>
          </a:p>
        </p:txBody>
      </p:sp>
      <p:sp>
        <p:nvSpPr>
          <p:cNvPr id="11" name="Rettangolo 5"/>
          <p:cNvSpPr/>
          <p:nvPr/>
        </p:nvSpPr>
        <p:spPr>
          <a:xfrm>
            <a:off x="887835" y="4426042"/>
            <a:ext cx="1972322" cy="494991"/>
          </a:xfrm>
          <a:prstGeom prst="rect">
            <a:avLst/>
          </a:prstGeom>
          <a:solidFill>
            <a:srgbClr val="DC4405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69497" tIns="34748" rIns="69497" bIns="34748" rtlCol="0" anchor="ctr"/>
          <a:lstStyle/>
          <a:p>
            <a:pPr algn="ctr"/>
            <a:r>
              <a:rPr lang="it-IT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Internazionalità</a:t>
            </a:r>
          </a:p>
        </p:txBody>
      </p:sp>
      <p:sp>
        <p:nvSpPr>
          <p:cNvPr id="12" name="Rettangolo 5"/>
          <p:cNvSpPr/>
          <p:nvPr/>
        </p:nvSpPr>
        <p:spPr>
          <a:xfrm>
            <a:off x="887837" y="2496719"/>
            <a:ext cx="1972322" cy="662866"/>
          </a:xfrm>
          <a:prstGeom prst="rect">
            <a:avLst/>
          </a:prstGeom>
          <a:solidFill>
            <a:srgbClr val="DC4405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69497" tIns="34748" rIns="69497" bIns="34748" rtlCol="0" anchor="ctr"/>
          <a:lstStyle/>
          <a:p>
            <a:pPr algn="ctr"/>
            <a:r>
              <a:rPr lang="it-IT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Informazione</a:t>
            </a:r>
          </a:p>
        </p:txBody>
      </p:sp>
      <p:sp>
        <p:nvSpPr>
          <p:cNvPr id="13" name="Rettangolo 5"/>
          <p:cNvSpPr/>
          <p:nvPr/>
        </p:nvSpPr>
        <p:spPr>
          <a:xfrm>
            <a:off x="887836" y="3328885"/>
            <a:ext cx="1972322" cy="822026"/>
          </a:xfrm>
          <a:prstGeom prst="rect">
            <a:avLst/>
          </a:prstGeom>
          <a:solidFill>
            <a:srgbClr val="DC4405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69497" tIns="34748" rIns="69497" bIns="34748" rtlCol="0" anchor="ctr"/>
          <a:lstStyle/>
          <a:p>
            <a:pPr algn="ctr"/>
            <a:r>
              <a:rPr lang="it-IT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Partecipazione</a:t>
            </a:r>
          </a:p>
        </p:txBody>
      </p:sp>
      <p:sp>
        <p:nvSpPr>
          <p:cNvPr id="14" name="Rettangolo 5"/>
          <p:cNvSpPr/>
          <p:nvPr/>
        </p:nvSpPr>
        <p:spPr>
          <a:xfrm>
            <a:off x="887835" y="5116204"/>
            <a:ext cx="1972322" cy="930445"/>
          </a:xfrm>
          <a:prstGeom prst="rect">
            <a:avLst/>
          </a:prstGeom>
          <a:solidFill>
            <a:srgbClr val="DC4405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69497" tIns="34748" rIns="69497" bIns="34748" rtlCol="0" anchor="ctr"/>
          <a:lstStyle/>
          <a:p>
            <a:pPr algn="ctr"/>
            <a:r>
              <a:rPr lang="it-IT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Opportunità concrete</a:t>
            </a:r>
          </a:p>
        </p:txBody>
      </p:sp>
      <p:sp>
        <p:nvSpPr>
          <p:cNvPr id="15" name="Text Box 4"/>
          <p:cNvSpPr txBox="1">
            <a:spLocks noChangeArrowheads="1"/>
          </p:cNvSpPr>
          <p:nvPr/>
        </p:nvSpPr>
        <p:spPr bwMode="auto">
          <a:xfrm>
            <a:off x="2966992" y="2433173"/>
            <a:ext cx="4955127" cy="53148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1446" tIns="45723" rIns="91446" bIns="45723"/>
          <a:lstStyle/>
          <a:p>
            <a:pPr marL="240830" indent="-240830">
              <a:buClr>
                <a:srgbClr val="DC4405"/>
              </a:buClr>
              <a:buFont typeface="Verdana" pitchFamily="34" charset="0"/>
              <a:buChar char="•"/>
              <a:tabLst>
                <a:tab pos="240830" algn="l"/>
                <a:tab pos="1047331" algn="l"/>
                <a:tab pos="1853832" algn="l"/>
                <a:tab pos="2660333" algn="l"/>
                <a:tab pos="3466833" algn="l"/>
                <a:tab pos="4273334" algn="l"/>
                <a:tab pos="5079835" algn="l"/>
                <a:tab pos="5886336" algn="l"/>
                <a:tab pos="6692837" algn="l"/>
                <a:tab pos="7499337" algn="l"/>
                <a:tab pos="8305838" algn="l"/>
                <a:tab pos="9112339" algn="l"/>
              </a:tabLst>
            </a:pPr>
            <a:r>
              <a:rPr lang="it-IT" altLang="it-IT" sz="1200" b="1" dirty="0"/>
              <a:t>Visite guidate </a:t>
            </a:r>
            <a:r>
              <a:rPr lang="it-IT" altLang="it-IT" sz="1200" dirty="0"/>
              <a:t>negli impianti</a:t>
            </a:r>
          </a:p>
          <a:p>
            <a:pPr marL="240830" indent="-240830">
              <a:buClr>
                <a:srgbClr val="DC4405"/>
              </a:buClr>
              <a:buFont typeface="Verdana" pitchFamily="34" charset="0"/>
              <a:buChar char="•"/>
              <a:tabLst>
                <a:tab pos="240830" algn="l"/>
                <a:tab pos="1047331" algn="l"/>
                <a:tab pos="1853832" algn="l"/>
                <a:tab pos="2660333" algn="l"/>
                <a:tab pos="3466833" algn="l"/>
                <a:tab pos="4273334" algn="l"/>
                <a:tab pos="5079835" algn="l"/>
                <a:tab pos="5886336" algn="l"/>
                <a:tab pos="6692837" algn="l"/>
                <a:tab pos="7499337" algn="l"/>
                <a:tab pos="8305838" algn="l"/>
                <a:tab pos="9112339" algn="l"/>
              </a:tabLst>
            </a:pPr>
            <a:r>
              <a:rPr lang="it-IT" altLang="it-IT" sz="1200" b="1" dirty="0"/>
              <a:t>Incontri in classe </a:t>
            </a:r>
            <a:r>
              <a:rPr lang="it-IT" altLang="it-IT" sz="1200" dirty="0"/>
              <a:t>con esperti Enel</a:t>
            </a:r>
          </a:p>
          <a:p>
            <a:pPr marL="240830" indent="-240830">
              <a:buClr>
                <a:srgbClr val="DC4405"/>
              </a:buClr>
              <a:buFont typeface="Verdana" pitchFamily="34" charset="0"/>
              <a:buChar char="•"/>
              <a:tabLst>
                <a:tab pos="240830" algn="l"/>
                <a:tab pos="1047331" algn="l"/>
                <a:tab pos="1853832" algn="l"/>
                <a:tab pos="2660333" algn="l"/>
                <a:tab pos="3466833" algn="l"/>
                <a:tab pos="4273334" algn="l"/>
                <a:tab pos="5079835" algn="l"/>
                <a:tab pos="5886336" algn="l"/>
                <a:tab pos="6692837" algn="l"/>
                <a:tab pos="7499337" algn="l"/>
                <a:tab pos="8305838" algn="l"/>
                <a:tab pos="9112339" algn="l"/>
              </a:tabLst>
            </a:pPr>
            <a:r>
              <a:rPr lang="it-IT" altLang="it-IT" sz="1200" b="1" dirty="0"/>
              <a:t>Sinergia con attività locali</a:t>
            </a:r>
            <a:endParaRPr lang="it-IT" altLang="it-IT" sz="1200" dirty="0"/>
          </a:p>
        </p:txBody>
      </p:sp>
      <p:sp>
        <p:nvSpPr>
          <p:cNvPr id="17" name="Titolo 4"/>
          <p:cNvSpPr txBox="1">
            <a:spLocks/>
          </p:cNvSpPr>
          <p:nvPr/>
        </p:nvSpPr>
        <p:spPr>
          <a:xfrm>
            <a:off x="786713" y="670121"/>
            <a:ext cx="6766617" cy="3949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sz="4000" b="1" dirty="0"/>
              <a:t>Struttura del progetto</a:t>
            </a:r>
          </a:p>
        </p:txBody>
      </p:sp>
      <p:pic>
        <p:nvPicPr>
          <p:cNvPr id="3074" name="Picture 2" descr="Risultati immagini per playEnerg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0870" y="6075747"/>
            <a:ext cx="805959" cy="7600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318834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magine 5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21260"/>
          <a:stretch/>
        </p:blipFill>
        <p:spPr>
          <a:xfrm>
            <a:off x="5979733" y="6218266"/>
            <a:ext cx="2372416" cy="432235"/>
          </a:xfrm>
          <a:prstGeom prst="rect">
            <a:avLst/>
          </a:prstGeom>
        </p:spPr>
      </p:pic>
      <p:sp>
        <p:nvSpPr>
          <p:cNvPr id="16" name="Titolo 1"/>
          <p:cNvSpPr>
            <a:spLocks noGrp="1"/>
          </p:cNvSpPr>
          <p:nvPr>
            <p:ph type="title"/>
          </p:nvPr>
        </p:nvSpPr>
        <p:spPr>
          <a:xfrm>
            <a:off x="821745" y="650349"/>
            <a:ext cx="6535023" cy="563061"/>
          </a:xfrm>
        </p:spPr>
        <p:txBody>
          <a:bodyPr>
            <a:normAutofit fontScale="90000"/>
          </a:bodyPr>
          <a:lstStyle/>
          <a:p>
            <a:pPr algn="l"/>
            <a:r>
              <a:rPr lang="it-IT" b="1" dirty="0"/>
              <a:t>Destinatari del progetto</a:t>
            </a:r>
          </a:p>
        </p:txBody>
      </p:sp>
      <p:sp>
        <p:nvSpPr>
          <p:cNvPr id="18" name="Segnaposto contenuto 2"/>
          <p:cNvSpPr>
            <a:spLocks noGrp="1"/>
          </p:cNvSpPr>
          <p:nvPr>
            <p:ph idx="1"/>
          </p:nvPr>
        </p:nvSpPr>
        <p:spPr>
          <a:xfrm>
            <a:off x="821745" y="1688944"/>
            <a:ext cx="7459212" cy="352407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sz="1700" dirty="0"/>
              <a:t>Il progetto si rivolge alle scuole </a:t>
            </a:r>
            <a:r>
              <a:rPr lang="it-IT" sz="1700" b="1" dirty="0" smtClean="0"/>
              <a:t>Primarie, Secondarie </a:t>
            </a:r>
            <a:r>
              <a:rPr lang="it-IT" sz="1700" b="1" dirty="0"/>
              <a:t>di primo e </a:t>
            </a:r>
            <a:r>
              <a:rPr lang="it-IT" sz="1700" b="1" dirty="0" smtClean="0"/>
              <a:t>di secondo grado</a:t>
            </a:r>
            <a:r>
              <a:rPr lang="it-IT" sz="1700" dirty="0"/>
              <a:t>.</a:t>
            </a:r>
          </a:p>
          <a:p>
            <a:pPr marL="0" indent="0" algn="just">
              <a:buNone/>
            </a:pPr>
            <a:endParaRPr lang="it-IT" sz="1700" dirty="0"/>
          </a:p>
          <a:p>
            <a:pPr marL="0" indent="0" algn="just">
              <a:buNone/>
            </a:pPr>
            <a:r>
              <a:rPr lang="it-IT" sz="1700" dirty="0"/>
              <a:t>I kit sono differenziati per grado di istruzione.</a:t>
            </a:r>
          </a:p>
          <a:p>
            <a:pPr marL="0" indent="0" algn="just">
              <a:buNone/>
            </a:pPr>
            <a:r>
              <a:rPr lang="it-IT" sz="1700" dirty="0"/>
              <a:t>L’iscrizione è riservata ai docenti, i quali possono richiedere un unico kit nominale, che contiene materiale per un insegnante e una classe. </a:t>
            </a:r>
          </a:p>
          <a:p>
            <a:pPr marL="0" indent="0" algn="just">
              <a:buNone/>
            </a:pPr>
            <a:r>
              <a:rPr lang="it-IT" sz="1700" dirty="0"/>
              <a:t>Più docenti di una stessa scuola possono ricevere il kit e coinvolgere così più classi di uno stesso istituto.</a:t>
            </a:r>
          </a:p>
          <a:p>
            <a:pPr marL="0" indent="0" algn="just">
              <a:buNone/>
            </a:pPr>
            <a:endParaRPr lang="it-IT" sz="1700" dirty="0"/>
          </a:p>
          <a:p>
            <a:pPr marL="0" indent="0" algn="just">
              <a:buNone/>
            </a:pPr>
            <a:r>
              <a:rPr lang="it-IT" sz="1700" dirty="0"/>
              <a:t>Il concorso è destinato a classi o gruppi di classi.</a:t>
            </a:r>
          </a:p>
        </p:txBody>
      </p:sp>
      <p:pic>
        <p:nvPicPr>
          <p:cNvPr id="4098" name="Picture 2" descr="Risultati immagini per playEnerg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517" y="5790378"/>
            <a:ext cx="912027" cy="8601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713176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magine 5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21260"/>
          <a:stretch/>
        </p:blipFill>
        <p:spPr>
          <a:xfrm>
            <a:off x="5979732" y="6156874"/>
            <a:ext cx="2709385" cy="493628"/>
          </a:xfrm>
          <a:prstGeom prst="rect">
            <a:avLst/>
          </a:prstGeom>
        </p:spPr>
      </p:pic>
      <p:sp>
        <p:nvSpPr>
          <p:cNvPr id="11" name="Titolo 1"/>
          <p:cNvSpPr>
            <a:spLocks noGrp="1"/>
          </p:cNvSpPr>
          <p:nvPr>
            <p:ph type="title"/>
          </p:nvPr>
        </p:nvSpPr>
        <p:spPr>
          <a:xfrm>
            <a:off x="772211" y="670121"/>
            <a:ext cx="6421015" cy="394980"/>
          </a:xfrm>
        </p:spPr>
        <p:txBody>
          <a:bodyPr>
            <a:noAutofit/>
          </a:bodyPr>
          <a:lstStyle/>
          <a:p>
            <a:pPr algn="l"/>
            <a:r>
              <a:rPr lang="it-IT" sz="4000" b="1" dirty="0"/>
              <a:t>Obiettivi del progetto</a:t>
            </a:r>
            <a:endParaRPr lang="en-US" sz="4000" b="1" dirty="0"/>
          </a:p>
        </p:txBody>
      </p:sp>
      <p:sp>
        <p:nvSpPr>
          <p:cNvPr id="12" name="Segnaposto contenuto 2"/>
          <p:cNvSpPr txBox="1">
            <a:spLocks/>
          </p:cNvSpPr>
          <p:nvPr/>
        </p:nvSpPr>
        <p:spPr>
          <a:xfrm>
            <a:off x="762000" y="1984274"/>
            <a:ext cx="7264442" cy="351051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endParaRPr lang="en-US" sz="1500" dirty="0">
              <a:highlight>
                <a:srgbClr val="FFFF00"/>
              </a:highlight>
            </a:endParaRPr>
          </a:p>
        </p:txBody>
      </p:sp>
      <p:sp>
        <p:nvSpPr>
          <p:cNvPr id="14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10664825" y="6264005"/>
            <a:ext cx="762000" cy="153888"/>
          </a:xfrm>
        </p:spPr>
        <p:txBody>
          <a:bodyPr/>
          <a:lstStyle/>
          <a:p>
            <a:fld id="{1ED2235E-0982-3B42-A838-A74550CD4449}" type="slidenum">
              <a:rPr lang="en-GB" smtClean="0">
                <a:solidFill>
                  <a:srgbClr val="C6C6C6">
                    <a:lumMod val="75000"/>
                  </a:srgbClr>
                </a:solidFill>
              </a:rPr>
              <a:pPr/>
              <a:t>5</a:t>
            </a:fld>
            <a:endParaRPr lang="en-GB" dirty="0">
              <a:solidFill>
                <a:srgbClr val="C6C6C6">
                  <a:lumMod val="75000"/>
                </a:srgbClr>
              </a:solidFill>
            </a:endParaRPr>
          </a:p>
        </p:txBody>
      </p:sp>
      <p:sp>
        <p:nvSpPr>
          <p:cNvPr id="2" name="Rettangolo 1"/>
          <p:cNvSpPr/>
          <p:nvPr/>
        </p:nvSpPr>
        <p:spPr>
          <a:xfrm>
            <a:off x="762000" y="1661101"/>
            <a:ext cx="7916906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sz="1700" dirty="0"/>
              <a:t>Il progetto si propone di offrire, a docenti e studenti, </a:t>
            </a:r>
            <a:r>
              <a:rPr lang="it-IT" sz="1700" b="1" dirty="0"/>
              <a:t>strumenti concreti </a:t>
            </a:r>
            <a:r>
              <a:rPr lang="it-IT" sz="1700" dirty="0"/>
              <a:t>volti a riconoscere ed attuare comportamenti virtuosi sul tema dell’efficienza energetica.</a:t>
            </a:r>
          </a:p>
          <a:p>
            <a:pPr algn="just"/>
            <a:endParaRPr lang="it-IT" sz="1700" dirty="0"/>
          </a:p>
          <a:p>
            <a:pPr algn="just"/>
            <a:r>
              <a:rPr lang="it-IT" sz="1700" dirty="0"/>
              <a:t>Stimolando le competenze e la creatività, PlayEnergy invita i giovani a formulare idee innovative per un futuro più sostenibile e, attraverso un percorso a 360° che consente di avvalersi anche del supporto di una metodologia laboratoriale, li prepara a progettarle e realizzarle. </a:t>
            </a:r>
          </a:p>
          <a:p>
            <a:pPr algn="just"/>
            <a:endParaRPr lang="it-IT" sz="1700" dirty="0"/>
          </a:p>
          <a:p>
            <a:pPr algn="just"/>
            <a:r>
              <a:rPr lang="it-IT" sz="1700" dirty="0"/>
              <a:t>Mettendoli a diretto contatto con professionisti del settore e con le realtà del territorio, il progetto ha il fine di restituire ai ragazzi la </a:t>
            </a:r>
            <a:r>
              <a:rPr lang="it-IT" sz="1700" b="1" dirty="0"/>
              <a:t>piena conoscenza </a:t>
            </a:r>
            <a:r>
              <a:rPr lang="it-IT" sz="1700" dirty="0"/>
              <a:t>degli argomenti trattati e la </a:t>
            </a:r>
            <a:r>
              <a:rPr lang="it-IT" sz="1700" b="1" dirty="0"/>
              <a:t>consapevolezza</a:t>
            </a:r>
            <a:r>
              <a:rPr lang="it-IT" sz="1700" dirty="0"/>
              <a:t> della loro attuabilità.</a:t>
            </a:r>
          </a:p>
          <a:p>
            <a:pPr algn="just"/>
            <a:endParaRPr lang="it-IT" sz="1700" dirty="0"/>
          </a:p>
          <a:p>
            <a:pPr algn="just"/>
            <a:r>
              <a:rPr lang="it-IT" sz="1700" dirty="0"/>
              <a:t>La prospettiva internazionale del progetto favorisce l’</a:t>
            </a:r>
            <a:r>
              <a:rPr lang="it-IT" sz="1700" b="1" dirty="0"/>
              <a:t>intercultura</a:t>
            </a:r>
            <a:r>
              <a:rPr lang="it-IT" sz="1700" dirty="0"/>
              <a:t>, il </a:t>
            </a:r>
            <a:r>
              <a:rPr lang="it-IT" sz="1700" b="1" dirty="0"/>
              <a:t>confronto</a:t>
            </a:r>
            <a:r>
              <a:rPr lang="it-IT" sz="1700" dirty="0"/>
              <a:t>, l’</a:t>
            </a:r>
            <a:r>
              <a:rPr lang="it-IT" sz="1700" b="1" dirty="0"/>
              <a:t>inclusione</a:t>
            </a:r>
            <a:r>
              <a:rPr lang="it-IT" sz="1700" dirty="0"/>
              <a:t>.</a:t>
            </a:r>
          </a:p>
          <a:p>
            <a:endParaRPr lang="it-IT" sz="1700" dirty="0"/>
          </a:p>
          <a:p>
            <a:endParaRPr lang="it-IT" sz="1700" dirty="0"/>
          </a:p>
        </p:txBody>
      </p:sp>
      <p:pic>
        <p:nvPicPr>
          <p:cNvPr id="7" name="Picture 2" descr="Risultati immagini per playEnerg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517" y="5790378"/>
            <a:ext cx="912027" cy="8601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652087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magine 5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21260"/>
          <a:stretch/>
        </p:blipFill>
        <p:spPr>
          <a:xfrm>
            <a:off x="5979732" y="6156874"/>
            <a:ext cx="2709385" cy="493628"/>
          </a:xfrm>
          <a:prstGeom prst="rect">
            <a:avLst/>
          </a:prstGeom>
        </p:spPr>
      </p:pic>
      <p:sp>
        <p:nvSpPr>
          <p:cNvPr id="14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10664825" y="6264005"/>
            <a:ext cx="762000" cy="153888"/>
          </a:xfrm>
        </p:spPr>
        <p:txBody>
          <a:bodyPr/>
          <a:lstStyle/>
          <a:p>
            <a:fld id="{1ED2235E-0982-3B42-A838-A74550CD4449}" type="slidenum">
              <a:rPr lang="en-GB" smtClean="0">
                <a:solidFill>
                  <a:srgbClr val="C6C6C6">
                    <a:lumMod val="75000"/>
                  </a:srgbClr>
                </a:solidFill>
              </a:rPr>
              <a:pPr/>
              <a:t>6</a:t>
            </a:fld>
            <a:endParaRPr lang="en-GB" dirty="0">
              <a:solidFill>
                <a:srgbClr val="C6C6C6">
                  <a:lumMod val="75000"/>
                </a:srgbClr>
              </a:solidFill>
            </a:endParaRPr>
          </a:p>
        </p:txBody>
      </p:sp>
      <p:sp>
        <p:nvSpPr>
          <p:cNvPr id="8" name="Titolo 1"/>
          <p:cNvSpPr txBox="1">
            <a:spLocks/>
          </p:cNvSpPr>
          <p:nvPr/>
        </p:nvSpPr>
        <p:spPr>
          <a:xfrm>
            <a:off x="768349" y="655403"/>
            <a:ext cx="8375651" cy="3949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sz="3600" b="1" dirty="0"/>
              <a:t>Metodologia e strumenti di realizzazione</a:t>
            </a:r>
          </a:p>
        </p:txBody>
      </p:sp>
      <p:sp>
        <p:nvSpPr>
          <p:cNvPr id="9" name="Segnaposto contenuto 2"/>
          <p:cNvSpPr>
            <a:spLocks noGrp="1"/>
          </p:cNvSpPr>
          <p:nvPr>
            <p:ph idx="1"/>
          </p:nvPr>
        </p:nvSpPr>
        <p:spPr>
          <a:xfrm>
            <a:off x="768349" y="1648597"/>
            <a:ext cx="7290033" cy="3697747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it-IT" sz="1700" dirty="0"/>
              <a:t>PlayEnergy mette gratuitamente a disposizione di tutte le scuole coinvolte:</a:t>
            </a:r>
          </a:p>
          <a:p>
            <a:pPr algn="just"/>
            <a:endParaRPr lang="it-IT" sz="1700" dirty="0"/>
          </a:p>
          <a:p>
            <a:pPr marL="57150" indent="-171450" algn="just">
              <a:buFont typeface="Arial" panose="020B0604020202020204" pitchFamily="34" charset="0"/>
              <a:buChar char="•"/>
            </a:pPr>
            <a:r>
              <a:rPr lang="it-IT" sz="1700" dirty="0"/>
              <a:t>un </a:t>
            </a:r>
            <a:r>
              <a:rPr lang="it-IT" sz="1700" b="1" dirty="0"/>
              <a:t>kit didattico </a:t>
            </a:r>
            <a:r>
              <a:rPr lang="it-IT" sz="1700" dirty="0"/>
              <a:t>contenente una guida per il docente ricca di contenuti, materiali per gli studenti in 25 copie e un manuale con suggerimenti sulle attività da svolgere in classe; </a:t>
            </a:r>
          </a:p>
          <a:p>
            <a:pPr marL="57150" indent="-171450" algn="just">
              <a:buFont typeface="Arial" panose="020B0604020202020204" pitchFamily="34" charset="0"/>
              <a:buChar char="•"/>
            </a:pPr>
            <a:r>
              <a:rPr lang="it-IT" sz="1700" dirty="0"/>
              <a:t>un </a:t>
            </a:r>
            <a:r>
              <a:rPr lang="it-IT" sz="1700" b="1" dirty="0"/>
              <a:t>concorso</a:t>
            </a:r>
            <a:r>
              <a:rPr lang="it-IT" sz="1700" dirty="0"/>
              <a:t> aperto a tutte le scuole dalla Primaria alla Secondaria di </a:t>
            </a:r>
            <a:r>
              <a:rPr lang="it-IT" sz="1700" dirty="0" smtClean="0"/>
              <a:t>secondo </a:t>
            </a:r>
            <a:r>
              <a:rPr lang="it-IT" sz="1700" dirty="0"/>
              <a:t>g</a:t>
            </a:r>
            <a:r>
              <a:rPr lang="it-IT" sz="1700" dirty="0" smtClean="0"/>
              <a:t>rado</a:t>
            </a:r>
            <a:r>
              <a:rPr lang="it-IT" sz="1700" dirty="0"/>
              <a:t>, che ogni anno premia le idee più brillanti e innovative, con finanziamenti per l’acquisto di materiali scolastici e riconoscimenti a docenti e studenti meritevoli;</a:t>
            </a:r>
          </a:p>
          <a:p>
            <a:pPr marL="57150" indent="-171450" algn="just">
              <a:buFont typeface="Arial" panose="020B0604020202020204" pitchFamily="34" charset="0"/>
              <a:buChar char="•"/>
            </a:pPr>
            <a:r>
              <a:rPr lang="it-IT" sz="1700" dirty="0"/>
              <a:t>un </a:t>
            </a:r>
            <a:r>
              <a:rPr lang="it-IT" sz="1700" b="1" dirty="0"/>
              <a:t>sito</a:t>
            </a:r>
            <a:r>
              <a:rPr lang="it-IT" sz="1700" dirty="0"/>
              <a:t> sempre aggiornato, con approfondimenti sul tema e spazi interattivi;</a:t>
            </a:r>
          </a:p>
          <a:p>
            <a:pPr marL="57150" indent="-171450" algn="just">
              <a:buFont typeface="Arial" panose="020B0604020202020204" pitchFamily="34" charset="0"/>
              <a:buChar char="•"/>
            </a:pPr>
            <a:r>
              <a:rPr lang="it-IT" sz="1700" dirty="0"/>
              <a:t>incontri e lezioni con </a:t>
            </a:r>
            <a:r>
              <a:rPr lang="it-IT" sz="1700" b="1" dirty="0"/>
              <a:t>esperti e professionisti </a:t>
            </a:r>
            <a:r>
              <a:rPr lang="it-IT" sz="1700" dirty="0"/>
              <a:t>del settore;</a:t>
            </a:r>
          </a:p>
          <a:p>
            <a:pPr marL="57150" indent="-171450" algn="just">
              <a:buFont typeface="Arial" panose="020B0604020202020204" pitchFamily="34" charset="0"/>
              <a:buChar char="•"/>
            </a:pPr>
            <a:r>
              <a:rPr lang="it-IT" sz="1700" dirty="0"/>
              <a:t>visita alle </a:t>
            </a:r>
            <a:r>
              <a:rPr lang="it-IT" sz="1700" b="1" dirty="0"/>
              <a:t>centrali elettriche </a:t>
            </a:r>
            <a:r>
              <a:rPr lang="it-IT" sz="1700" dirty="0"/>
              <a:t>del territorio.</a:t>
            </a:r>
          </a:p>
          <a:p>
            <a:endParaRPr lang="it-IT" sz="1700" dirty="0"/>
          </a:p>
        </p:txBody>
      </p:sp>
      <p:sp>
        <p:nvSpPr>
          <p:cNvPr id="16" name="Segnaposto numero diapositiva 5"/>
          <p:cNvSpPr txBox="1">
            <a:spLocks/>
          </p:cNvSpPr>
          <p:nvPr/>
        </p:nvSpPr>
        <p:spPr>
          <a:xfrm>
            <a:off x="10817225" y="6416405"/>
            <a:ext cx="762000" cy="153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it-IT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ED2235E-0982-3B42-A838-A74550CD4449}" type="slidenum">
              <a:rPr lang="en-GB" smtClean="0"/>
              <a:pPr/>
              <a:t>6</a:t>
            </a:fld>
            <a:endParaRPr lang="en-GB" dirty="0"/>
          </a:p>
        </p:txBody>
      </p:sp>
      <p:pic>
        <p:nvPicPr>
          <p:cNvPr id="7" name="Picture 2" descr="Risultati immagini per playEnerg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517" y="5790378"/>
            <a:ext cx="912027" cy="8601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008171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magine 5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21260"/>
          <a:stretch/>
        </p:blipFill>
        <p:spPr>
          <a:xfrm>
            <a:off x="5979732" y="6156874"/>
            <a:ext cx="2709385" cy="493628"/>
          </a:xfrm>
          <a:prstGeom prst="rect">
            <a:avLst/>
          </a:prstGeom>
        </p:spPr>
      </p:pic>
      <p:sp>
        <p:nvSpPr>
          <p:cNvPr id="11" name="Titolo 1"/>
          <p:cNvSpPr>
            <a:spLocks noGrp="1"/>
          </p:cNvSpPr>
          <p:nvPr>
            <p:ph type="title"/>
          </p:nvPr>
        </p:nvSpPr>
        <p:spPr>
          <a:xfrm>
            <a:off x="762000" y="670121"/>
            <a:ext cx="6421015" cy="394980"/>
          </a:xfrm>
        </p:spPr>
        <p:txBody>
          <a:bodyPr>
            <a:noAutofit/>
          </a:bodyPr>
          <a:lstStyle/>
          <a:p>
            <a:pPr algn="l"/>
            <a:r>
              <a:rPr lang="it-IT" sz="4000" b="1" dirty="0"/>
              <a:t>Durata del progetto</a:t>
            </a:r>
            <a:endParaRPr lang="en-US" sz="4000" b="1" dirty="0"/>
          </a:p>
        </p:txBody>
      </p:sp>
      <p:sp>
        <p:nvSpPr>
          <p:cNvPr id="12" name="Segnaposto contenuto 2"/>
          <p:cNvSpPr txBox="1">
            <a:spLocks/>
          </p:cNvSpPr>
          <p:nvPr/>
        </p:nvSpPr>
        <p:spPr>
          <a:xfrm>
            <a:off x="762000" y="1984274"/>
            <a:ext cx="7264442" cy="351051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endParaRPr lang="en-US" sz="1500" dirty="0"/>
          </a:p>
          <a:p>
            <a:pPr marL="0" indent="0" algn="just">
              <a:buNone/>
            </a:pPr>
            <a:endParaRPr lang="en-US" sz="1500" dirty="0"/>
          </a:p>
          <a:p>
            <a:pPr marL="0" indent="0" algn="just">
              <a:buNone/>
            </a:pPr>
            <a:endParaRPr lang="en-US" sz="1500" dirty="0"/>
          </a:p>
          <a:p>
            <a:pPr marL="0" indent="0" algn="just">
              <a:buNone/>
            </a:pPr>
            <a:endParaRPr lang="en-US" sz="1500" dirty="0"/>
          </a:p>
          <a:p>
            <a:pPr marL="0" indent="0" algn="just">
              <a:buNone/>
            </a:pPr>
            <a:endParaRPr lang="en-US" sz="1500" dirty="0">
              <a:highlight>
                <a:srgbClr val="FFFF00"/>
              </a:highlight>
            </a:endParaRPr>
          </a:p>
        </p:txBody>
      </p:sp>
      <p:sp>
        <p:nvSpPr>
          <p:cNvPr id="14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10664825" y="6264005"/>
            <a:ext cx="762000" cy="153888"/>
          </a:xfrm>
        </p:spPr>
        <p:txBody>
          <a:bodyPr/>
          <a:lstStyle/>
          <a:p>
            <a:fld id="{1ED2235E-0982-3B42-A838-A74550CD4449}" type="slidenum">
              <a:rPr lang="en-GB" smtClean="0">
                <a:solidFill>
                  <a:srgbClr val="C6C6C6">
                    <a:lumMod val="75000"/>
                  </a:srgbClr>
                </a:solidFill>
              </a:rPr>
              <a:pPr/>
              <a:t>7</a:t>
            </a:fld>
            <a:endParaRPr lang="en-GB" dirty="0">
              <a:solidFill>
                <a:srgbClr val="C6C6C6">
                  <a:lumMod val="75000"/>
                </a:srgbClr>
              </a:solidFill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762000" y="1675876"/>
            <a:ext cx="7063530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/>
              <a:buChar char="•"/>
            </a:pPr>
            <a:r>
              <a:rPr lang="it-IT" sz="1700" dirty="0"/>
              <a:t>Il progetto può essere gestito in completa autonomia dal docente nell’arco dell’anno scolastico.</a:t>
            </a:r>
          </a:p>
          <a:p>
            <a:pPr marL="285750" indent="-285750" algn="just">
              <a:buFont typeface="Arial"/>
              <a:buChar char="•"/>
            </a:pPr>
            <a:r>
              <a:rPr lang="it-IT" sz="1700" dirty="0"/>
              <a:t>Il concorso scade in concomitanza con la chiusura delle scuole.</a:t>
            </a:r>
          </a:p>
        </p:txBody>
      </p:sp>
      <p:pic>
        <p:nvPicPr>
          <p:cNvPr id="7" name="Picture 2" descr="Risultati immagini per playEnerg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517" y="5790378"/>
            <a:ext cx="912027" cy="8601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583138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magine 5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21260"/>
          <a:stretch/>
        </p:blipFill>
        <p:spPr>
          <a:xfrm>
            <a:off x="5979732" y="6156874"/>
            <a:ext cx="2709385" cy="493628"/>
          </a:xfrm>
          <a:prstGeom prst="rect">
            <a:avLst/>
          </a:prstGeom>
        </p:spPr>
      </p:pic>
      <p:sp>
        <p:nvSpPr>
          <p:cNvPr id="11" name="Titolo 1"/>
          <p:cNvSpPr>
            <a:spLocks noGrp="1"/>
          </p:cNvSpPr>
          <p:nvPr>
            <p:ph type="title"/>
          </p:nvPr>
        </p:nvSpPr>
        <p:spPr>
          <a:xfrm>
            <a:off x="762000" y="670121"/>
            <a:ext cx="6421015" cy="394980"/>
          </a:xfrm>
        </p:spPr>
        <p:txBody>
          <a:bodyPr>
            <a:noAutofit/>
          </a:bodyPr>
          <a:lstStyle/>
          <a:p>
            <a:pPr algn="l"/>
            <a:r>
              <a:rPr lang="it-IT" sz="4000" b="1" dirty="0"/>
              <a:t>Referenti del progetto</a:t>
            </a:r>
            <a:endParaRPr lang="en-US" sz="4000" b="1" dirty="0"/>
          </a:p>
        </p:txBody>
      </p:sp>
      <p:sp>
        <p:nvSpPr>
          <p:cNvPr id="12" name="Segnaposto contenuto 2"/>
          <p:cNvSpPr txBox="1">
            <a:spLocks/>
          </p:cNvSpPr>
          <p:nvPr/>
        </p:nvSpPr>
        <p:spPr>
          <a:xfrm>
            <a:off x="762000" y="1984274"/>
            <a:ext cx="7264442" cy="351051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endParaRPr lang="en-US" sz="1500" dirty="0"/>
          </a:p>
          <a:p>
            <a:pPr marL="0" indent="0" algn="just">
              <a:buNone/>
            </a:pPr>
            <a:endParaRPr lang="en-US" sz="1500" dirty="0"/>
          </a:p>
          <a:p>
            <a:pPr marL="0" indent="0" algn="just">
              <a:buNone/>
            </a:pPr>
            <a:endParaRPr lang="en-US" sz="1500" dirty="0"/>
          </a:p>
          <a:p>
            <a:pPr marL="0" indent="0" algn="just">
              <a:buNone/>
            </a:pPr>
            <a:endParaRPr lang="en-US" sz="1500" dirty="0"/>
          </a:p>
          <a:p>
            <a:pPr marL="0" indent="0" algn="just">
              <a:buNone/>
            </a:pPr>
            <a:endParaRPr lang="en-US" sz="1500" dirty="0">
              <a:highlight>
                <a:srgbClr val="FFFF00"/>
              </a:highlight>
            </a:endParaRPr>
          </a:p>
        </p:txBody>
      </p:sp>
      <p:sp>
        <p:nvSpPr>
          <p:cNvPr id="14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10664825" y="6264005"/>
            <a:ext cx="762000" cy="153888"/>
          </a:xfrm>
        </p:spPr>
        <p:txBody>
          <a:bodyPr/>
          <a:lstStyle/>
          <a:p>
            <a:fld id="{1ED2235E-0982-3B42-A838-A74550CD4449}" type="slidenum">
              <a:rPr lang="en-GB" smtClean="0">
                <a:solidFill>
                  <a:srgbClr val="C6C6C6">
                    <a:lumMod val="75000"/>
                  </a:srgbClr>
                </a:solidFill>
              </a:rPr>
              <a:pPr/>
              <a:t>8</a:t>
            </a:fld>
            <a:endParaRPr lang="en-GB" dirty="0">
              <a:solidFill>
                <a:srgbClr val="C6C6C6">
                  <a:lumMod val="75000"/>
                </a:srgbClr>
              </a:solidFill>
            </a:endParaRPr>
          </a:p>
        </p:txBody>
      </p:sp>
      <p:sp>
        <p:nvSpPr>
          <p:cNvPr id="2" name="Rettangolo 1"/>
          <p:cNvSpPr/>
          <p:nvPr/>
        </p:nvSpPr>
        <p:spPr>
          <a:xfrm>
            <a:off x="762000" y="1670773"/>
            <a:ext cx="7327784" cy="29700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sz="1700" dirty="0"/>
              <a:t>Un </a:t>
            </a:r>
            <a:r>
              <a:rPr lang="it-IT" sz="1700" dirty="0" err="1"/>
              <a:t>Contact</a:t>
            </a:r>
            <a:r>
              <a:rPr lang="it-IT" sz="1700" dirty="0"/>
              <a:t> Center dedicato risponde dal lunedì al venerdì dalle 9.00 alle 13.00 e dalle 14.00 alle 18.00.</a:t>
            </a:r>
          </a:p>
          <a:p>
            <a:pPr algn="just"/>
            <a:r>
              <a:rPr lang="it-IT" sz="1700" dirty="0"/>
              <a:t>Ogni regione è presieduta da un coordinatore didattico, a completa disposizione per suggerimenti e supporto in tutte le fasi del percorso: dall’iscrizione all’organizzazione di attività collaterali fino alla partecipazione al concorso finale.</a:t>
            </a:r>
          </a:p>
          <a:p>
            <a:pPr algn="just"/>
            <a:endParaRPr lang="it-IT" sz="1700" dirty="0"/>
          </a:p>
          <a:p>
            <a:endParaRPr lang="it-IT" sz="1700" dirty="0"/>
          </a:p>
          <a:p>
            <a:r>
              <a:rPr lang="it-IT" sz="1700" dirty="0"/>
              <a:t>Per info e prenotazioni: </a:t>
            </a:r>
          </a:p>
          <a:p>
            <a:r>
              <a:rPr lang="it-IT" sz="1700" dirty="0"/>
              <a:t>Numero verde gratuito: </a:t>
            </a:r>
            <a:r>
              <a:rPr lang="it-IT" sz="1700" b="1" dirty="0"/>
              <a:t>800.228.722</a:t>
            </a:r>
          </a:p>
          <a:p>
            <a:r>
              <a:rPr lang="it-IT" sz="1700" dirty="0"/>
              <a:t>E-mail: </a:t>
            </a:r>
            <a:r>
              <a:rPr lang="it-IT" sz="1700" b="1" dirty="0">
                <a:hlinkClick r:id="rId3"/>
              </a:rPr>
              <a:t>playenergy@lafabbrica.net</a:t>
            </a:r>
            <a:endParaRPr lang="it-IT" sz="1700" b="1" dirty="0"/>
          </a:p>
          <a:p>
            <a:endParaRPr lang="it-IT" sz="1700" dirty="0"/>
          </a:p>
        </p:txBody>
      </p:sp>
      <p:pic>
        <p:nvPicPr>
          <p:cNvPr id="7" name="Picture 2" descr="Risultati immagini per playEnergy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517" y="5790378"/>
            <a:ext cx="912027" cy="8601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2825389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884</Words>
  <Application>Microsoft Macintosh PowerPoint</Application>
  <PresentationFormat>Presentazione su schermo (4:3)</PresentationFormat>
  <Paragraphs>79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9" baseType="lpstr">
      <vt:lpstr>Tema di Office</vt:lpstr>
      <vt:lpstr>Presentazione di PowerPoint</vt:lpstr>
      <vt:lpstr>Descrizione del progetto</vt:lpstr>
      <vt:lpstr>Presentazione di PowerPoint</vt:lpstr>
      <vt:lpstr>Destinatari del progetto</vt:lpstr>
      <vt:lpstr>Obiettivi del progetto</vt:lpstr>
      <vt:lpstr>Presentazione di PowerPoint</vt:lpstr>
      <vt:lpstr>Durata del progetto</vt:lpstr>
      <vt:lpstr>Referenti del progetto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G5</dc:creator>
  <cp:lastModifiedBy>Marina Fisicaro</cp:lastModifiedBy>
  <cp:revision>159</cp:revision>
  <cp:lastPrinted>2016-01-28T09:11:11Z</cp:lastPrinted>
  <dcterms:created xsi:type="dcterms:W3CDTF">2015-11-16T09:16:00Z</dcterms:created>
  <dcterms:modified xsi:type="dcterms:W3CDTF">2017-11-27T09:10:21Z</dcterms:modified>
</cp:coreProperties>
</file>