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39"/>
  </p:notesMasterIdLst>
  <p:sldIdLst>
    <p:sldId id="317" r:id="rId2"/>
    <p:sldId id="318" r:id="rId3"/>
    <p:sldId id="323" r:id="rId4"/>
    <p:sldId id="319" r:id="rId5"/>
    <p:sldId id="322" r:id="rId6"/>
    <p:sldId id="326" r:id="rId7"/>
    <p:sldId id="327" r:id="rId8"/>
    <p:sldId id="324" r:id="rId9"/>
    <p:sldId id="325" r:id="rId10"/>
    <p:sldId id="328" r:id="rId11"/>
    <p:sldId id="330" r:id="rId12"/>
    <p:sldId id="331" r:id="rId13"/>
    <p:sldId id="332" r:id="rId14"/>
    <p:sldId id="316" r:id="rId15"/>
    <p:sldId id="266" r:id="rId16"/>
    <p:sldId id="269" r:id="rId17"/>
    <p:sldId id="263" r:id="rId18"/>
    <p:sldId id="264" r:id="rId19"/>
    <p:sldId id="281" r:id="rId20"/>
    <p:sldId id="283" r:id="rId21"/>
    <p:sldId id="286" r:id="rId22"/>
    <p:sldId id="285" r:id="rId23"/>
    <p:sldId id="287" r:id="rId24"/>
    <p:sldId id="290" r:id="rId25"/>
    <p:sldId id="288" r:id="rId26"/>
    <p:sldId id="294" r:id="rId27"/>
    <p:sldId id="293" r:id="rId28"/>
    <p:sldId id="297" r:id="rId29"/>
    <p:sldId id="298" r:id="rId30"/>
    <p:sldId id="302" r:id="rId31"/>
    <p:sldId id="303" r:id="rId32"/>
    <p:sldId id="306" r:id="rId33"/>
    <p:sldId id="311" r:id="rId34"/>
    <p:sldId id="309" r:id="rId35"/>
    <p:sldId id="307" r:id="rId36"/>
    <p:sldId id="308" r:id="rId37"/>
    <p:sldId id="313" r:id="rId38"/>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rebuchet MS" pitchFamily="34" charset="0"/>
                <a:cs typeface="+mn-cs"/>
              </a:defRPr>
            </a:lvl1pPr>
          </a:lstStyle>
          <a:p>
            <a:pPr>
              <a:defRPr/>
            </a:pPr>
            <a:endParaRPr lang="it-IT"/>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rebuchet MS" pitchFamily="34" charset="0"/>
                <a:cs typeface="+mn-cs"/>
              </a:defRPr>
            </a:lvl1pPr>
          </a:lstStyle>
          <a:p>
            <a:pPr>
              <a:defRPr/>
            </a:pPr>
            <a:fld id="{AF23368D-C722-4607-BE16-DCC8C18D3843}" type="datetimeFigureOut">
              <a:rPr lang="it-IT"/>
              <a:pPr>
                <a:defRPr/>
              </a:pPr>
              <a:t>10/01/2019</a:t>
            </a:fld>
            <a:endParaRPr lang="it-IT"/>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rebuchet MS" pitchFamily="34" charset="0"/>
                <a:cs typeface="+mn-cs"/>
              </a:defRPr>
            </a:lvl1pPr>
          </a:lstStyle>
          <a:p>
            <a:pPr>
              <a:defRPr/>
            </a:pPr>
            <a:endParaRPr lang="it-IT"/>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rebuchet MS" pitchFamily="34" charset="0"/>
                <a:cs typeface="+mn-cs"/>
              </a:defRPr>
            </a:lvl1pPr>
          </a:lstStyle>
          <a:p>
            <a:pPr>
              <a:defRPr/>
            </a:pPr>
            <a:fld id="{E4C523D7-836D-4CD4-8D87-999FCFCC5A25}" type="slidenum">
              <a:rPr lang="it-IT"/>
              <a:pPr>
                <a:defRPr/>
              </a:pPr>
              <a:t>‹N›</a:t>
            </a:fld>
            <a:endParaRPr lang="it-IT"/>
          </a:p>
        </p:txBody>
      </p:sp>
    </p:spTree>
    <p:extLst>
      <p:ext uri="{BB962C8B-B14F-4D97-AF65-F5344CB8AC3E}">
        <p14:creationId xmlns:p14="http://schemas.microsoft.com/office/powerpoint/2010/main" val="10481629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ttangolo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Connettore 1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Titolo 11"/>
          <p:cNvSpPr>
            <a:spLocks noGrp="1"/>
          </p:cNvSpPr>
          <p:nvPr>
            <p:ph type="ctrTitle"/>
          </p:nvPr>
        </p:nvSpPr>
        <p:spPr>
          <a:xfrm>
            <a:off x="3366868" y="533400"/>
            <a:ext cx="5105400" cy="2868168"/>
          </a:xfrm>
        </p:spPr>
        <p:txBody>
          <a:bodyPr>
            <a:noAutofit/>
          </a:bodyPr>
          <a:lstStyle>
            <a:lvl1pPr algn="r">
              <a:defRPr sz="4200" b="1"/>
            </a:lvl1pPr>
            <a:extLst/>
          </a:lstStyle>
          <a:p>
            <a:r>
              <a:rPr lang="it-IT" smtClean="0"/>
              <a:t>Fare clic per modificare lo stile del titolo</a:t>
            </a:r>
            <a:endParaRPr lang="en-US"/>
          </a:p>
        </p:txBody>
      </p:sp>
      <p:sp>
        <p:nvSpPr>
          <p:cNvPr id="25" name="Sottotitolo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it-IT" smtClean="0"/>
              <a:t>Fare clic per modificare lo stile del sottotitolo dello schema</a:t>
            </a:r>
            <a:endParaRPr lang="en-US"/>
          </a:p>
        </p:txBody>
      </p:sp>
      <p:sp>
        <p:nvSpPr>
          <p:cNvPr id="6" name="Segnaposto data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95B3D316-1444-40FF-8665-D7F04F800128}" type="datetimeFigureOut">
              <a:rPr lang="it-IT"/>
              <a:pPr>
                <a:defRPr/>
              </a:pPr>
              <a:t>10/01/2019</a:t>
            </a:fld>
            <a:endParaRPr lang="it-IT"/>
          </a:p>
        </p:txBody>
      </p:sp>
      <p:sp>
        <p:nvSpPr>
          <p:cNvPr id="7" name="Segnaposto piè di pagina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it-IT"/>
          </a:p>
        </p:txBody>
      </p:sp>
      <p:sp>
        <p:nvSpPr>
          <p:cNvPr id="8" name="Segnaposto numero diapositiva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A1C6DDEA-A7A6-4BC1-8E9A-B4453D219619}"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26"/>
          <p:cNvSpPr>
            <a:spLocks noGrp="1"/>
          </p:cNvSpPr>
          <p:nvPr>
            <p:ph type="dt" sz="half" idx="10"/>
          </p:nvPr>
        </p:nvSpPr>
        <p:spPr/>
        <p:txBody>
          <a:bodyPr/>
          <a:lstStyle>
            <a:lvl1pPr>
              <a:defRPr/>
            </a:lvl1pPr>
          </a:lstStyle>
          <a:p>
            <a:pPr>
              <a:defRPr/>
            </a:pPr>
            <a:fld id="{F797C49F-C6DC-4E1C-82FD-ACBE86BDA083}" type="datetimeFigureOut">
              <a:rPr lang="it-IT"/>
              <a:pPr>
                <a:defRPr/>
              </a:pPr>
              <a:t>10/01/2019</a:t>
            </a:fld>
            <a:endParaRPr lang="it-IT"/>
          </a:p>
        </p:txBody>
      </p:sp>
      <p:sp>
        <p:nvSpPr>
          <p:cNvPr id="5" name="Segnaposto piè di pagina 3"/>
          <p:cNvSpPr>
            <a:spLocks noGrp="1"/>
          </p:cNvSpPr>
          <p:nvPr>
            <p:ph type="ftr" sz="quarter" idx="11"/>
          </p:nvPr>
        </p:nvSpPr>
        <p:spPr/>
        <p:txBody>
          <a:bodyPr/>
          <a:lstStyle>
            <a:lvl1pPr>
              <a:defRPr/>
            </a:lvl1pPr>
          </a:lstStyle>
          <a:p>
            <a:pPr>
              <a:defRPr/>
            </a:pPr>
            <a:endParaRPr lang="it-IT"/>
          </a:p>
        </p:txBody>
      </p:sp>
      <p:sp>
        <p:nvSpPr>
          <p:cNvPr id="6" name="Segnaposto numero diapositiva 15"/>
          <p:cNvSpPr>
            <a:spLocks noGrp="1"/>
          </p:cNvSpPr>
          <p:nvPr>
            <p:ph type="sldNum" sz="quarter" idx="12"/>
          </p:nvPr>
        </p:nvSpPr>
        <p:spPr/>
        <p:txBody>
          <a:bodyPr/>
          <a:lstStyle>
            <a:lvl1pPr>
              <a:defRPr/>
            </a:lvl1pPr>
          </a:lstStyle>
          <a:p>
            <a:pPr>
              <a:defRPr/>
            </a:pPr>
            <a:fld id="{EB81BCBA-21AE-4EB5-8104-272A9942AE6D}"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53200" y="274955"/>
            <a:ext cx="1524000" cy="5851525"/>
          </a:xfrm>
        </p:spPr>
        <p:txBody>
          <a:bodyPr vert="eaVert" anchor="t"/>
          <a:lstStyle>
            <a:extLs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42"/>
            <a:ext cx="6019800" cy="5851525"/>
          </a:xfrm>
        </p:spPr>
        <p:txBody>
          <a:bodyPr vert="eaVert"/>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a:xfrm>
            <a:off x="4243388" y="6557963"/>
            <a:ext cx="2001837" cy="227012"/>
          </a:xfrm>
        </p:spPr>
        <p:txBody>
          <a:bodyPr/>
          <a:lstStyle>
            <a:lvl1pPr>
              <a:defRPr/>
            </a:lvl1pPr>
            <a:extLst/>
          </a:lstStyle>
          <a:p>
            <a:pPr>
              <a:defRPr/>
            </a:pPr>
            <a:fld id="{2612FC1E-3CC9-4570-9AFD-546591E50BBB}" type="datetimeFigureOut">
              <a:rPr lang="it-IT"/>
              <a:pPr>
                <a:defRPr/>
              </a:pPr>
              <a:t>10/01/2019</a:t>
            </a:fld>
            <a:endParaRPr lang="it-IT"/>
          </a:p>
        </p:txBody>
      </p:sp>
      <p:sp>
        <p:nvSpPr>
          <p:cNvPr id="5" name="Segnaposto piè di pagina 4"/>
          <p:cNvSpPr>
            <a:spLocks noGrp="1"/>
          </p:cNvSpPr>
          <p:nvPr>
            <p:ph type="ftr" sz="quarter" idx="11"/>
          </p:nvPr>
        </p:nvSpPr>
        <p:spPr>
          <a:xfrm>
            <a:off x="457200" y="6556375"/>
            <a:ext cx="3657600" cy="228600"/>
          </a:xfrm>
        </p:spPr>
        <p:txBody>
          <a:bodyPr/>
          <a:lstStyle>
            <a:lvl1pPr>
              <a:defRPr/>
            </a:lvl1pPr>
            <a:extLst/>
          </a:lstStyle>
          <a:p>
            <a:pPr>
              <a:defRPr/>
            </a:pPr>
            <a:endParaRPr lang="it-IT"/>
          </a:p>
        </p:txBody>
      </p:sp>
      <p:sp>
        <p:nvSpPr>
          <p:cNvPr id="6" name="Segnaposto numero diapositiva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40C2C038-7B63-483F-821B-D5CD036D0753}"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lang="it-IT" smtClean="0"/>
              <a:t>Fare clic per modificare lo stile del titolo</a:t>
            </a:r>
            <a:endParaRPr lang="en-US"/>
          </a:p>
        </p:txBody>
      </p:sp>
      <p:sp>
        <p:nvSpPr>
          <p:cNvPr id="3" name="Segnaposto contenuto 2"/>
          <p:cNvSpPr>
            <a:spLocks noGrp="1"/>
          </p:cNvSpPr>
          <p:nvPr>
            <p:ph idx="1"/>
          </p:nvPr>
        </p:nvSpPr>
        <p:spPr/>
        <p:txBody>
          <a:bodyPr/>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26"/>
          <p:cNvSpPr>
            <a:spLocks noGrp="1"/>
          </p:cNvSpPr>
          <p:nvPr>
            <p:ph type="dt" sz="half" idx="10"/>
          </p:nvPr>
        </p:nvSpPr>
        <p:spPr/>
        <p:txBody>
          <a:bodyPr/>
          <a:lstStyle>
            <a:lvl1pPr>
              <a:defRPr/>
            </a:lvl1pPr>
          </a:lstStyle>
          <a:p>
            <a:pPr>
              <a:defRPr/>
            </a:pPr>
            <a:fld id="{C73DC397-2A00-48E5-9406-9F9AF8A2376A}" type="datetimeFigureOut">
              <a:rPr lang="it-IT"/>
              <a:pPr>
                <a:defRPr/>
              </a:pPr>
              <a:t>10/01/2019</a:t>
            </a:fld>
            <a:endParaRPr lang="it-IT"/>
          </a:p>
        </p:txBody>
      </p:sp>
      <p:sp>
        <p:nvSpPr>
          <p:cNvPr id="5" name="Segnaposto piè di pagina 3"/>
          <p:cNvSpPr>
            <a:spLocks noGrp="1"/>
          </p:cNvSpPr>
          <p:nvPr>
            <p:ph type="ftr" sz="quarter" idx="11"/>
          </p:nvPr>
        </p:nvSpPr>
        <p:spPr/>
        <p:txBody>
          <a:bodyPr/>
          <a:lstStyle>
            <a:lvl1pPr>
              <a:defRPr/>
            </a:lvl1pPr>
          </a:lstStyle>
          <a:p>
            <a:pPr>
              <a:defRPr/>
            </a:pPr>
            <a:endParaRPr lang="it-IT"/>
          </a:p>
        </p:txBody>
      </p:sp>
      <p:sp>
        <p:nvSpPr>
          <p:cNvPr id="6" name="Segnaposto numero diapositiva 15"/>
          <p:cNvSpPr>
            <a:spLocks noGrp="1"/>
          </p:cNvSpPr>
          <p:nvPr>
            <p:ph type="sldNum" sz="quarter" idx="12"/>
          </p:nvPr>
        </p:nvSpPr>
        <p:spPr/>
        <p:txBody>
          <a:bodyPr/>
          <a:lstStyle>
            <a:lvl1pPr>
              <a:defRPr/>
            </a:lvl1pPr>
          </a:lstStyle>
          <a:p>
            <a:pPr>
              <a:defRPr/>
            </a:pPr>
            <a:fld id="{A98CBDB6-1C68-468D-8482-8F6FCF5C7868}"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066800" y="2821837"/>
            <a:ext cx="6255488" cy="1362075"/>
          </a:xfrm>
        </p:spPr>
        <p:txBody>
          <a:bodyPr anchor="t"/>
          <a:lstStyle>
            <a:lvl1pPr algn="r">
              <a:buNone/>
              <a:defRPr sz="4200" b="1" cap="all"/>
            </a:lvl1pPr>
            <a:extLst/>
          </a:lstStyle>
          <a:p>
            <a:r>
              <a:rPr lang="it-IT" smtClean="0"/>
              <a:t>Fare clic per modificare lo stile del titolo</a:t>
            </a:r>
            <a:endParaRPr lang="en-US"/>
          </a:p>
        </p:txBody>
      </p:sp>
      <p:sp>
        <p:nvSpPr>
          <p:cNvPr id="3" name="Segnaposto testo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it-IT" smtClean="0"/>
              <a:t>Fare clic per modificare stili del testo dello schema</a:t>
            </a:r>
          </a:p>
        </p:txBody>
      </p:sp>
      <p:sp>
        <p:nvSpPr>
          <p:cNvPr id="4" name="Segnaposto data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B4AAE543-8279-4327-8BB3-5576E6F258C4}" type="datetimeFigureOut">
              <a:rPr lang="it-IT"/>
              <a:pPr>
                <a:defRPr/>
              </a:pPr>
              <a:t>10/01/2019</a:t>
            </a:fld>
            <a:endParaRPr lang="it-IT"/>
          </a:p>
        </p:txBody>
      </p:sp>
      <p:sp>
        <p:nvSpPr>
          <p:cNvPr id="5" name="Segnaposto piè di pagina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it-IT"/>
          </a:p>
        </p:txBody>
      </p:sp>
      <p:sp>
        <p:nvSpPr>
          <p:cNvPr id="6" name="Segnaposto numero diapositiva 5"/>
          <p:cNvSpPr>
            <a:spLocks noGrp="1"/>
          </p:cNvSpPr>
          <p:nvPr>
            <p:ph type="sldNum" sz="quarter" idx="12"/>
          </p:nvPr>
        </p:nvSpPr>
        <p:spPr>
          <a:xfrm>
            <a:off x="6734175" y="6554788"/>
            <a:ext cx="587375" cy="228600"/>
          </a:xfrm>
        </p:spPr>
        <p:txBody>
          <a:bodyPr/>
          <a:lstStyle>
            <a:lvl1pPr>
              <a:defRPr/>
            </a:lvl1pPr>
            <a:extLst/>
          </a:lstStyle>
          <a:p>
            <a:pPr>
              <a:defRPr/>
            </a:pPr>
            <a:fld id="{B25FF86B-2753-49BD-A511-E2335A3D09D9}"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320040"/>
            <a:ext cx="7242048" cy="1143000"/>
          </a:xfrm>
        </p:spPr>
        <p:txBody>
          <a:bodyPr/>
          <a:lstStyle>
            <a:extLst/>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26"/>
          <p:cNvSpPr>
            <a:spLocks noGrp="1"/>
          </p:cNvSpPr>
          <p:nvPr>
            <p:ph type="dt" sz="half" idx="10"/>
          </p:nvPr>
        </p:nvSpPr>
        <p:spPr/>
        <p:txBody>
          <a:bodyPr/>
          <a:lstStyle>
            <a:lvl1pPr>
              <a:defRPr/>
            </a:lvl1pPr>
          </a:lstStyle>
          <a:p>
            <a:pPr>
              <a:defRPr/>
            </a:pPr>
            <a:fld id="{5391D450-E43B-4F15-A3E9-38415BE99762}" type="datetimeFigureOut">
              <a:rPr lang="it-IT"/>
              <a:pPr>
                <a:defRPr/>
              </a:pPr>
              <a:t>10/01/2019</a:t>
            </a:fld>
            <a:endParaRPr lang="it-IT"/>
          </a:p>
        </p:txBody>
      </p:sp>
      <p:sp>
        <p:nvSpPr>
          <p:cNvPr id="6" name="Segnaposto piè di pagina 3"/>
          <p:cNvSpPr>
            <a:spLocks noGrp="1"/>
          </p:cNvSpPr>
          <p:nvPr>
            <p:ph type="ftr" sz="quarter" idx="11"/>
          </p:nvPr>
        </p:nvSpPr>
        <p:spPr/>
        <p:txBody>
          <a:bodyPr/>
          <a:lstStyle>
            <a:lvl1pPr>
              <a:defRPr/>
            </a:lvl1pPr>
          </a:lstStyle>
          <a:p>
            <a:pPr>
              <a:defRPr/>
            </a:pPr>
            <a:endParaRPr lang="it-IT"/>
          </a:p>
        </p:txBody>
      </p:sp>
      <p:sp>
        <p:nvSpPr>
          <p:cNvPr id="7" name="Segnaposto numero diapositiva 15"/>
          <p:cNvSpPr>
            <a:spLocks noGrp="1"/>
          </p:cNvSpPr>
          <p:nvPr>
            <p:ph type="sldNum" sz="quarter" idx="12"/>
          </p:nvPr>
        </p:nvSpPr>
        <p:spPr/>
        <p:txBody>
          <a:bodyPr/>
          <a:lstStyle>
            <a:lvl1pPr>
              <a:defRPr/>
            </a:lvl1pPr>
          </a:lstStyle>
          <a:p>
            <a:pPr>
              <a:defRPr/>
            </a:pPr>
            <a:fld id="{7F5E378B-E7D5-499A-955C-DF0FBCD7BE87}"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320040"/>
            <a:ext cx="7242048" cy="1143000"/>
          </a:xfrm>
        </p:spPr>
        <p:txBody>
          <a:bodyPr/>
          <a:lstStyle>
            <a:lvl1pPr>
              <a:defRPr/>
            </a:lvl1pPr>
            <a:extLst/>
          </a:lstStyle>
          <a:p>
            <a:r>
              <a:rPr lang="it-IT" smtClean="0"/>
              <a:t>Fare clic per modificare lo stile del titolo</a:t>
            </a:r>
            <a:endParaRPr lang="en-US"/>
          </a:p>
        </p:txBody>
      </p:sp>
      <p:sp>
        <p:nvSpPr>
          <p:cNvPr id="3" name="Segnaposto testo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it-IT" smtClean="0"/>
              <a:t>Fare clic per modificare stili del testo dello schema</a:t>
            </a:r>
          </a:p>
        </p:txBody>
      </p:sp>
      <p:sp>
        <p:nvSpPr>
          <p:cNvPr id="4" name="Segnaposto testo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it-IT" smtClean="0"/>
              <a:t>Fare clic per modificare stili del testo dello schema</a:t>
            </a:r>
          </a:p>
        </p:txBody>
      </p:sp>
      <p:sp>
        <p:nvSpPr>
          <p:cNvPr id="5" name="Segnaposto contenuto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contenuto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26"/>
          <p:cNvSpPr>
            <a:spLocks noGrp="1"/>
          </p:cNvSpPr>
          <p:nvPr>
            <p:ph type="dt" sz="half" idx="10"/>
          </p:nvPr>
        </p:nvSpPr>
        <p:spPr/>
        <p:txBody>
          <a:bodyPr/>
          <a:lstStyle>
            <a:lvl1pPr>
              <a:defRPr/>
            </a:lvl1pPr>
          </a:lstStyle>
          <a:p>
            <a:pPr>
              <a:defRPr/>
            </a:pPr>
            <a:fld id="{DFD3B842-02DF-498C-9734-08412392A9F9}" type="datetimeFigureOut">
              <a:rPr lang="it-IT"/>
              <a:pPr>
                <a:defRPr/>
              </a:pPr>
              <a:t>10/01/2019</a:t>
            </a:fld>
            <a:endParaRPr lang="it-IT"/>
          </a:p>
        </p:txBody>
      </p:sp>
      <p:sp>
        <p:nvSpPr>
          <p:cNvPr id="8" name="Segnaposto piè di pagina 3"/>
          <p:cNvSpPr>
            <a:spLocks noGrp="1"/>
          </p:cNvSpPr>
          <p:nvPr>
            <p:ph type="ftr" sz="quarter" idx="11"/>
          </p:nvPr>
        </p:nvSpPr>
        <p:spPr/>
        <p:txBody>
          <a:bodyPr/>
          <a:lstStyle>
            <a:lvl1pPr>
              <a:defRPr/>
            </a:lvl1pPr>
          </a:lstStyle>
          <a:p>
            <a:pPr>
              <a:defRPr/>
            </a:pPr>
            <a:endParaRPr lang="it-IT"/>
          </a:p>
        </p:txBody>
      </p:sp>
      <p:sp>
        <p:nvSpPr>
          <p:cNvPr id="9" name="Segnaposto numero diapositiva 15"/>
          <p:cNvSpPr>
            <a:spLocks noGrp="1"/>
          </p:cNvSpPr>
          <p:nvPr>
            <p:ph type="sldNum" sz="quarter" idx="12"/>
          </p:nvPr>
        </p:nvSpPr>
        <p:spPr/>
        <p:txBody>
          <a:bodyPr/>
          <a:lstStyle>
            <a:lvl1pPr>
              <a:defRPr/>
            </a:lvl1pPr>
          </a:lstStyle>
          <a:p>
            <a:pPr>
              <a:defRPr/>
            </a:pPr>
            <a:fld id="{AC97F90B-10CB-4BA5-AEC0-2246842D526F}"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320040"/>
            <a:ext cx="7242048" cy="1143000"/>
          </a:xfrm>
        </p:spPr>
        <p:txBody>
          <a:bodyPr/>
          <a:lstStyle>
            <a:extLst/>
          </a:lstStyle>
          <a:p>
            <a:r>
              <a:rPr lang="it-IT" smtClean="0"/>
              <a:t>Fare clic per modificare lo stile del titolo</a:t>
            </a:r>
            <a:endParaRPr lang="en-US"/>
          </a:p>
        </p:txBody>
      </p:sp>
      <p:sp>
        <p:nvSpPr>
          <p:cNvPr id="3" name="Segnaposto data 26"/>
          <p:cNvSpPr>
            <a:spLocks noGrp="1"/>
          </p:cNvSpPr>
          <p:nvPr>
            <p:ph type="dt" sz="half" idx="10"/>
          </p:nvPr>
        </p:nvSpPr>
        <p:spPr/>
        <p:txBody>
          <a:bodyPr/>
          <a:lstStyle>
            <a:lvl1pPr>
              <a:defRPr/>
            </a:lvl1pPr>
          </a:lstStyle>
          <a:p>
            <a:pPr>
              <a:defRPr/>
            </a:pPr>
            <a:fld id="{6A595904-546B-48EF-9D63-9102FA74B938}" type="datetimeFigureOut">
              <a:rPr lang="it-IT"/>
              <a:pPr>
                <a:defRPr/>
              </a:pPr>
              <a:t>10/01/2019</a:t>
            </a:fld>
            <a:endParaRPr lang="it-IT"/>
          </a:p>
        </p:txBody>
      </p:sp>
      <p:sp>
        <p:nvSpPr>
          <p:cNvPr id="4" name="Segnaposto piè di pagina 3"/>
          <p:cNvSpPr>
            <a:spLocks noGrp="1"/>
          </p:cNvSpPr>
          <p:nvPr>
            <p:ph type="ftr" sz="quarter" idx="11"/>
          </p:nvPr>
        </p:nvSpPr>
        <p:spPr/>
        <p:txBody>
          <a:bodyPr/>
          <a:lstStyle>
            <a:lvl1pPr>
              <a:defRPr/>
            </a:lvl1pPr>
          </a:lstStyle>
          <a:p>
            <a:pPr>
              <a:defRPr/>
            </a:pPr>
            <a:endParaRPr lang="it-IT"/>
          </a:p>
        </p:txBody>
      </p:sp>
      <p:sp>
        <p:nvSpPr>
          <p:cNvPr id="5" name="Segnaposto numero diapositiva 15"/>
          <p:cNvSpPr>
            <a:spLocks noGrp="1"/>
          </p:cNvSpPr>
          <p:nvPr>
            <p:ph type="sldNum" sz="quarter" idx="12"/>
          </p:nvPr>
        </p:nvSpPr>
        <p:spPr/>
        <p:txBody>
          <a:bodyPr/>
          <a:lstStyle>
            <a:lvl1pPr>
              <a:defRPr/>
            </a:lvl1pPr>
          </a:lstStyle>
          <a:p>
            <a:pPr>
              <a:defRPr/>
            </a:pPr>
            <a:fld id="{777205CD-AE99-4645-9D85-8F5ED1F3536B}"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26"/>
          <p:cNvSpPr>
            <a:spLocks noGrp="1"/>
          </p:cNvSpPr>
          <p:nvPr>
            <p:ph type="dt" sz="half" idx="10"/>
          </p:nvPr>
        </p:nvSpPr>
        <p:spPr/>
        <p:txBody>
          <a:bodyPr/>
          <a:lstStyle>
            <a:lvl1pPr>
              <a:defRPr/>
            </a:lvl1pPr>
          </a:lstStyle>
          <a:p>
            <a:pPr>
              <a:defRPr/>
            </a:pPr>
            <a:fld id="{7B72643B-8728-4DB8-B8CB-22A573532A62}" type="datetimeFigureOut">
              <a:rPr lang="it-IT"/>
              <a:pPr>
                <a:defRPr/>
              </a:pPr>
              <a:t>10/01/2019</a:t>
            </a:fld>
            <a:endParaRPr lang="it-IT"/>
          </a:p>
        </p:txBody>
      </p:sp>
      <p:sp>
        <p:nvSpPr>
          <p:cNvPr id="3" name="Segnaposto piè di pagina 3"/>
          <p:cNvSpPr>
            <a:spLocks noGrp="1"/>
          </p:cNvSpPr>
          <p:nvPr>
            <p:ph type="ftr" sz="quarter" idx="11"/>
          </p:nvPr>
        </p:nvSpPr>
        <p:spPr/>
        <p:txBody>
          <a:bodyPr/>
          <a:lstStyle>
            <a:lvl1pPr>
              <a:defRPr/>
            </a:lvl1pPr>
          </a:lstStyle>
          <a:p>
            <a:pPr>
              <a:defRPr/>
            </a:pPr>
            <a:endParaRPr lang="it-IT"/>
          </a:p>
        </p:txBody>
      </p:sp>
      <p:sp>
        <p:nvSpPr>
          <p:cNvPr id="4" name="Segnaposto numero diapositiva 15"/>
          <p:cNvSpPr>
            <a:spLocks noGrp="1"/>
          </p:cNvSpPr>
          <p:nvPr>
            <p:ph type="sldNum" sz="quarter" idx="12"/>
          </p:nvPr>
        </p:nvSpPr>
        <p:spPr/>
        <p:txBody>
          <a:bodyPr/>
          <a:lstStyle>
            <a:lvl1pPr>
              <a:defRPr/>
            </a:lvl1pPr>
          </a:lstStyle>
          <a:p>
            <a:pPr>
              <a:defRPr/>
            </a:pPr>
            <a:fld id="{99C2F19C-DD15-4735-91E5-E992E8D884A4}"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it-IT" smtClean="0"/>
              <a:t>Fare clic per modificare lo stile del titolo</a:t>
            </a:r>
            <a:endParaRPr lang="en-US"/>
          </a:p>
        </p:txBody>
      </p:sp>
      <p:sp>
        <p:nvSpPr>
          <p:cNvPr id="3" name="Segnaposto testo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it-IT" smtClean="0"/>
              <a:t>Fare clic per modificare stili del testo dello schema</a:t>
            </a:r>
          </a:p>
        </p:txBody>
      </p:sp>
      <p:sp>
        <p:nvSpPr>
          <p:cNvPr id="4" name="Segnaposto contenuto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26"/>
          <p:cNvSpPr>
            <a:spLocks noGrp="1"/>
          </p:cNvSpPr>
          <p:nvPr>
            <p:ph type="dt" sz="half" idx="10"/>
          </p:nvPr>
        </p:nvSpPr>
        <p:spPr/>
        <p:txBody>
          <a:bodyPr/>
          <a:lstStyle>
            <a:lvl1pPr>
              <a:defRPr/>
            </a:lvl1pPr>
          </a:lstStyle>
          <a:p>
            <a:pPr>
              <a:defRPr/>
            </a:pPr>
            <a:fld id="{108DB4A7-8BC9-4042-A042-DC3329DD7A99}" type="datetimeFigureOut">
              <a:rPr lang="it-IT"/>
              <a:pPr>
                <a:defRPr/>
              </a:pPr>
              <a:t>10/01/2019</a:t>
            </a:fld>
            <a:endParaRPr lang="it-IT"/>
          </a:p>
        </p:txBody>
      </p:sp>
      <p:sp>
        <p:nvSpPr>
          <p:cNvPr id="6" name="Segnaposto piè di pagina 3"/>
          <p:cNvSpPr>
            <a:spLocks noGrp="1"/>
          </p:cNvSpPr>
          <p:nvPr>
            <p:ph type="ftr" sz="quarter" idx="11"/>
          </p:nvPr>
        </p:nvSpPr>
        <p:spPr/>
        <p:txBody>
          <a:bodyPr/>
          <a:lstStyle>
            <a:lvl1pPr>
              <a:defRPr/>
            </a:lvl1pPr>
          </a:lstStyle>
          <a:p>
            <a:pPr>
              <a:defRPr/>
            </a:pPr>
            <a:endParaRPr lang="it-IT"/>
          </a:p>
        </p:txBody>
      </p:sp>
      <p:sp>
        <p:nvSpPr>
          <p:cNvPr id="7" name="Segnaposto numero diapositiva 15"/>
          <p:cNvSpPr>
            <a:spLocks noGrp="1"/>
          </p:cNvSpPr>
          <p:nvPr>
            <p:ph type="sldNum" sz="quarter" idx="12"/>
          </p:nvPr>
        </p:nvSpPr>
        <p:spPr/>
        <p:txBody>
          <a:bodyPr/>
          <a:lstStyle>
            <a:lvl1pPr>
              <a:defRPr/>
            </a:lvl1pPr>
          </a:lstStyle>
          <a:p>
            <a:pPr>
              <a:defRPr/>
            </a:pPr>
            <a:fld id="{2783D4DD-0088-4325-A1E8-4B8DE3368B7D}"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Rettangolo 7"/>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ttangolo 8"/>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olo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it-IT" smtClean="0"/>
              <a:t>Fare clic per modificare lo stile del titolo</a:t>
            </a:r>
            <a:endParaRPr lang="en-US" dirty="0"/>
          </a:p>
        </p:txBody>
      </p:sp>
      <p:sp>
        <p:nvSpPr>
          <p:cNvPr id="4" name="Segnaposto testo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it-IT" smtClean="0"/>
              <a:t>Fare clic per modificare stili del testo dello schema</a:t>
            </a:r>
          </a:p>
        </p:txBody>
      </p:sp>
      <p:sp>
        <p:nvSpPr>
          <p:cNvPr id="10" name="Segnaposto immagin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it-IT" noProof="0" smtClean="0"/>
              <a:t>Fare clic sull'icona per inserire un'immagine</a:t>
            </a:r>
            <a:endParaRPr lang="en-US" noProof="0" dirty="0"/>
          </a:p>
        </p:txBody>
      </p:sp>
      <p:sp>
        <p:nvSpPr>
          <p:cNvPr id="7" name="Segnaposto data 4"/>
          <p:cNvSpPr>
            <a:spLocks noGrp="1"/>
          </p:cNvSpPr>
          <p:nvPr>
            <p:ph type="dt" sz="half" idx="10"/>
          </p:nvPr>
        </p:nvSpPr>
        <p:spPr/>
        <p:txBody>
          <a:bodyPr/>
          <a:lstStyle>
            <a:lvl1pPr>
              <a:defRPr/>
            </a:lvl1pPr>
            <a:extLst/>
          </a:lstStyle>
          <a:p>
            <a:pPr>
              <a:defRPr/>
            </a:pPr>
            <a:fld id="{8E8D6966-0B55-457D-910F-A5095B06A460}" type="datetimeFigureOut">
              <a:rPr lang="it-IT"/>
              <a:pPr>
                <a:defRPr/>
              </a:pPr>
              <a:t>10/01/2019</a:t>
            </a:fld>
            <a:endParaRPr lang="it-IT"/>
          </a:p>
        </p:txBody>
      </p:sp>
      <p:sp>
        <p:nvSpPr>
          <p:cNvPr id="8" name="Segnaposto piè di pagina 5"/>
          <p:cNvSpPr>
            <a:spLocks noGrp="1"/>
          </p:cNvSpPr>
          <p:nvPr>
            <p:ph type="ftr" sz="quarter" idx="11"/>
          </p:nvPr>
        </p:nvSpPr>
        <p:spPr/>
        <p:txBody>
          <a:bodyPr/>
          <a:lstStyle>
            <a:lvl1pPr>
              <a:defRPr/>
            </a:lvl1pPr>
            <a:extLst/>
          </a:lstStyle>
          <a:p>
            <a:pPr>
              <a:defRPr/>
            </a:pPr>
            <a:endParaRPr lang="it-IT"/>
          </a:p>
        </p:txBody>
      </p:sp>
      <p:sp>
        <p:nvSpPr>
          <p:cNvPr id="9" name="Segnaposto numero diapositiva 6"/>
          <p:cNvSpPr>
            <a:spLocks noGrp="1"/>
          </p:cNvSpPr>
          <p:nvPr>
            <p:ph type="sldNum" sz="quarter" idx="12"/>
          </p:nvPr>
        </p:nvSpPr>
        <p:spPr/>
        <p:txBody>
          <a:bodyPr/>
          <a:lstStyle>
            <a:lvl1pPr>
              <a:defRPr/>
            </a:lvl1pPr>
            <a:extLst/>
          </a:lstStyle>
          <a:p>
            <a:pPr>
              <a:defRPr/>
            </a:pPr>
            <a:fld id="{6D3A9093-5400-4379-854E-8FFAABE07067}"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ttangolo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Segnaposto titolo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it-IT" smtClean="0"/>
              <a:t>Fare clic per modificare lo stile del titolo</a:t>
            </a:r>
            <a:endParaRPr lang="en-US"/>
          </a:p>
        </p:txBody>
      </p:sp>
      <p:sp>
        <p:nvSpPr>
          <p:cNvPr id="1030" name="Segnaposto testo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27" name="Segnaposto data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cs typeface="+mn-cs"/>
              </a:defRPr>
            </a:lvl1pPr>
            <a:extLst/>
          </a:lstStyle>
          <a:p>
            <a:pPr>
              <a:defRPr/>
            </a:pPr>
            <a:fld id="{D8AAB6D6-11A5-4A38-957B-1BFFA9AAF5A0}" type="datetimeFigureOut">
              <a:rPr lang="it-IT"/>
              <a:pPr>
                <a:defRPr/>
              </a:pPr>
              <a:t>10/01/2019</a:t>
            </a:fld>
            <a:endParaRPr lang="it-IT"/>
          </a:p>
        </p:txBody>
      </p:sp>
      <p:sp>
        <p:nvSpPr>
          <p:cNvPr id="4" name="Segnaposto piè di pagina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it-IT"/>
          </a:p>
        </p:txBody>
      </p:sp>
      <p:sp>
        <p:nvSpPr>
          <p:cNvPr id="16" name="Segnaposto numero diapositiva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cs typeface="+mn-cs"/>
              </a:defRPr>
            </a:lvl1pPr>
            <a:extLst/>
          </a:lstStyle>
          <a:p>
            <a:pPr>
              <a:defRPr/>
            </a:pPr>
            <a:fld id="{1A201334-F176-467C-BD5D-E2881D880505}"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870" r:id="rId1"/>
    <p:sldLayoutId id="2147483869" r:id="rId2"/>
    <p:sldLayoutId id="2147483871" r:id="rId3"/>
    <p:sldLayoutId id="2147483868" r:id="rId4"/>
    <p:sldLayoutId id="2147483867" r:id="rId5"/>
    <p:sldLayoutId id="2147483866" r:id="rId6"/>
    <p:sldLayoutId id="2147483865" r:id="rId7"/>
    <p:sldLayoutId id="2147483864" r:id="rId8"/>
    <p:sldLayoutId id="2147483872" r:id="rId9"/>
    <p:sldLayoutId id="2147483863" r:id="rId10"/>
    <p:sldLayoutId id="2147483873"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faesmilano.it/faes-campus/" TargetMode="External"/><Relationship Id="rId2" Type="http://schemas.openxmlformats.org/officeDocument/2006/relationships/hyperlink" Target="http://www.faesmilano.it/faes-academy-et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260648"/>
            <a:ext cx="7516688" cy="6195715"/>
          </a:xfrm>
        </p:spPr>
        <p:txBody>
          <a:bodyPr>
            <a:normAutofit fontScale="77500" lnSpcReduction="20000"/>
          </a:bodyPr>
          <a:lstStyle/>
          <a:p>
            <a:pPr marL="274320" indent="-274320" algn="just" eaLnBrk="1" fontAlgn="auto" hangingPunct="1">
              <a:spcAft>
                <a:spcPts val="0"/>
              </a:spcAft>
              <a:buFont typeface="Wingdings 2"/>
              <a:buNone/>
              <a:defRPr/>
            </a:pPr>
            <a:r>
              <a:rPr lang="it-IT" dirty="0"/>
              <a:t> </a:t>
            </a:r>
            <a:r>
              <a:rPr lang="it-IT" dirty="0" smtClean="0"/>
              <a:t>  	       La Storia della partecipazione dei genitori a scuola</a:t>
            </a:r>
            <a:endParaRPr lang="it-IT" dirty="0"/>
          </a:p>
          <a:p>
            <a:pPr marL="274320" indent="-274320" algn="just" eaLnBrk="1" fontAlgn="auto" hangingPunct="1">
              <a:spcAft>
                <a:spcPts val="0"/>
              </a:spcAft>
              <a:buFont typeface="Wingdings 2"/>
              <a:buNone/>
              <a:defRPr/>
            </a:pPr>
            <a:endParaRPr lang="it-IT" dirty="0" smtClean="0"/>
          </a:p>
          <a:p>
            <a:pPr marL="274320" indent="-274320" algn="just" eaLnBrk="1" fontAlgn="auto" hangingPunct="1">
              <a:spcAft>
                <a:spcPts val="0"/>
              </a:spcAft>
              <a:buFont typeface="Wingdings 2"/>
              <a:buNone/>
              <a:defRPr/>
            </a:pPr>
            <a:r>
              <a:rPr lang="it-IT" dirty="0" smtClean="0"/>
              <a:t>	C</a:t>
            </a:r>
            <a:r>
              <a:rPr lang="it-IT" sz="2800" dirty="0" smtClean="0"/>
              <a:t>on </a:t>
            </a:r>
            <a:r>
              <a:rPr lang="it-IT" sz="2800" dirty="0"/>
              <a:t>la C.m. 255/1991 “</a:t>
            </a:r>
            <a:r>
              <a:rPr lang="it-IT" sz="2800" i="1" dirty="0"/>
              <a:t>Al fine di rendere più incisiva e funzionale la partecipazione dei genitori alla gestione della scuola</a:t>
            </a:r>
            <a:r>
              <a:rPr lang="it-IT" sz="2800" dirty="0"/>
              <a:t>” si consentì l’accesso nelle scuole ai rappresentanti </a:t>
            </a:r>
            <a:r>
              <a:rPr lang="it-IT" sz="2800" dirty="0" err="1"/>
              <a:t>dell’AGe</a:t>
            </a:r>
            <a:r>
              <a:rPr lang="it-IT" sz="2800" dirty="0"/>
              <a:t> – </a:t>
            </a:r>
            <a:r>
              <a:rPr lang="it-IT" sz="2800" i="1" dirty="0"/>
              <a:t>Associazione italiana genitori</a:t>
            </a:r>
            <a:r>
              <a:rPr lang="it-IT" sz="2800" dirty="0"/>
              <a:t>, </a:t>
            </a:r>
            <a:r>
              <a:rPr lang="it-IT" sz="2800" dirty="0" err="1"/>
              <a:t>AGeSC</a:t>
            </a:r>
            <a:r>
              <a:rPr lang="it-IT" sz="2800" dirty="0"/>
              <a:t> – </a:t>
            </a:r>
            <a:r>
              <a:rPr lang="it-IT" sz="2800" i="1" dirty="0"/>
              <a:t>Associazione genitori scuole cattoliche </a:t>
            </a:r>
            <a:r>
              <a:rPr lang="it-IT" sz="2800" dirty="0"/>
              <a:t>e CGD – C</a:t>
            </a:r>
            <a:r>
              <a:rPr lang="it-IT" sz="2800" i="1" dirty="0"/>
              <a:t>oordinamento genitori democratici </a:t>
            </a:r>
            <a:r>
              <a:rPr lang="it-IT" sz="2800" dirty="0"/>
              <a:t>e la diffusione ed affissione in spazi individuati di materiale informativo, avvisi e comunicati.</a:t>
            </a:r>
          </a:p>
          <a:p>
            <a:r>
              <a:rPr lang="it-IT" sz="2800" dirty="0" smtClean="0"/>
              <a:t>Con i progetti </a:t>
            </a:r>
            <a:r>
              <a:rPr lang="it-IT" sz="2800" dirty="0"/>
              <a:t>‘Giovani ’93’ e ‘Ragazzi 2000’ ed il ‘Progetto Genitori’, con la C.m. </a:t>
            </a:r>
            <a:r>
              <a:rPr lang="it-IT" sz="2800" dirty="0" smtClean="0"/>
              <a:t>47/1992 e </a:t>
            </a:r>
            <a:r>
              <a:rPr lang="it-IT" sz="2800" dirty="0"/>
              <a:t>la successiva C.m. 362/1992 </a:t>
            </a:r>
            <a:r>
              <a:rPr lang="it-IT" sz="2800" dirty="0" smtClean="0"/>
              <a:t>propongono </a:t>
            </a:r>
            <a:r>
              <a:rPr lang="it-IT" sz="2800" dirty="0"/>
              <a:t>attività formative con il coinvolgimento di “</a:t>
            </a:r>
            <a:r>
              <a:rPr lang="it-IT" sz="2800" i="1" dirty="0"/>
              <a:t>rappresentanti dei genitori eletti negli organi collegiali e di associazioni di genitori presenti a livello provinciale</a:t>
            </a:r>
            <a:r>
              <a:rPr lang="it-IT" sz="2800" dirty="0"/>
              <a:t>”.</a:t>
            </a:r>
            <a:r>
              <a:rPr lang="it-IT" sz="2800" i="1" dirty="0"/>
              <a:t>li </a:t>
            </a:r>
            <a:endParaRPr lang="it-IT" sz="2800" i="1" dirty="0" smtClean="0"/>
          </a:p>
          <a:p>
            <a:r>
              <a:rPr lang="it-IT" sz="2400" dirty="0" smtClean="0"/>
              <a:t>Il </a:t>
            </a:r>
            <a:r>
              <a:rPr lang="it-IT" sz="2400" dirty="0"/>
              <a:t>Forum Nazionale delle Associazioni dei Genitori della Scuola è stato previsto dal DPR 567/96 e successive modificazioni ed integrazioni, al fine di valorizzare la componente dei genitori e di assicurare una sede stabile di consultazione delle famiglie sulle problematiche scolastiche.</a:t>
            </a:r>
            <a:endParaRPr lang="it-IT" sz="2800" dirty="0"/>
          </a:p>
          <a:p>
            <a:endParaRPr lang="it-IT" sz="2800" dirty="0"/>
          </a:p>
          <a:p>
            <a:pPr marL="274320" indent="-274320" algn="just" eaLnBrk="1" fontAlgn="auto" hangingPunct="1">
              <a:spcAft>
                <a:spcPts val="0"/>
              </a:spcAft>
              <a:buFont typeface="Wingdings 2"/>
              <a:buNone/>
              <a:defRPr/>
            </a:pPr>
            <a:r>
              <a:rPr lang="it-IT" dirty="0" smtClean="0"/>
              <a:t>		</a:t>
            </a:r>
            <a:endParaRPr lang="it-IT" dirty="0"/>
          </a:p>
        </p:txBody>
      </p:sp>
    </p:spTree>
    <p:extLst>
      <p:ext uri="{BB962C8B-B14F-4D97-AF65-F5344CB8AC3E}">
        <p14:creationId xmlns:p14="http://schemas.microsoft.com/office/powerpoint/2010/main" val="1015699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260648"/>
            <a:ext cx="7516688" cy="6195715"/>
          </a:xfrm>
        </p:spPr>
        <p:txBody>
          <a:bodyPr>
            <a:normAutofit fontScale="77500" lnSpcReduction="20000"/>
          </a:bodyPr>
          <a:lstStyle/>
          <a:p>
            <a:pPr marL="0" indent="0">
              <a:buNone/>
            </a:pPr>
            <a:endParaRPr lang="it-IT" dirty="0"/>
          </a:p>
          <a:p>
            <a:r>
              <a:rPr lang="it-IT" dirty="0" smtClean="0"/>
              <a:t>21/11/2017 Verso il Nuovo Patto di Corresponsabilità</a:t>
            </a:r>
          </a:p>
          <a:p>
            <a:r>
              <a:rPr lang="it-IT" dirty="0" smtClean="0"/>
              <a:t>A 10 anni dalla sua prima emanazione, si ragiona su come aggiornare e rendere più attuale lo Statuto delle Studentesse e degli Studenti e che rappresenta il testo più importante che sostanzia la cittadinanza studentesca e ne legittima il sistema di rappresentanza e partecipazione, nonché introduce per la prima volta il Patto di corresponsabilità scuola-famiglia.</a:t>
            </a:r>
          </a:p>
          <a:p>
            <a:r>
              <a:rPr lang="it-IT" dirty="0" smtClean="0"/>
              <a:t>La partecipazione attiva delle studentesse, degli studenti e dei genitori rappresenta uno dei tasselli fondamentali di una scuola moderna, capace di combattere e prevenire il drammatico fenomeno della dispersione scolastica, valorizzare le inclinazioni personali di ogni studentessa e di ogni studente a creare le migliori condizioni per l'apprendimento, nella consapevolezza che partecipare significa anche assumersi delle responsabilità, adempiere ai propri doveri e rispettare i diritti degli altri.</a:t>
            </a:r>
          </a:p>
          <a:p>
            <a:r>
              <a:rPr lang="it-IT" dirty="0" smtClean="0"/>
              <a:t>Il gruppo di lavoro istituito con Decreto della Ministra ha lavorato per proporre un aggiornamento del testo del D.P.R. 235/07 con l'obiettivo di renderlo coerente alle esigenze ed ai cambiamenti incorsi in questo decennio di vigenza.	</a:t>
            </a:r>
            <a:endParaRPr lang="it-IT" dirty="0"/>
          </a:p>
        </p:txBody>
      </p:sp>
    </p:spTree>
    <p:extLst>
      <p:ext uri="{BB962C8B-B14F-4D97-AF65-F5344CB8AC3E}">
        <p14:creationId xmlns:p14="http://schemas.microsoft.com/office/powerpoint/2010/main" val="3000810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260648"/>
            <a:ext cx="7516688" cy="6195715"/>
          </a:xfrm>
        </p:spPr>
        <p:txBody>
          <a:bodyPr>
            <a:normAutofit fontScale="77500" lnSpcReduction="20000"/>
          </a:bodyPr>
          <a:lstStyle/>
          <a:p>
            <a:pPr marL="0" indent="0">
              <a:buNone/>
            </a:pPr>
            <a:endParaRPr lang="it-IT" dirty="0"/>
          </a:p>
          <a:p>
            <a:r>
              <a:rPr lang="it-IT" dirty="0" smtClean="0"/>
              <a:t>Le modifiche alla vigente normativa che si propongono sono finalizzate, quindi, a:</a:t>
            </a:r>
          </a:p>
          <a:p>
            <a:r>
              <a:rPr lang="it-IT" dirty="0" smtClean="0"/>
              <a:t>Rafforzare il patto educativo tra scuola e famiglia</a:t>
            </a:r>
          </a:p>
          <a:p>
            <a:r>
              <a:rPr lang="it-IT" dirty="0" smtClean="0"/>
              <a:t>Conferire maggiore chiarezza al procedimento sanzionatorio</a:t>
            </a:r>
          </a:p>
          <a:p>
            <a:r>
              <a:rPr lang="it-IT" dirty="0" smtClean="0"/>
              <a:t>Migliorare l'operatività degli organi competenti alla irrogazione delle sanzioni ed alla impugnazione delle stesse</a:t>
            </a:r>
          </a:p>
          <a:p>
            <a:r>
              <a:rPr lang="it-IT" dirty="0" smtClean="0"/>
              <a:t>Definire diritti, doveri, competenze ed opportunità di genitori studentesse e studenti anche nella definizione degli indirizzi dell'offerta scolastica.</a:t>
            </a:r>
          </a:p>
          <a:p>
            <a:r>
              <a:rPr lang="it-IT" dirty="0" smtClean="0"/>
              <a:t>Ne costituiscono principi informatori: legalità, condivisione e convivenza.</a:t>
            </a:r>
          </a:p>
          <a:p>
            <a:r>
              <a:rPr lang="it-IT" dirty="0" smtClean="0"/>
              <a:t>Per prima cosa si propone di modificare il nome da Patto Educativo di Corresponsabilità a Patto di Corresponsabilità Educativa.</a:t>
            </a:r>
          </a:p>
          <a:p>
            <a:r>
              <a:rPr lang="it-IT" dirty="0" smtClean="0"/>
              <a:t>Con il nuovo Patto di Corresponsabilità educativa le componenti delle istituzioni scolastiche di ogni ordine e grado stabiliscono le modalità con cui, nel rispetto delle reciproche competenze, scuola e famiglia cooperano nella formazione delle studentesse e degli studenti e condividono le scelte partecipando altresì alla elaborazione degli indirizzi del Piano Triennale dell'Offerta Formativa (PTOF).	</a:t>
            </a:r>
            <a:endParaRPr lang="it-IT" dirty="0"/>
          </a:p>
        </p:txBody>
      </p:sp>
    </p:spTree>
    <p:extLst>
      <p:ext uri="{BB962C8B-B14F-4D97-AF65-F5344CB8AC3E}">
        <p14:creationId xmlns:p14="http://schemas.microsoft.com/office/powerpoint/2010/main" val="60403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260648"/>
            <a:ext cx="7516688" cy="6195715"/>
          </a:xfrm>
        </p:spPr>
        <p:txBody>
          <a:bodyPr>
            <a:normAutofit fontScale="77500" lnSpcReduction="20000"/>
          </a:bodyPr>
          <a:lstStyle/>
          <a:p>
            <a:pPr marL="0" indent="0">
              <a:buNone/>
            </a:pPr>
            <a:endParaRPr lang="it-IT" dirty="0"/>
          </a:p>
          <a:p>
            <a:r>
              <a:rPr lang="it-IT" dirty="0" smtClean="0"/>
              <a:t>Esercitando le opportunità previste dalla vigente normativa (art.3 DPR 275/99 come modificato dal comma 4 della l.107/2015), i genitori e, nel secondo grado, anche le studentesse e gli studenti, entro il mese di ottobre, possono presentare contributi e proposte progettuali al Dirigente Scolastico, di cui questi, nel rispetto della riconosciuta autonomia didattica ed organizzativa, terrà conto nel predisporre il documento di indirizzo ai fini dell'elaborazione del piano da parte del Collegio dei docenti.</a:t>
            </a:r>
          </a:p>
          <a:p>
            <a:r>
              <a:rPr lang="it-IT" dirty="0" smtClean="0"/>
              <a:t>Le disposizioni del DPR 235/07 devono ritenersi applicabili, nei loro principi, anche alla scuola primaria.</a:t>
            </a:r>
          </a:p>
          <a:p>
            <a:r>
              <a:rPr lang="it-IT" dirty="0" smtClean="0"/>
              <a:t>La famiglia, stante il suo primato costituzionale(art.30), nei campi dell'istruzione e dell'educazione, va esaltata come luogo educativo di base, contro le attuali tendenze a svilirla e a sottovalutarne l'azione.</a:t>
            </a:r>
          </a:p>
          <a:p>
            <a:r>
              <a:rPr lang="it-IT" dirty="0" smtClean="0"/>
              <a:t>La scuola va avvalorata come scuola della comunità, istituzione inserita creativamente nel contesto socio-culturale locale, in stretto rapporto con il tessuto umano ivi presente. In quanto tale, essa è chiamata a ricercare forme di rapporto con le varie istituzioni del territorio, specialmente con le famiglie, rispetto alle quali ha da interagire secondo il principio di  </a:t>
            </a:r>
            <a:r>
              <a:rPr lang="it-IT" dirty="0" err="1" smtClean="0"/>
              <a:t>sussidarietà</a:t>
            </a:r>
            <a:r>
              <a:rPr lang="it-IT" dirty="0" smtClean="0"/>
              <a:t>. A loro viene richiesta l'assunzione di una piena responsabilità circa la</a:t>
            </a:r>
            <a:endParaRPr lang="it-IT" dirty="0"/>
          </a:p>
        </p:txBody>
      </p:sp>
    </p:spTree>
    <p:extLst>
      <p:ext uri="{BB962C8B-B14F-4D97-AF65-F5344CB8AC3E}">
        <p14:creationId xmlns:p14="http://schemas.microsoft.com/office/powerpoint/2010/main" val="1701610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260648"/>
            <a:ext cx="7516688" cy="6195715"/>
          </a:xfrm>
        </p:spPr>
        <p:txBody>
          <a:bodyPr>
            <a:normAutofit fontScale="77500" lnSpcReduction="20000"/>
          </a:bodyPr>
          <a:lstStyle/>
          <a:p>
            <a:pPr marL="0" indent="0">
              <a:buNone/>
            </a:pPr>
            <a:endParaRPr lang="it-IT" dirty="0"/>
          </a:p>
          <a:p>
            <a:r>
              <a:rPr lang="it-IT" dirty="0" smtClean="0"/>
              <a:t>definizione dell'offerta formativa della scuola	.Nella tutela delle competenze professionale degli insegnanti.</a:t>
            </a:r>
          </a:p>
          <a:p>
            <a:r>
              <a:rPr lang="it-IT" dirty="0" smtClean="0"/>
              <a:t>Parlare di corresponsabilità tra famiglia e scuola significa porre l'accento su di un rapporto di reciprocità, in virtù del quale un'istituzione non strumentalizza l'altra, non condiziona la vita dell'altra, non prevarica sull'altra. All'opposto insieme decidono d'intraprendere un percorso collaborativo sotto il segno del riconoscimento delle precipue competenze. Privato familiare e pubblico scolastico, affettività e razionalità, agire informale e attività  formali: l'attenzione di famiglia e scuola va rivolta ad entrambi i termini dei rapporti richiamati.</a:t>
            </a:r>
            <a:endParaRPr lang="it-IT" dirty="0"/>
          </a:p>
        </p:txBody>
      </p:sp>
    </p:spTree>
    <p:extLst>
      <p:ext uri="{BB962C8B-B14F-4D97-AF65-F5344CB8AC3E}">
        <p14:creationId xmlns:p14="http://schemas.microsoft.com/office/powerpoint/2010/main" val="2655179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dirty="0" smtClean="0">
                <a:solidFill>
                  <a:schemeClr val="tx1">
                    <a:lumMod val="95000"/>
                    <a:lumOff val="5000"/>
                  </a:schemeClr>
                </a:solidFill>
                <a:latin typeface="Constantia" pitchFamily="18" charset="0"/>
              </a:rPr>
              <a:t>		FORAGS SICILIA</a:t>
            </a:r>
            <a:br>
              <a:rPr lang="it-IT" sz="4000" dirty="0" smtClean="0">
                <a:solidFill>
                  <a:schemeClr val="tx1">
                    <a:lumMod val="95000"/>
                    <a:lumOff val="5000"/>
                  </a:schemeClr>
                </a:solidFill>
                <a:latin typeface="Constantia" pitchFamily="18" charset="0"/>
              </a:rPr>
            </a:br>
            <a:r>
              <a:rPr lang="it-IT" sz="2000" dirty="0" smtClean="0">
                <a:solidFill>
                  <a:schemeClr val="tx1">
                    <a:lumMod val="95000"/>
                    <a:lumOff val="5000"/>
                  </a:schemeClr>
                </a:solidFill>
                <a:latin typeface="Constantia" pitchFamily="18" charset="0"/>
              </a:rPr>
              <a:t>Forum Regionale delle associazioni genitori scuola</a:t>
            </a:r>
            <a:r>
              <a:rPr lang="it-IT" sz="2000" i="1" dirty="0" smtClean="0">
                <a:solidFill>
                  <a:schemeClr val="tx1">
                    <a:lumMod val="95000"/>
                    <a:lumOff val="5000"/>
                  </a:schemeClr>
                </a:solidFill>
                <a:latin typeface="Constantia" pitchFamily="18" charset="0"/>
              </a:rPr>
              <a:t> </a:t>
            </a:r>
            <a:endParaRPr lang="it-IT" sz="2000" dirty="0"/>
          </a:p>
        </p:txBody>
      </p:sp>
      <p:sp>
        <p:nvSpPr>
          <p:cNvPr id="3" name="Segnaposto contenuto 2"/>
          <p:cNvSpPr>
            <a:spLocks noGrp="1"/>
          </p:cNvSpPr>
          <p:nvPr>
            <p:ph idx="1"/>
          </p:nvPr>
        </p:nvSpPr>
        <p:spPr>
          <a:xfrm>
            <a:off x="539552" y="1340768"/>
            <a:ext cx="7239000" cy="4846638"/>
          </a:xfrm>
        </p:spPr>
        <p:txBody>
          <a:bodyPr/>
          <a:lstStyle/>
          <a:p>
            <a:pPr marL="0" indent="0">
              <a:buNone/>
            </a:pPr>
            <a:endParaRPr lang="it-IT" sz="2000" dirty="0" smtClean="0">
              <a:solidFill>
                <a:schemeClr val="tx1">
                  <a:lumMod val="95000"/>
                  <a:lumOff val="5000"/>
                </a:schemeClr>
              </a:solidFill>
              <a:latin typeface="Constantia" pitchFamily="18" charset="0"/>
            </a:endParaRPr>
          </a:p>
          <a:p>
            <a:pPr marL="0" indent="0">
              <a:buNone/>
            </a:pPr>
            <a:r>
              <a:rPr lang="it-IT" sz="2000" dirty="0" smtClean="0">
                <a:solidFill>
                  <a:schemeClr val="tx1">
                    <a:lumMod val="95000"/>
                    <a:lumOff val="5000"/>
                  </a:schemeClr>
                </a:solidFill>
                <a:latin typeface="Constantia" pitchFamily="18" charset="0"/>
              </a:rPr>
              <a:t>Con decreto Miura00drsi.Reg.Uff. n.9681 USC del 31/05/2016 è istituito il Forum Regionale delle </a:t>
            </a:r>
            <a:r>
              <a:rPr lang="it-IT" sz="2000" dirty="0">
                <a:solidFill>
                  <a:schemeClr val="tx1">
                    <a:lumMod val="95000"/>
                    <a:lumOff val="5000"/>
                  </a:schemeClr>
                </a:solidFill>
                <a:latin typeface="Constantia" pitchFamily="18" charset="0"/>
              </a:rPr>
              <a:t>Associazioni </a:t>
            </a:r>
            <a:r>
              <a:rPr lang="it-IT" sz="2000" dirty="0" smtClean="0">
                <a:solidFill>
                  <a:schemeClr val="tx1">
                    <a:lumMod val="95000"/>
                    <a:lumOff val="5000"/>
                  </a:schemeClr>
                </a:solidFill>
                <a:latin typeface="Constantia" pitchFamily="18" charset="0"/>
              </a:rPr>
              <a:t>maggiormente rappresentative dei Genitori della scuola della Regione Sicilia.</a:t>
            </a:r>
          </a:p>
          <a:p>
            <a:pPr marL="0" indent="0">
              <a:buNone/>
            </a:pPr>
            <a:r>
              <a:rPr lang="it-IT" sz="2000" dirty="0" smtClean="0">
                <a:solidFill>
                  <a:schemeClr val="tx1">
                    <a:lumMod val="95000"/>
                    <a:lumOff val="5000"/>
                  </a:schemeClr>
                </a:solidFill>
                <a:latin typeface="Constantia" pitchFamily="18" charset="0"/>
              </a:rPr>
              <a:t>Partecipano al Forum le Associazioni dei genitori di seguito indicate:</a:t>
            </a:r>
          </a:p>
          <a:p>
            <a:pPr marL="0" indent="0">
              <a:buNone/>
            </a:pPr>
            <a:r>
              <a:rPr lang="it-IT" sz="2000" dirty="0" smtClean="0">
                <a:solidFill>
                  <a:schemeClr val="tx1">
                    <a:lumMod val="95000"/>
                    <a:lumOff val="5000"/>
                  </a:schemeClr>
                </a:solidFill>
                <a:latin typeface="Constantia" pitchFamily="18" charset="0"/>
              </a:rPr>
              <a:t>A.GE  (Associazione Italiana Genitori)</a:t>
            </a:r>
          </a:p>
          <a:p>
            <a:pPr marL="0" indent="0">
              <a:buNone/>
            </a:pPr>
            <a:r>
              <a:rPr lang="it-IT" sz="2000" dirty="0" smtClean="0">
                <a:solidFill>
                  <a:schemeClr val="tx1">
                    <a:lumMod val="95000"/>
                    <a:lumOff val="5000"/>
                  </a:schemeClr>
                </a:solidFill>
                <a:latin typeface="Constantia" pitchFamily="18" charset="0"/>
              </a:rPr>
              <a:t>AGEDO (Associazione Genitori di omosessuali)</a:t>
            </a:r>
          </a:p>
          <a:p>
            <a:pPr marL="0" indent="0">
              <a:buNone/>
            </a:pPr>
            <a:r>
              <a:rPr lang="it-IT" sz="2000" dirty="0" err="1" smtClean="0">
                <a:solidFill>
                  <a:schemeClr val="tx1">
                    <a:lumMod val="95000"/>
                    <a:lumOff val="5000"/>
                  </a:schemeClr>
                </a:solidFill>
                <a:latin typeface="Constantia" pitchFamily="18" charset="0"/>
              </a:rPr>
              <a:t>A.Ge.S.C</a:t>
            </a:r>
            <a:r>
              <a:rPr lang="it-IT" sz="2000" dirty="0" smtClean="0">
                <a:solidFill>
                  <a:schemeClr val="tx1">
                    <a:lumMod val="95000"/>
                    <a:lumOff val="5000"/>
                  </a:schemeClr>
                </a:solidFill>
                <a:latin typeface="Constantia" pitchFamily="18" charset="0"/>
              </a:rPr>
              <a:t>. (Associazione Genitori Scu0le Cattoliche)</a:t>
            </a:r>
          </a:p>
          <a:p>
            <a:pPr marL="0" indent="0">
              <a:buNone/>
            </a:pPr>
            <a:r>
              <a:rPr lang="it-IT" sz="2000" dirty="0" smtClean="0">
                <a:solidFill>
                  <a:schemeClr val="tx1">
                    <a:lumMod val="95000"/>
                    <a:lumOff val="5000"/>
                  </a:schemeClr>
                </a:solidFill>
                <a:latin typeface="Constantia" pitchFamily="18" charset="0"/>
              </a:rPr>
              <a:t>AFPDPA (Associazione Famiglie alunni Down)</a:t>
            </a:r>
          </a:p>
          <a:p>
            <a:pPr marL="0" indent="0">
              <a:buNone/>
            </a:pPr>
            <a:r>
              <a:rPr lang="it-IT" sz="2000" dirty="0" smtClean="0">
                <a:solidFill>
                  <a:schemeClr val="tx1">
                    <a:lumMod val="95000"/>
                    <a:lumOff val="5000"/>
                  </a:schemeClr>
                </a:solidFill>
                <a:latin typeface="Constantia" pitchFamily="18" charset="0"/>
              </a:rPr>
              <a:t>ANFFAS (Associazione Famiglie di persone con disabilità) </a:t>
            </a:r>
          </a:p>
          <a:p>
            <a:pPr marL="0" indent="0">
              <a:buNone/>
            </a:pPr>
            <a:r>
              <a:rPr lang="it-IT" sz="2000" dirty="0">
                <a:solidFill>
                  <a:schemeClr val="tx1">
                    <a:lumMod val="95000"/>
                    <a:lumOff val="5000"/>
                  </a:schemeClr>
                </a:solidFill>
                <a:latin typeface="Constantia" pitchFamily="18" charset="0"/>
              </a:rPr>
              <a:t>ANPS (Associazione Nazionale Papà separati)</a:t>
            </a:r>
          </a:p>
          <a:p>
            <a:pPr marL="0" indent="0">
              <a:buNone/>
            </a:pPr>
            <a:r>
              <a:rPr lang="it-IT" sz="2000" dirty="0">
                <a:solidFill>
                  <a:schemeClr val="tx1">
                    <a:lumMod val="95000"/>
                    <a:lumOff val="5000"/>
                  </a:schemeClr>
                </a:solidFill>
                <a:latin typeface="Constantia" pitchFamily="18" charset="0"/>
              </a:rPr>
              <a:t>CARE (Coordinamento Associazioni Familiari adottive e affidatarie in rete)</a:t>
            </a:r>
          </a:p>
          <a:p>
            <a:pPr marL="0" indent="0">
              <a:buNone/>
            </a:pPr>
            <a:r>
              <a:rPr lang="it-IT" sz="2400" dirty="0" smtClean="0">
                <a:solidFill>
                  <a:schemeClr val="tx1">
                    <a:lumMod val="95000"/>
                    <a:lumOff val="5000"/>
                  </a:schemeClr>
                </a:solidFill>
                <a:latin typeface="Constantia" pitchFamily="18" charset="0"/>
              </a:rPr>
              <a:t> </a:t>
            </a:r>
            <a:endParaRPr lang="it-IT" dirty="0"/>
          </a:p>
        </p:txBody>
      </p:sp>
    </p:spTree>
    <p:extLst>
      <p:ext uri="{BB962C8B-B14F-4D97-AF65-F5344CB8AC3E}">
        <p14:creationId xmlns:p14="http://schemas.microsoft.com/office/powerpoint/2010/main" val="1414573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dirty="0" smtClean="0">
                <a:solidFill>
                  <a:schemeClr val="tx1">
                    <a:lumMod val="95000"/>
                    <a:lumOff val="5000"/>
                  </a:schemeClr>
                </a:solidFill>
                <a:latin typeface="Constantia" pitchFamily="18" charset="0"/>
              </a:rPr>
              <a:t>			FORAGS</a:t>
            </a:r>
            <a:br>
              <a:rPr lang="it-IT" sz="4000" dirty="0" smtClean="0">
                <a:solidFill>
                  <a:schemeClr val="tx1">
                    <a:lumMod val="95000"/>
                    <a:lumOff val="5000"/>
                  </a:schemeClr>
                </a:solidFill>
                <a:latin typeface="Constantia" pitchFamily="18" charset="0"/>
              </a:rPr>
            </a:br>
            <a:r>
              <a:rPr lang="it-IT" sz="2000" dirty="0" smtClean="0">
                <a:solidFill>
                  <a:schemeClr val="tx1">
                    <a:lumMod val="95000"/>
                    <a:lumOff val="5000"/>
                  </a:schemeClr>
                </a:solidFill>
                <a:latin typeface="Constantia" pitchFamily="18" charset="0"/>
              </a:rPr>
              <a:t>Forum Regionale delle associazioni genitori scuola</a:t>
            </a:r>
            <a:r>
              <a:rPr lang="it-IT" sz="2000" i="1" dirty="0" smtClean="0">
                <a:solidFill>
                  <a:schemeClr val="tx1">
                    <a:lumMod val="95000"/>
                    <a:lumOff val="5000"/>
                  </a:schemeClr>
                </a:solidFill>
                <a:latin typeface="Constantia" pitchFamily="18" charset="0"/>
              </a:rPr>
              <a:t> </a:t>
            </a:r>
            <a:endParaRPr lang="it-IT" sz="2000" dirty="0"/>
          </a:p>
        </p:txBody>
      </p:sp>
      <p:sp>
        <p:nvSpPr>
          <p:cNvPr id="3" name="Segnaposto contenuto 2"/>
          <p:cNvSpPr>
            <a:spLocks noGrp="1"/>
          </p:cNvSpPr>
          <p:nvPr>
            <p:ph idx="1"/>
          </p:nvPr>
        </p:nvSpPr>
        <p:spPr/>
        <p:txBody>
          <a:bodyPr/>
          <a:lstStyle/>
          <a:p>
            <a:pPr marL="0" indent="0">
              <a:buNone/>
            </a:pPr>
            <a:r>
              <a:rPr lang="it-IT" sz="2000" dirty="0" smtClean="0">
                <a:solidFill>
                  <a:schemeClr val="tx1">
                    <a:lumMod val="95000"/>
                    <a:lumOff val="5000"/>
                  </a:schemeClr>
                </a:solidFill>
                <a:latin typeface="Constantia" pitchFamily="18" charset="0"/>
              </a:rPr>
              <a:t>C.G.D. (Coordinamento Genitori Democratici)</a:t>
            </a:r>
          </a:p>
          <a:p>
            <a:pPr marL="0" indent="0">
              <a:buNone/>
            </a:pPr>
            <a:r>
              <a:rPr lang="it-IT" sz="2000" dirty="0" smtClean="0">
                <a:solidFill>
                  <a:schemeClr val="tx1">
                    <a:lumMod val="95000"/>
                    <a:lumOff val="5000"/>
                  </a:schemeClr>
                </a:solidFill>
                <a:latin typeface="Constantia" pitchFamily="18" charset="0"/>
              </a:rPr>
              <a:t>F.A.E.S. (Associazione Famiglia e Scuola)</a:t>
            </a:r>
          </a:p>
          <a:p>
            <a:pPr marL="0" indent="0">
              <a:buNone/>
            </a:pPr>
            <a:r>
              <a:rPr lang="it-IT" sz="2000" dirty="0" smtClean="0">
                <a:solidFill>
                  <a:schemeClr val="tx1">
                    <a:lumMod val="95000"/>
                    <a:lumOff val="5000"/>
                  </a:schemeClr>
                </a:solidFill>
                <a:latin typeface="Constantia" pitchFamily="18" charset="0"/>
              </a:rPr>
              <a:t>MOIGE (Movimento Italiano Genitori) </a:t>
            </a:r>
            <a:r>
              <a:rPr lang="it-IT" sz="2800" dirty="0">
                <a:solidFill>
                  <a:schemeClr val="tx1">
                    <a:lumMod val="95000"/>
                    <a:lumOff val="5000"/>
                  </a:schemeClr>
                </a:solidFill>
                <a:latin typeface="Constantia" pitchFamily="18" charset="0"/>
              </a:rPr>
              <a:t/>
            </a:r>
            <a:br>
              <a:rPr lang="it-IT" sz="2800" dirty="0">
                <a:solidFill>
                  <a:schemeClr val="tx1">
                    <a:lumMod val="95000"/>
                    <a:lumOff val="5000"/>
                  </a:schemeClr>
                </a:solidFill>
                <a:latin typeface="Constantia" pitchFamily="18" charset="0"/>
              </a:rPr>
            </a:br>
            <a:r>
              <a:rPr lang="it-IT" sz="1600" dirty="0" smtClean="0">
                <a:solidFill>
                  <a:schemeClr val="tx1">
                    <a:lumMod val="95000"/>
                    <a:lumOff val="5000"/>
                  </a:schemeClr>
                </a:solidFill>
                <a:latin typeface="Constantia" pitchFamily="18" charset="0"/>
              </a:rPr>
              <a:t>. </a:t>
            </a:r>
            <a:r>
              <a:rPr lang="it-IT" sz="2000" dirty="0">
                <a:solidFill>
                  <a:schemeClr val="tx1">
                    <a:lumMod val="95000"/>
                    <a:lumOff val="5000"/>
                  </a:schemeClr>
                </a:solidFill>
                <a:latin typeface="Constantia" pitchFamily="18" charset="0"/>
              </a:rPr>
              <a:t/>
            </a:r>
            <a:br>
              <a:rPr lang="it-IT" sz="2000" dirty="0">
                <a:solidFill>
                  <a:schemeClr val="tx1">
                    <a:lumMod val="95000"/>
                    <a:lumOff val="5000"/>
                  </a:schemeClr>
                </a:solidFill>
                <a:latin typeface="Constantia" pitchFamily="18" charset="0"/>
              </a:rPr>
            </a:br>
            <a:endParaRPr lang="it-IT" dirty="0"/>
          </a:p>
        </p:txBody>
      </p:sp>
    </p:spTree>
    <p:extLst>
      <p:ext uri="{BB962C8B-B14F-4D97-AF65-F5344CB8AC3E}">
        <p14:creationId xmlns:p14="http://schemas.microsoft.com/office/powerpoint/2010/main" val="2825170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260648"/>
            <a:ext cx="7516688" cy="6195715"/>
          </a:xfrm>
        </p:spPr>
        <p:txBody>
          <a:bodyPr>
            <a:normAutofit fontScale="77500" lnSpcReduction="20000"/>
          </a:bodyPr>
          <a:lstStyle/>
          <a:p>
            <a:pPr marL="274320" indent="-274320" algn="just" eaLnBrk="1" fontAlgn="auto" hangingPunct="1">
              <a:spcAft>
                <a:spcPts val="0"/>
              </a:spcAft>
              <a:buFont typeface="Wingdings 2"/>
              <a:buNone/>
              <a:defRPr/>
            </a:pPr>
            <a:endParaRPr lang="it-IT" dirty="0" smtClean="0"/>
          </a:p>
          <a:p>
            <a:pPr marL="274320" indent="-274320" algn="just" eaLnBrk="1" fontAlgn="auto" hangingPunct="1">
              <a:spcAft>
                <a:spcPts val="0"/>
              </a:spcAft>
              <a:buFont typeface="Wingdings 2"/>
              <a:buNone/>
              <a:defRPr/>
            </a:pPr>
            <a:r>
              <a:rPr lang="it-IT" dirty="0" smtClean="0"/>
              <a:t>				FINALITA'</a:t>
            </a:r>
          </a:p>
          <a:p>
            <a:pPr marL="274320" indent="-274320" algn="just" eaLnBrk="1" fontAlgn="auto" hangingPunct="1">
              <a:spcAft>
                <a:spcPts val="0"/>
              </a:spcAft>
              <a:buFont typeface="Wingdings 2"/>
              <a:buNone/>
              <a:defRPr/>
            </a:pPr>
            <a:endParaRPr lang="it-IT" dirty="0"/>
          </a:p>
          <a:p>
            <a:pPr marL="274320" indent="-274320" algn="just" eaLnBrk="1" fontAlgn="auto" hangingPunct="1">
              <a:spcAft>
                <a:spcPts val="0"/>
              </a:spcAft>
              <a:buFont typeface="Wingdings 2"/>
              <a:buNone/>
              <a:defRPr/>
            </a:pPr>
            <a:endParaRPr lang="it-IT" dirty="0" smtClean="0"/>
          </a:p>
          <a:p>
            <a:pPr lvl="0"/>
            <a:r>
              <a:rPr lang="en-US" b="1" dirty="0" err="1"/>
              <a:t>Promuove</a:t>
            </a:r>
            <a:r>
              <a:rPr lang="en-US" b="1" dirty="0"/>
              <a:t>,  </a:t>
            </a:r>
            <a:r>
              <a:rPr lang="en-US" b="1" dirty="0" err="1"/>
              <a:t>valorizza</a:t>
            </a:r>
            <a:r>
              <a:rPr lang="en-US" b="1" dirty="0"/>
              <a:t> e </a:t>
            </a:r>
            <a:r>
              <a:rPr lang="en-US" b="1" dirty="0" err="1"/>
              <a:t>sostiene</a:t>
            </a:r>
            <a:r>
              <a:rPr lang="en-US" b="1" dirty="0"/>
              <a:t> la </a:t>
            </a:r>
            <a:r>
              <a:rPr lang="en-US" b="1" dirty="0" err="1"/>
              <a:t>componente</a:t>
            </a:r>
            <a:r>
              <a:rPr lang="en-US" b="1" dirty="0"/>
              <a:t> </a:t>
            </a:r>
            <a:r>
              <a:rPr lang="en-US" b="1" dirty="0" err="1"/>
              <a:t>dei</a:t>
            </a:r>
            <a:r>
              <a:rPr lang="en-US" b="1" dirty="0"/>
              <a:t> </a:t>
            </a:r>
            <a:r>
              <a:rPr lang="en-US" b="1" dirty="0" err="1"/>
              <a:t>genitori</a:t>
            </a:r>
            <a:r>
              <a:rPr lang="en-US" b="1" dirty="0"/>
              <a:t> </a:t>
            </a:r>
            <a:r>
              <a:rPr lang="en-US" b="1" dirty="0" err="1"/>
              <a:t>della</a:t>
            </a:r>
            <a:r>
              <a:rPr lang="en-US" b="1" dirty="0"/>
              <a:t> </a:t>
            </a:r>
            <a:r>
              <a:rPr lang="en-US" b="1" dirty="0" err="1"/>
              <a:t>scuola</a:t>
            </a:r>
            <a:r>
              <a:rPr lang="en-US" b="1" dirty="0"/>
              <a:t>;</a:t>
            </a:r>
          </a:p>
          <a:p>
            <a:pPr lvl="0"/>
            <a:r>
              <a:rPr lang="en-US" b="1" dirty="0" err="1"/>
              <a:t>favorisce</a:t>
            </a:r>
            <a:r>
              <a:rPr lang="en-US" b="1" dirty="0"/>
              <a:t> </a:t>
            </a:r>
            <a:r>
              <a:rPr lang="en-US" b="1" dirty="0" err="1"/>
              <a:t>il</a:t>
            </a:r>
            <a:r>
              <a:rPr lang="en-US" b="1" dirty="0"/>
              <a:t> </a:t>
            </a:r>
            <a:r>
              <a:rPr lang="en-US" b="1" dirty="0" err="1"/>
              <a:t>dialogo</a:t>
            </a:r>
            <a:r>
              <a:rPr lang="en-US" b="1" dirty="0"/>
              <a:t> e </a:t>
            </a:r>
            <a:r>
              <a:rPr lang="en-US" b="1" dirty="0" err="1"/>
              <a:t>il</a:t>
            </a:r>
            <a:r>
              <a:rPr lang="en-US" b="1" dirty="0"/>
              <a:t> </a:t>
            </a:r>
            <a:r>
              <a:rPr lang="en-US" b="1" dirty="0" err="1"/>
              <a:t>confronto</a:t>
            </a:r>
            <a:r>
              <a:rPr lang="en-US" b="1" dirty="0"/>
              <a:t> </a:t>
            </a:r>
            <a:r>
              <a:rPr lang="en-US" b="1" dirty="0" err="1"/>
              <a:t>fra</a:t>
            </a:r>
            <a:r>
              <a:rPr lang="en-US" b="1" dirty="0"/>
              <a:t> </a:t>
            </a:r>
            <a:r>
              <a:rPr lang="en-US" b="1" dirty="0" err="1"/>
              <a:t>il</a:t>
            </a:r>
            <a:r>
              <a:rPr lang="en-US" b="1" dirty="0"/>
              <a:t> </a:t>
            </a:r>
            <a:r>
              <a:rPr lang="en-US" b="1" dirty="0" err="1"/>
              <a:t>Direttore</a:t>
            </a:r>
            <a:r>
              <a:rPr lang="en-US" b="1" dirty="0"/>
              <a:t> </a:t>
            </a:r>
            <a:r>
              <a:rPr lang="en-US" b="1" dirty="0" err="1"/>
              <a:t>Generale</a:t>
            </a:r>
            <a:r>
              <a:rPr lang="en-US" b="1" dirty="0"/>
              <a:t> </a:t>
            </a:r>
            <a:r>
              <a:rPr lang="en-US" b="1" dirty="0" err="1"/>
              <a:t>dell’USR</a:t>
            </a:r>
            <a:r>
              <a:rPr lang="en-US" b="1" dirty="0"/>
              <a:t> e le </a:t>
            </a:r>
            <a:r>
              <a:rPr lang="en-US" b="1" dirty="0" err="1"/>
              <a:t>Associazioni</a:t>
            </a:r>
            <a:r>
              <a:rPr lang="en-US" b="1" dirty="0"/>
              <a:t> </a:t>
            </a:r>
            <a:r>
              <a:rPr lang="en-US" b="1" dirty="0" err="1"/>
              <a:t>dei</a:t>
            </a:r>
            <a:r>
              <a:rPr lang="en-US" b="1" dirty="0"/>
              <a:t> </a:t>
            </a:r>
            <a:r>
              <a:rPr lang="en-US" b="1" dirty="0" err="1"/>
              <a:t>Genitori</a:t>
            </a:r>
            <a:r>
              <a:rPr lang="en-US" b="1" dirty="0"/>
              <a:t> </a:t>
            </a:r>
            <a:r>
              <a:rPr lang="en-US" b="1" dirty="0" err="1"/>
              <a:t>operanti</a:t>
            </a:r>
            <a:r>
              <a:rPr lang="en-US" b="1" dirty="0"/>
              <a:t> </a:t>
            </a:r>
            <a:r>
              <a:rPr lang="en-US" b="1" dirty="0" err="1"/>
              <a:t>nella</a:t>
            </a:r>
            <a:r>
              <a:rPr lang="en-US" b="1" dirty="0"/>
              <a:t> </a:t>
            </a:r>
            <a:r>
              <a:rPr lang="en-US" b="1" dirty="0" err="1"/>
              <a:t>scuola</a:t>
            </a:r>
            <a:r>
              <a:rPr lang="en-US" b="1" dirty="0"/>
              <a:t>;</a:t>
            </a:r>
          </a:p>
          <a:p>
            <a:pPr lvl="0"/>
            <a:r>
              <a:rPr lang="en-US" b="1" dirty="0" err="1"/>
              <a:t>rappresenta</a:t>
            </a:r>
            <a:r>
              <a:rPr lang="en-US" b="1" dirty="0"/>
              <a:t> le </a:t>
            </a:r>
            <a:r>
              <a:rPr lang="en-US" b="1" dirty="0" err="1"/>
              <a:t>esigenze</a:t>
            </a:r>
            <a:r>
              <a:rPr lang="en-US" b="1" dirty="0"/>
              <a:t> e </a:t>
            </a:r>
            <a:r>
              <a:rPr lang="en-US" b="1" dirty="0" err="1"/>
              <a:t>gli</a:t>
            </a:r>
            <a:r>
              <a:rPr lang="en-US" b="1" dirty="0"/>
              <a:t> </a:t>
            </a:r>
            <a:r>
              <a:rPr lang="en-US" b="1" dirty="0" err="1"/>
              <a:t>interessi</a:t>
            </a:r>
            <a:r>
              <a:rPr lang="en-US" b="1" dirty="0"/>
              <a:t> di </a:t>
            </a:r>
            <a:r>
              <a:rPr lang="en-US" b="1" dirty="0" err="1"/>
              <a:t>tutti</a:t>
            </a:r>
            <a:r>
              <a:rPr lang="en-US" b="1" dirty="0"/>
              <a:t> i </a:t>
            </a:r>
            <a:r>
              <a:rPr lang="en-US" b="1" dirty="0" err="1"/>
              <a:t>genitori</a:t>
            </a:r>
            <a:r>
              <a:rPr lang="en-US" b="1" dirty="0"/>
              <a:t>,  formula </a:t>
            </a:r>
            <a:r>
              <a:rPr lang="en-US" b="1" dirty="0" err="1"/>
              <a:t>proposte</a:t>
            </a:r>
            <a:r>
              <a:rPr lang="en-US" b="1" dirty="0"/>
              <a:t> e </a:t>
            </a:r>
            <a:r>
              <a:rPr lang="en-US" b="1" dirty="0" err="1"/>
              <a:t>suggerimenti</a:t>
            </a:r>
            <a:r>
              <a:rPr lang="en-US" b="1" dirty="0"/>
              <a:t> </a:t>
            </a:r>
            <a:r>
              <a:rPr lang="en-US" b="1" dirty="0" err="1"/>
              <a:t>volti</a:t>
            </a:r>
            <a:r>
              <a:rPr lang="en-US" b="1" dirty="0"/>
              <a:t> al </a:t>
            </a:r>
            <a:r>
              <a:rPr lang="en-US" b="1" dirty="0" err="1"/>
              <a:t>miglioramento</a:t>
            </a:r>
            <a:r>
              <a:rPr lang="en-US" b="1" dirty="0"/>
              <a:t> del </a:t>
            </a:r>
            <a:r>
              <a:rPr lang="en-US" b="1" dirty="0" err="1"/>
              <a:t>servizio</a:t>
            </a:r>
            <a:r>
              <a:rPr lang="en-US" b="1" dirty="0"/>
              <a:t> </a:t>
            </a:r>
            <a:r>
              <a:rPr lang="en-US" b="1" dirty="0" err="1"/>
              <a:t>scolastico</a:t>
            </a:r>
            <a:r>
              <a:rPr lang="en-US" b="1" dirty="0"/>
              <a:t>;</a:t>
            </a:r>
          </a:p>
          <a:p>
            <a:pPr lvl="0"/>
            <a:r>
              <a:rPr lang="en-US" b="1" dirty="0" err="1"/>
              <a:t>esprime</a:t>
            </a:r>
            <a:r>
              <a:rPr lang="en-US" b="1" dirty="0"/>
              <a:t> </a:t>
            </a:r>
            <a:r>
              <a:rPr lang="en-US" b="1" dirty="0" err="1"/>
              <a:t>pareri</a:t>
            </a:r>
            <a:r>
              <a:rPr lang="en-US" b="1" dirty="0"/>
              <a:t> </a:t>
            </a:r>
            <a:r>
              <a:rPr lang="en-US" b="1" dirty="0" err="1"/>
              <a:t>sugli</a:t>
            </a:r>
            <a:r>
              <a:rPr lang="en-US" b="1" dirty="0"/>
              <a:t> </a:t>
            </a:r>
            <a:r>
              <a:rPr lang="en-US" b="1" dirty="0" err="1"/>
              <a:t>atti</a:t>
            </a:r>
            <a:r>
              <a:rPr lang="en-US" b="1" dirty="0"/>
              <a:t> e </a:t>
            </a:r>
            <a:r>
              <a:rPr lang="en-US" b="1" dirty="0" err="1"/>
              <a:t>sulle</a:t>
            </a:r>
            <a:r>
              <a:rPr lang="en-US" b="1" dirty="0"/>
              <a:t> </a:t>
            </a:r>
            <a:r>
              <a:rPr lang="en-US" b="1" dirty="0" err="1"/>
              <a:t>iniziative</a:t>
            </a:r>
            <a:r>
              <a:rPr lang="en-US" b="1" dirty="0"/>
              <a:t> </a:t>
            </a:r>
            <a:r>
              <a:rPr lang="en-US" b="1" dirty="0" err="1"/>
              <a:t>intraprese</a:t>
            </a:r>
            <a:r>
              <a:rPr lang="en-US" b="1" dirty="0"/>
              <a:t> </a:t>
            </a:r>
            <a:r>
              <a:rPr lang="en-US" b="1" dirty="0" err="1"/>
              <a:t>dall’USR</a:t>
            </a:r>
            <a:r>
              <a:rPr lang="en-US" b="1" dirty="0"/>
              <a:t>, </a:t>
            </a:r>
            <a:r>
              <a:rPr lang="en-US" b="1" dirty="0" err="1"/>
              <a:t>che</a:t>
            </a:r>
            <a:r>
              <a:rPr lang="en-US" b="1" dirty="0"/>
              <a:t> </a:t>
            </a:r>
            <a:r>
              <a:rPr lang="en-US" b="1" dirty="0" err="1"/>
              <a:t>il</a:t>
            </a:r>
            <a:r>
              <a:rPr lang="en-US" b="1" dirty="0"/>
              <a:t> </a:t>
            </a:r>
            <a:r>
              <a:rPr lang="en-US" b="1" dirty="0" err="1"/>
              <a:t>Direttore</a:t>
            </a:r>
            <a:r>
              <a:rPr lang="en-US" b="1" dirty="0"/>
              <a:t> </a:t>
            </a:r>
            <a:r>
              <a:rPr lang="en-US" b="1" dirty="0" err="1"/>
              <a:t>Generale</a:t>
            </a:r>
            <a:r>
              <a:rPr lang="en-US" b="1" dirty="0"/>
              <a:t> </a:t>
            </a:r>
            <a:r>
              <a:rPr lang="en-US" b="1" dirty="0" err="1"/>
              <a:t>intende</a:t>
            </a:r>
            <a:r>
              <a:rPr lang="en-US" b="1" dirty="0"/>
              <a:t> </a:t>
            </a:r>
            <a:r>
              <a:rPr lang="en-US" b="1" dirty="0" err="1"/>
              <a:t>sottoporgli</a:t>
            </a:r>
            <a:r>
              <a:rPr lang="en-US" b="1" dirty="0"/>
              <a:t>;</a:t>
            </a:r>
          </a:p>
          <a:p>
            <a:pPr lvl="0"/>
            <a:r>
              <a:rPr lang="en-US" b="1" dirty="0" err="1"/>
              <a:t>esprime</a:t>
            </a:r>
            <a:r>
              <a:rPr lang="en-US" b="1" dirty="0"/>
              <a:t>, </a:t>
            </a:r>
            <a:r>
              <a:rPr lang="en-US" b="1" dirty="0" err="1"/>
              <a:t>anche</a:t>
            </a:r>
            <a:r>
              <a:rPr lang="en-US" b="1" dirty="0"/>
              <a:t> di </a:t>
            </a:r>
            <a:r>
              <a:rPr lang="en-US" b="1" dirty="0" err="1"/>
              <a:t>propria</a:t>
            </a:r>
            <a:r>
              <a:rPr lang="en-US" b="1" dirty="0"/>
              <a:t> </a:t>
            </a:r>
            <a:r>
              <a:rPr lang="en-US" b="1" dirty="0" err="1"/>
              <a:t>iniziativa</a:t>
            </a:r>
            <a:r>
              <a:rPr lang="en-US" b="1" dirty="0"/>
              <a:t>, </a:t>
            </a:r>
            <a:r>
              <a:rPr lang="en-US" b="1" dirty="0" err="1"/>
              <a:t>pareri</a:t>
            </a:r>
            <a:r>
              <a:rPr lang="en-US" b="1" dirty="0"/>
              <a:t> sui </a:t>
            </a:r>
            <a:r>
              <a:rPr lang="en-US" b="1" dirty="0" err="1"/>
              <a:t>provvedimenti</a:t>
            </a:r>
            <a:r>
              <a:rPr lang="en-US" b="1" dirty="0"/>
              <a:t> </a:t>
            </a:r>
            <a:r>
              <a:rPr lang="en-US" b="1" dirty="0" err="1"/>
              <a:t>adottati</a:t>
            </a:r>
            <a:r>
              <a:rPr lang="en-US" b="1" dirty="0"/>
              <a:t> </a:t>
            </a:r>
            <a:r>
              <a:rPr lang="en-US" b="1" dirty="0" err="1"/>
              <a:t>dall’USR</a:t>
            </a:r>
            <a:r>
              <a:rPr lang="en-US" b="1" dirty="0"/>
              <a:t>;</a:t>
            </a:r>
          </a:p>
          <a:p>
            <a:pPr lvl="0"/>
            <a:r>
              <a:rPr lang="en-US" b="1" dirty="0"/>
              <a:t>è </a:t>
            </a:r>
            <a:r>
              <a:rPr lang="en-US" b="1" dirty="0" err="1"/>
              <a:t>sede</a:t>
            </a:r>
            <a:r>
              <a:rPr lang="en-US" b="1" dirty="0"/>
              <a:t> di </a:t>
            </a:r>
            <a:r>
              <a:rPr lang="en-US" b="1" dirty="0" err="1"/>
              <a:t>consultazione</a:t>
            </a:r>
            <a:r>
              <a:rPr lang="en-US" b="1" dirty="0"/>
              <a:t> </a:t>
            </a:r>
            <a:r>
              <a:rPr lang="en-US" b="1" dirty="0" err="1"/>
              <a:t>fra</a:t>
            </a:r>
            <a:r>
              <a:rPr lang="en-US" b="1" dirty="0"/>
              <a:t> </a:t>
            </a:r>
            <a:r>
              <a:rPr lang="en-US" b="1" dirty="0" err="1"/>
              <a:t>l’USR</a:t>
            </a:r>
            <a:r>
              <a:rPr lang="en-US" b="1" dirty="0"/>
              <a:t> e le </a:t>
            </a:r>
            <a:r>
              <a:rPr lang="en-US" b="1" dirty="0" err="1"/>
              <a:t>Associazioni</a:t>
            </a:r>
            <a:r>
              <a:rPr lang="en-US" b="1" dirty="0"/>
              <a:t> </a:t>
            </a:r>
            <a:r>
              <a:rPr lang="en-US" b="1" dirty="0" err="1"/>
              <a:t>dei</a:t>
            </a:r>
            <a:r>
              <a:rPr lang="en-US" b="1" dirty="0"/>
              <a:t> </a:t>
            </a:r>
            <a:r>
              <a:rPr lang="en-US" b="1" dirty="0" err="1"/>
              <a:t>Genitori</a:t>
            </a:r>
            <a:r>
              <a:rPr lang="en-US" b="1" dirty="0"/>
              <a:t> </a:t>
            </a:r>
            <a:r>
              <a:rPr lang="en-US" b="1" dirty="0" err="1"/>
              <a:t>sulle</a:t>
            </a:r>
            <a:r>
              <a:rPr lang="en-US" b="1" dirty="0"/>
              <a:t> </a:t>
            </a:r>
            <a:r>
              <a:rPr lang="en-US" b="1" dirty="0" err="1"/>
              <a:t>problematiche</a:t>
            </a:r>
            <a:r>
              <a:rPr lang="en-US" b="1" dirty="0"/>
              <a:t> </a:t>
            </a:r>
            <a:r>
              <a:rPr lang="en-US" b="1" dirty="0" err="1"/>
              <a:t>scolastiche</a:t>
            </a:r>
            <a:r>
              <a:rPr lang="en-US" b="1" dirty="0"/>
              <a:t>.</a:t>
            </a:r>
          </a:p>
          <a:p>
            <a:pPr marL="274320" indent="-274320" eaLnBrk="1" fontAlgn="auto" hangingPunct="1">
              <a:spcAft>
                <a:spcPts val="0"/>
              </a:spcAft>
              <a:buFont typeface="Wingdings 2"/>
              <a:buChar char=""/>
              <a:defRPr/>
            </a:pPr>
            <a:endParaRPr lang="it-IT" dirty="0"/>
          </a:p>
        </p:txBody>
      </p:sp>
    </p:spTree>
    <p:extLst>
      <p:ext uri="{BB962C8B-B14F-4D97-AF65-F5344CB8AC3E}">
        <p14:creationId xmlns:p14="http://schemas.microsoft.com/office/powerpoint/2010/main" val="678037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260648"/>
            <a:ext cx="7516688" cy="6195715"/>
          </a:xfrm>
        </p:spPr>
        <p:txBody>
          <a:bodyPr>
            <a:normAutofit fontScale="77500" lnSpcReduction="20000"/>
          </a:bodyPr>
          <a:lstStyle/>
          <a:p>
            <a:pPr marL="274320" indent="-274320" algn="just" eaLnBrk="1" fontAlgn="auto" hangingPunct="1">
              <a:spcAft>
                <a:spcPts val="0"/>
              </a:spcAft>
              <a:buFont typeface="Wingdings 2"/>
              <a:buChar char=""/>
              <a:defRPr/>
            </a:pPr>
            <a:endParaRPr lang="it-IT" b="1" dirty="0" smtClean="0"/>
          </a:p>
          <a:p>
            <a:pPr marL="274320" indent="-274320" eaLnBrk="1" fontAlgn="auto" hangingPunct="1">
              <a:spcAft>
                <a:spcPts val="0"/>
              </a:spcAft>
              <a:buFont typeface="Wingdings 2"/>
              <a:buChar char=""/>
              <a:defRPr/>
            </a:pPr>
            <a:r>
              <a:rPr lang="it-IT" b="1" dirty="0"/>
              <a:t>CHI </a:t>
            </a:r>
            <a:r>
              <a:rPr lang="it-IT" b="1" dirty="0" smtClean="0"/>
              <a:t>SIAMO</a:t>
            </a:r>
          </a:p>
          <a:p>
            <a:r>
              <a:rPr lang="it-IT" b="1" dirty="0"/>
              <a:t>Il </a:t>
            </a:r>
            <a:r>
              <a:rPr lang="it-IT" b="1" dirty="0" err="1"/>
              <a:t>Moige</a:t>
            </a:r>
            <a:r>
              <a:rPr lang="it-IT" b="1" dirty="0"/>
              <a:t> - Movimento Italiano Genitori </a:t>
            </a:r>
            <a:r>
              <a:rPr lang="it-IT" dirty="0"/>
              <a:t>è una ONLUS nata per svolgere azione di tutela e sensibilizzazione dei genitori e </a:t>
            </a:r>
            <a:r>
              <a:rPr lang="it-IT" dirty="0" smtClean="0"/>
              <a:t>dei minori </a:t>
            </a:r>
            <a:r>
              <a:rPr lang="it-IT" dirty="0"/>
              <a:t>in tutti gli ambiti di loro peculiare e </a:t>
            </a:r>
            <a:r>
              <a:rPr lang="it-IT" dirty="0" smtClean="0"/>
              <a:t>inalienabile pertinenza</a:t>
            </a:r>
            <a:r>
              <a:rPr lang="it-IT" dirty="0"/>
              <a:t>. Apartitico e aconfessionale agisce per la promozione e </a:t>
            </a:r>
            <a:r>
              <a:rPr lang="it-IT" dirty="0" smtClean="0"/>
              <a:t>la tutela </a:t>
            </a:r>
            <a:r>
              <a:rPr lang="it-IT" dirty="0"/>
              <a:t>dei diritti dei genitori e dei minori, nella vita sociale, economica, culturale e ambientale. Presente in </a:t>
            </a:r>
            <a:r>
              <a:rPr lang="it-IT" b="1" dirty="0"/>
              <a:t>37 </a:t>
            </a:r>
            <a:r>
              <a:rPr lang="it-IT" b="1" dirty="0" smtClean="0"/>
              <a:t>province italiane </a:t>
            </a:r>
            <a:r>
              <a:rPr lang="it-IT" dirty="0"/>
              <a:t>con un network di oltre </a:t>
            </a:r>
            <a:r>
              <a:rPr lang="it-IT" b="1" dirty="0"/>
              <a:t>80.000 genitori</a:t>
            </a:r>
            <a:r>
              <a:rPr lang="it-IT" dirty="0"/>
              <a:t>.</a:t>
            </a:r>
          </a:p>
          <a:p>
            <a:r>
              <a:rPr lang="it-IT" dirty="0"/>
              <a:t>In </a:t>
            </a:r>
            <a:r>
              <a:rPr lang="it-IT" b="1" dirty="0"/>
              <a:t>Italia</a:t>
            </a:r>
            <a:r>
              <a:rPr lang="it-IT" dirty="0"/>
              <a:t>,</a:t>
            </a:r>
          </a:p>
          <a:p>
            <a:r>
              <a:rPr lang="it-IT" dirty="0"/>
              <a:t>● è stato dichiarato </a:t>
            </a:r>
            <a:r>
              <a:rPr lang="it-IT" b="1" dirty="0"/>
              <a:t>Associazione di evidente funzione sociale </a:t>
            </a:r>
            <a:r>
              <a:rPr lang="it-IT" dirty="0"/>
              <a:t>dal Ministero del Lavoro</a:t>
            </a:r>
          </a:p>
          <a:p>
            <a:r>
              <a:rPr lang="it-IT" dirty="0"/>
              <a:t>● è accreditato presso il </a:t>
            </a:r>
            <a:r>
              <a:rPr lang="it-IT" b="1" dirty="0"/>
              <a:t>MIUR </a:t>
            </a:r>
            <a:r>
              <a:rPr lang="it-IT" dirty="0"/>
              <a:t>come ente per la formazione dei docenti</a:t>
            </a:r>
          </a:p>
          <a:p>
            <a:r>
              <a:rPr lang="it-IT" dirty="0"/>
              <a:t>● è stato dichiarato </a:t>
            </a:r>
            <a:r>
              <a:rPr lang="it-IT" b="1" dirty="0"/>
              <a:t>Associazione di tutela ambientale </a:t>
            </a:r>
            <a:r>
              <a:rPr lang="it-IT" dirty="0"/>
              <a:t>dal </a:t>
            </a:r>
            <a:r>
              <a:rPr lang="it-IT" dirty="0" smtClean="0"/>
              <a:t>Ministero dell’Ambiente</a:t>
            </a:r>
            <a:endParaRPr lang="it-IT" dirty="0"/>
          </a:p>
          <a:p>
            <a:r>
              <a:rPr lang="it-IT" dirty="0"/>
              <a:t>● è componente del </a:t>
            </a:r>
            <a:r>
              <a:rPr lang="it-IT" b="1" dirty="0"/>
              <a:t>Forum nazionale del terzo settore</a:t>
            </a:r>
          </a:p>
          <a:p>
            <a:r>
              <a:rPr lang="it-IT" dirty="0"/>
              <a:t>● è accreditato nel </a:t>
            </a:r>
            <a:r>
              <a:rPr lang="it-IT" b="1" dirty="0"/>
              <a:t>FONAGS </a:t>
            </a:r>
            <a:r>
              <a:rPr lang="it-IT" dirty="0"/>
              <a:t>- </a:t>
            </a:r>
            <a:r>
              <a:rPr lang="it-IT" b="1" dirty="0"/>
              <a:t>Forum Nazionale </a:t>
            </a:r>
            <a:r>
              <a:rPr lang="it-IT" b="1" dirty="0" smtClean="0"/>
              <a:t>delle  Associazioni </a:t>
            </a:r>
            <a:r>
              <a:rPr lang="it-IT" b="1" dirty="0"/>
              <a:t>dei Genitori della Scuola</a:t>
            </a:r>
            <a:r>
              <a:rPr lang="it-IT" dirty="0"/>
              <a:t>, Consulta dei genitori del </a:t>
            </a:r>
            <a:r>
              <a:rPr lang="it-IT" dirty="0" err="1"/>
              <a:t>Miur</a:t>
            </a:r>
            <a:endParaRPr lang="it-IT" dirty="0"/>
          </a:p>
          <a:p>
            <a:endParaRPr lang="it-IT" dirty="0"/>
          </a:p>
        </p:txBody>
      </p:sp>
    </p:spTree>
    <p:extLst>
      <p:ext uri="{BB962C8B-B14F-4D97-AF65-F5344CB8AC3E}">
        <p14:creationId xmlns:p14="http://schemas.microsoft.com/office/powerpoint/2010/main" val="3132593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egnaposto contenuto 2"/>
          <p:cNvSpPr>
            <a:spLocks noGrp="1"/>
          </p:cNvSpPr>
          <p:nvPr>
            <p:ph idx="1"/>
          </p:nvPr>
        </p:nvSpPr>
        <p:spPr>
          <a:xfrm>
            <a:off x="571500" y="428625"/>
            <a:ext cx="7239000" cy="6203950"/>
          </a:xfrm>
        </p:spPr>
        <p:txBody>
          <a:bodyPr/>
          <a:lstStyle/>
          <a:p>
            <a:r>
              <a:rPr lang="it-IT" sz="2000" dirty="0"/>
              <a:t>è componente della </a:t>
            </a:r>
            <a:r>
              <a:rPr lang="it-IT" sz="2000" b="1" dirty="0"/>
              <a:t>Rete Rurale </a:t>
            </a:r>
            <a:r>
              <a:rPr lang="it-IT" sz="2000" dirty="0"/>
              <a:t>presso il Ministero delle Politiche Agricole</a:t>
            </a:r>
          </a:p>
          <a:p>
            <a:r>
              <a:rPr lang="it-IT" sz="2000" dirty="0"/>
              <a:t>● è componente del Comitato Editoriale del periodico «</a:t>
            </a:r>
            <a:r>
              <a:rPr lang="it-IT" sz="2000" b="1" dirty="0"/>
              <a:t>Vita»</a:t>
            </a:r>
            <a:r>
              <a:rPr lang="it-IT" sz="2000" dirty="0"/>
              <a:t>, mensile leader del no-profit in Italia.</a:t>
            </a:r>
          </a:p>
          <a:p>
            <a:r>
              <a:rPr lang="it-IT" sz="2000" dirty="0"/>
              <a:t>In </a:t>
            </a:r>
            <a:r>
              <a:rPr lang="it-IT" sz="2000" b="1" dirty="0"/>
              <a:t>Europa</a:t>
            </a:r>
            <a:r>
              <a:rPr lang="it-IT" sz="2000" dirty="0"/>
              <a:t>,</a:t>
            </a:r>
          </a:p>
          <a:p>
            <a:r>
              <a:rPr lang="it-IT" sz="2000" dirty="0"/>
              <a:t>● </a:t>
            </a:r>
            <a:r>
              <a:rPr lang="it-IT" sz="2000" dirty="0" smtClean="0"/>
              <a:t>aderente </a:t>
            </a:r>
            <a:r>
              <a:rPr lang="it-IT" sz="2000" dirty="0"/>
              <a:t>all’</a:t>
            </a:r>
            <a:r>
              <a:rPr lang="it-IT" sz="2000" b="1" dirty="0"/>
              <a:t>E.P.A. </a:t>
            </a:r>
            <a:r>
              <a:rPr lang="it-IT" sz="2000" dirty="0"/>
              <a:t>– </a:t>
            </a:r>
            <a:r>
              <a:rPr lang="it-IT" sz="2000" i="1" dirty="0"/>
              <a:t>European </a:t>
            </a:r>
            <a:r>
              <a:rPr lang="it-IT" sz="2000" i="1" dirty="0" err="1"/>
              <a:t>Parents</a:t>
            </a:r>
            <a:r>
              <a:rPr lang="it-IT" sz="2000" i="1" dirty="0"/>
              <a:t> Association </a:t>
            </a:r>
            <a:r>
              <a:rPr lang="it-IT" sz="2000" dirty="0"/>
              <a:t>– che raggruppa le più rappresentative associazioni di genitori in Europa </a:t>
            </a:r>
            <a:r>
              <a:rPr lang="it-IT" sz="2000" dirty="0" smtClean="0"/>
              <a:t>e di </a:t>
            </a:r>
            <a:r>
              <a:rPr lang="it-IT" sz="2000" dirty="0"/>
              <a:t>cui è componente del </a:t>
            </a:r>
            <a:r>
              <a:rPr lang="it-IT" sz="2000" dirty="0" err="1"/>
              <a:t>board</a:t>
            </a:r>
            <a:r>
              <a:rPr lang="it-IT" sz="2000" dirty="0"/>
              <a:t> dal mese di aprile 2007</a:t>
            </a:r>
          </a:p>
          <a:p>
            <a:r>
              <a:rPr lang="fr-FR" sz="2000" dirty="0"/>
              <a:t>● </a:t>
            </a:r>
            <a:r>
              <a:rPr lang="fr-FR" sz="2000" dirty="0" err="1"/>
              <a:t>aderente</a:t>
            </a:r>
            <a:r>
              <a:rPr lang="fr-FR" sz="2000" dirty="0"/>
              <a:t> al </a:t>
            </a:r>
            <a:r>
              <a:rPr lang="fr-FR" sz="2000" b="1" dirty="0"/>
              <a:t>C.O.FA.C.E. </a:t>
            </a:r>
            <a:r>
              <a:rPr lang="fr-FR" sz="2000" dirty="0"/>
              <a:t>– </a:t>
            </a:r>
            <a:r>
              <a:rPr lang="fr-FR" sz="2000" i="1" dirty="0"/>
              <a:t>Confédération des Organisations des Familles de la Communauté Européenne </a:t>
            </a:r>
            <a:r>
              <a:rPr lang="fr-FR" sz="2000" dirty="0"/>
              <a:t>– di </a:t>
            </a:r>
            <a:r>
              <a:rPr lang="fr-FR" sz="2000" dirty="0" err="1"/>
              <a:t>cui</a:t>
            </a:r>
            <a:r>
              <a:rPr lang="fr-FR" sz="2000" dirty="0"/>
              <a:t> </a:t>
            </a:r>
            <a:r>
              <a:rPr lang="fr-FR" sz="2000" dirty="0" smtClean="0"/>
              <a:t>è</a:t>
            </a:r>
            <a:endParaRPr lang="it-IT" dirty="0" smtClean="0"/>
          </a:p>
          <a:p>
            <a:r>
              <a:rPr lang="it-IT" sz="2000" dirty="0"/>
              <a:t>componente del </a:t>
            </a:r>
            <a:r>
              <a:rPr lang="it-IT" sz="2000" dirty="0" err="1"/>
              <a:t>board</a:t>
            </a:r>
            <a:r>
              <a:rPr lang="it-IT" sz="2000" dirty="0"/>
              <a:t> dal 2008</a:t>
            </a:r>
          </a:p>
          <a:p>
            <a:r>
              <a:rPr lang="it-IT" sz="2000" dirty="0"/>
              <a:t>● è socio fondatore del </a:t>
            </a:r>
            <a:r>
              <a:rPr lang="it-IT" sz="2000" b="1" dirty="0"/>
              <a:t>CO.M.O. </a:t>
            </a:r>
            <a:r>
              <a:rPr lang="it-IT" sz="2000" dirty="0"/>
              <a:t>– </a:t>
            </a:r>
            <a:r>
              <a:rPr lang="it-IT" sz="2000" i="1" dirty="0" err="1"/>
              <a:t>Confederation</a:t>
            </a:r>
            <a:r>
              <a:rPr lang="it-IT" sz="2000" i="1" dirty="0"/>
              <a:t> of </a:t>
            </a:r>
            <a:r>
              <a:rPr lang="it-IT" sz="2000" i="1" dirty="0" err="1"/>
              <a:t>Meningitis</a:t>
            </a:r>
            <a:r>
              <a:rPr lang="it-IT" sz="2000" i="1" dirty="0"/>
              <a:t> </a:t>
            </a:r>
            <a:r>
              <a:rPr lang="it-IT" sz="2000" i="1" dirty="0" smtClean="0"/>
              <a:t> </a:t>
            </a:r>
            <a:r>
              <a:rPr lang="it-IT" sz="2000" i="1" dirty="0" err="1" smtClean="0"/>
              <a:t>Organisations</a:t>
            </a:r>
            <a:r>
              <a:rPr lang="it-IT" sz="2000" dirty="0"/>
              <a:t>, coordinamento internazionale di associazioni per la lotta alla meningite</a:t>
            </a:r>
          </a:p>
          <a:p>
            <a:r>
              <a:rPr lang="en-US" sz="2000" dirty="0"/>
              <a:t>● </a:t>
            </a:r>
            <a:r>
              <a:rPr lang="en-US" sz="2000" dirty="0" err="1"/>
              <a:t>aderente</a:t>
            </a:r>
            <a:r>
              <a:rPr lang="en-US" sz="2000" dirty="0"/>
              <a:t> a </a:t>
            </a:r>
            <a:r>
              <a:rPr lang="en-US" sz="2000" b="1" dirty="0"/>
              <a:t>EURALVA</a:t>
            </a:r>
            <a:r>
              <a:rPr lang="en-US" sz="2000" dirty="0"/>
              <a:t>, </a:t>
            </a:r>
            <a:r>
              <a:rPr lang="en-US" sz="2000" i="1" dirty="0"/>
              <a:t>The European Alliance of Listeners' and Viewers' Associations, </a:t>
            </a:r>
            <a:r>
              <a:rPr lang="en-US" sz="2000" dirty="0"/>
              <a:t>dal 2010.</a:t>
            </a:r>
            <a:endParaRPr lang="it-IT" sz="2000" dirty="0"/>
          </a:p>
          <a:p>
            <a:pPr algn="just" eaLnBrk="1" hangingPunct="1"/>
            <a:endParaRPr lang="it-IT" dirty="0"/>
          </a:p>
          <a:p>
            <a:pPr algn="just" eaLnBrk="1" hangingPunct="1"/>
            <a:endParaRPr lang="it-IT" dirty="0" smtClean="0"/>
          </a:p>
        </p:txBody>
      </p:sp>
    </p:spTree>
    <p:extLst>
      <p:ext uri="{BB962C8B-B14F-4D97-AF65-F5344CB8AC3E}">
        <p14:creationId xmlns:p14="http://schemas.microsoft.com/office/powerpoint/2010/main" val="63479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egnaposto contenuto 2"/>
          <p:cNvSpPr>
            <a:spLocks noGrp="1"/>
          </p:cNvSpPr>
          <p:nvPr>
            <p:ph idx="1"/>
          </p:nvPr>
        </p:nvSpPr>
        <p:spPr>
          <a:xfrm>
            <a:off x="571500" y="428625"/>
            <a:ext cx="7239000" cy="6203950"/>
          </a:xfrm>
        </p:spPr>
        <p:txBody>
          <a:bodyPr/>
          <a:lstStyle/>
          <a:p>
            <a:r>
              <a:rPr lang="it-IT" sz="2000" dirty="0" smtClean="0"/>
              <a:t>CARE Coordinamento delle Associazioni Familiari Adottive  e Affidatarie in rete</a:t>
            </a:r>
            <a:r>
              <a:rPr lang="it-IT" sz="2000" dirty="0"/>
              <a:t> </a:t>
            </a:r>
            <a:endParaRPr lang="en-US" sz="2000" dirty="0"/>
          </a:p>
          <a:p>
            <a:r>
              <a:rPr lang="it-IT" sz="2000" dirty="0" smtClean="0"/>
              <a:t>Il </a:t>
            </a:r>
            <a:r>
              <a:rPr lang="it-IT" sz="2000" dirty="0"/>
              <a:t>Coordinamento CARE si configura come una rete di Associazioni Familiari, adottive e/o affidatarie, attive sul territorio nazionale. Si è costituito, ai sensi della legge quadro sul volontariato 266/91, in associazione di secondo livello (associazione di associazioni) il 15 ottobre 2011.  </a:t>
            </a:r>
            <a:endParaRPr lang="en-US" sz="2000" dirty="0"/>
          </a:p>
          <a:p>
            <a:r>
              <a:rPr lang="it-IT" sz="2000" dirty="0"/>
              <a:t>Provenendo da gran parte del territorio nazionale, le associazioni sono portatrici di tutte le specificità del loro territorio, e trovano la loro sintesi nella condivisione di principi, valori e finalità superiori, prima fra tutte la centralità del supremo interesse </a:t>
            </a:r>
            <a:r>
              <a:rPr lang="it-IT" sz="2000" dirty="0" smtClean="0"/>
              <a:t>del minore</a:t>
            </a:r>
            <a:r>
              <a:rPr lang="it-IT" sz="2000" dirty="0"/>
              <a:t>, come ribadito da tutta la normativa vigente.</a:t>
            </a:r>
            <a:endParaRPr lang="en-US" sz="2000" dirty="0"/>
          </a:p>
          <a:p>
            <a:r>
              <a:rPr lang="it-IT" sz="2000" dirty="0"/>
              <a:t>Il </a:t>
            </a:r>
            <a:r>
              <a:rPr lang="it-IT" sz="2000" dirty="0" smtClean="0"/>
              <a:t>CARE si </a:t>
            </a:r>
            <a:r>
              <a:rPr lang="it-IT" sz="2000" dirty="0"/>
              <a:t>interessa in modo particolare ai temi che riguardano i minori in </a:t>
            </a:r>
            <a:r>
              <a:rPr lang="it-IT" sz="2000" dirty="0" smtClean="0"/>
              <a:t>difficoltà </a:t>
            </a:r>
            <a:r>
              <a:rPr lang="it-IT" sz="2000" dirty="0"/>
              <a:t>con precipua attenzione al diritto di ogni bambino e bambina a crescere </a:t>
            </a:r>
            <a:r>
              <a:rPr lang="it-IT" sz="2000" dirty="0" smtClean="0"/>
              <a:t>in famiglia</a:t>
            </a:r>
            <a:r>
              <a:rPr lang="it-IT" sz="2000" dirty="0"/>
              <a:t>, primariamente in quella d’origine, con uno sguardo all’affido e all’adozione quali strumenti di risoluzione, temporanea o definitiva, di uno stato di forte necessità.</a:t>
            </a:r>
            <a:endParaRPr lang="en-US" sz="2000" dirty="0"/>
          </a:p>
          <a:p>
            <a:endParaRPr lang="it-IT" sz="2000" dirty="0" smtClean="0"/>
          </a:p>
        </p:txBody>
      </p:sp>
    </p:spTree>
    <p:extLst>
      <p:ext uri="{BB962C8B-B14F-4D97-AF65-F5344CB8AC3E}">
        <p14:creationId xmlns:p14="http://schemas.microsoft.com/office/powerpoint/2010/main" val="227380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260648"/>
            <a:ext cx="7516688" cy="6195715"/>
          </a:xfrm>
        </p:spPr>
        <p:txBody>
          <a:bodyPr>
            <a:normAutofit fontScale="77500" lnSpcReduction="20000"/>
          </a:bodyPr>
          <a:lstStyle/>
          <a:p>
            <a:pPr marL="274320" indent="-274320" algn="just" eaLnBrk="1" fontAlgn="auto" hangingPunct="1">
              <a:spcAft>
                <a:spcPts val="0"/>
              </a:spcAft>
              <a:buFont typeface="Wingdings 2"/>
              <a:buNone/>
              <a:defRPr/>
            </a:pPr>
            <a:endParaRPr lang="it-IT" dirty="0" smtClean="0"/>
          </a:p>
          <a:p>
            <a:pPr marL="274320" indent="-274320" algn="just" eaLnBrk="1" fontAlgn="auto" hangingPunct="1">
              <a:spcAft>
                <a:spcPts val="0"/>
              </a:spcAft>
              <a:buNone/>
              <a:defRPr/>
            </a:pPr>
            <a:r>
              <a:rPr lang="it-IT" dirty="0" smtClean="0"/>
              <a:t>	</a:t>
            </a:r>
            <a:r>
              <a:rPr lang="it-IT" sz="2800" dirty="0"/>
              <a:t>Il </a:t>
            </a:r>
            <a:r>
              <a:rPr lang="it-IT" sz="2800" dirty="0" err="1"/>
              <a:t>d.P.R.</a:t>
            </a:r>
            <a:r>
              <a:rPr lang="it-IT" sz="2800" dirty="0"/>
              <a:t> 275/1999 offre nuovi spazi alle associazioni dei genitori all’interno delle singole istituzioni scolastiche. Viene introdotto  il POF </a:t>
            </a:r>
            <a:r>
              <a:rPr lang="it-IT" sz="2800" dirty="0" smtClean="0"/>
              <a:t>adottato </a:t>
            </a:r>
            <a:r>
              <a:rPr lang="it-IT" sz="2800" dirty="0"/>
              <a:t>dal consiglio di circolo/istituto, predisposto “</a:t>
            </a:r>
            <a:r>
              <a:rPr lang="it-IT" sz="2800" i="1" dirty="0"/>
              <a:t>con la partecipazione di tutte le sue componenti</a:t>
            </a:r>
            <a:r>
              <a:rPr lang="it-IT" sz="2800" dirty="0"/>
              <a:t>” ed “</a:t>
            </a:r>
            <a:r>
              <a:rPr lang="it-IT" sz="2800" i="1" dirty="0"/>
              <a:t>elaborato dal collegio dei docenti sulla base degli indirizzi generali per le attività della scuola e delle scelte generali di gestione e di amministrazione definiti dal consiglio di circolo o di istituto, tenuto conto delle proposte e dei pareri formulati dagli organismi e </a:t>
            </a:r>
            <a:r>
              <a:rPr lang="it-IT" sz="2800" dirty="0"/>
              <a:t>dalle associazioni anche di fatto dei genitori </a:t>
            </a:r>
            <a:r>
              <a:rPr lang="it-IT" sz="2800" i="1" dirty="0"/>
              <a:t>e, per le scuole secondarie superiori, degli studenti</a:t>
            </a:r>
            <a:r>
              <a:rPr lang="it-IT" sz="2800" dirty="0" smtClean="0"/>
              <a:t>”. </a:t>
            </a:r>
            <a:r>
              <a:rPr lang="it-IT" sz="2400" dirty="0" smtClean="0"/>
              <a:t>E</a:t>
            </a:r>
            <a:r>
              <a:rPr lang="it-IT" sz="2400" dirty="0"/>
              <a:t>' stato istituito con il D.M. 14 del 18/2/2002 il Forum nazionale delle associazioni dei genitori </a:t>
            </a:r>
            <a:r>
              <a:rPr lang="it-IT" sz="2400" i="1" dirty="0"/>
              <a:t>maggiormente rappresentative </a:t>
            </a:r>
            <a:r>
              <a:rPr lang="it-IT" sz="2400" dirty="0"/>
              <a:t>ai sensi dell’art. 5-</a:t>
            </a:r>
            <a:r>
              <a:rPr lang="it-IT" sz="2400" i="1" dirty="0"/>
              <a:t>bis</a:t>
            </a:r>
            <a:r>
              <a:rPr lang="it-IT" sz="2400" dirty="0"/>
              <a:t>, comma 2 del </a:t>
            </a:r>
            <a:r>
              <a:rPr lang="it-IT" sz="2400" dirty="0" err="1"/>
              <a:t>d.P.R.</a:t>
            </a:r>
            <a:r>
              <a:rPr lang="it-IT" sz="2400" dirty="0"/>
              <a:t> 567/1996, cui partecipano </a:t>
            </a:r>
            <a:r>
              <a:rPr lang="it-IT" sz="2400" dirty="0" err="1"/>
              <a:t>l’AGe</a:t>
            </a:r>
            <a:r>
              <a:rPr lang="it-IT" sz="2400" dirty="0" smtClean="0"/>
              <a:t>, l’</a:t>
            </a:r>
            <a:r>
              <a:rPr lang="it-IT" sz="2400" dirty="0" err="1" smtClean="0"/>
              <a:t>AGeSC</a:t>
            </a:r>
            <a:r>
              <a:rPr lang="it-IT" sz="2400" dirty="0"/>
              <a:t>, il CGD ed ora anche FAES e </a:t>
            </a:r>
            <a:r>
              <a:rPr lang="it-IT" sz="2400" dirty="0" err="1"/>
              <a:t>MoIGe</a:t>
            </a:r>
            <a:r>
              <a:rPr lang="it-IT" sz="2400" dirty="0"/>
              <a:t>, la cui costituzione risponde “</a:t>
            </a:r>
            <a:r>
              <a:rPr lang="it-IT" sz="2400" i="1" dirty="0"/>
              <a:t>all’istanza di valorizzare la soggettività sociale delle associazioni, riconosciute ufficialmente dalle istituzioni come interlocutrici autorevoli e rappresentative dei genitori</a:t>
            </a:r>
            <a:r>
              <a:rPr lang="it-IT" sz="2400" dirty="0"/>
              <a:t>”.</a:t>
            </a:r>
          </a:p>
          <a:p>
            <a:pPr marL="274320" indent="-274320" algn="just" eaLnBrk="1" fontAlgn="auto" hangingPunct="1">
              <a:spcAft>
                <a:spcPts val="0"/>
              </a:spcAft>
              <a:buFont typeface="Wingdings 2"/>
              <a:buNone/>
              <a:defRPr/>
            </a:pPr>
            <a:endParaRPr lang="it-IT" dirty="0"/>
          </a:p>
        </p:txBody>
      </p:sp>
    </p:spTree>
    <p:extLst>
      <p:ext uri="{BB962C8B-B14F-4D97-AF65-F5344CB8AC3E}">
        <p14:creationId xmlns:p14="http://schemas.microsoft.com/office/powerpoint/2010/main" val="532580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egnaposto contenuto 2"/>
          <p:cNvSpPr>
            <a:spLocks noGrp="1"/>
          </p:cNvSpPr>
          <p:nvPr>
            <p:ph idx="1"/>
          </p:nvPr>
        </p:nvSpPr>
        <p:spPr>
          <a:xfrm>
            <a:off x="571500" y="428625"/>
            <a:ext cx="7239000" cy="6203950"/>
          </a:xfrm>
        </p:spPr>
        <p:txBody>
          <a:bodyPr/>
          <a:lstStyle/>
          <a:p>
            <a:r>
              <a:rPr lang="it-IT" sz="2000" dirty="0"/>
              <a:t>Il CARE si muove in due direzioni principali: da un lato vuole essere punto di riferimento per le tante realtà di associazionismo famigliare, favorendo il dialogo e condividendo prassi ed esperienze tra le associazioni aderenti e non, dall’altro si pone come interlocutore con le Istituzioni che a vario titolo si occupano di minori in </a:t>
            </a:r>
            <a:r>
              <a:rPr lang="it-IT" sz="2000" dirty="0" smtClean="0"/>
              <a:t>difficoltà. Maggiori </a:t>
            </a:r>
            <a:r>
              <a:rPr lang="it-IT" sz="2000" dirty="0"/>
              <a:t>dettagli all’indirizzo http://</a:t>
            </a:r>
            <a:r>
              <a:rPr lang="it-IT" sz="2000" dirty="0" smtClean="0"/>
              <a:t>www.coordinamentocare.org/index.php/descrizione-joomla/chi-siamo.html</a:t>
            </a:r>
            <a:r>
              <a:rPr lang="en-US" sz="2000" dirty="0"/>
              <a:t/>
            </a:r>
            <a:br>
              <a:rPr lang="en-US" sz="2000" dirty="0"/>
            </a:br>
            <a:r>
              <a:rPr lang="it-IT" sz="2000" dirty="0"/>
              <a:t>Nel </a:t>
            </a:r>
            <a:r>
              <a:rPr lang="it-IT" sz="2000" dirty="0" err="1"/>
              <a:t>FoRAGS</a:t>
            </a:r>
            <a:r>
              <a:rPr lang="it-IT" sz="2000" dirty="0"/>
              <a:t> Sicilia il CARE è rappresentato da: </a:t>
            </a:r>
            <a:r>
              <a:rPr lang="it-IT" sz="2000" dirty="0" smtClean="0"/>
              <a:t>Rosalia Epifanio (diventarepa@genitorisidiventa.org) </a:t>
            </a:r>
            <a:r>
              <a:rPr lang="it-IT" sz="2000" dirty="0"/>
              <a:t>e Antonella Fiocco </a:t>
            </a:r>
            <a:r>
              <a:rPr lang="it-IT" sz="2000" dirty="0" smtClean="0"/>
              <a:t>(fioroman@tiscali.it) </a:t>
            </a:r>
            <a:endParaRPr lang="en-US" sz="2000" dirty="0"/>
          </a:p>
          <a:p>
            <a:pPr algn="just" eaLnBrk="1" hangingPunct="1"/>
            <a:endParaRPr lang="it-IT" sz="2000" dirty="0" smtClean="0"/>
          </a:p>
        </p:txBody>
      </p:sp>
    </p:spTree>
    <p:extLst>
      <p:ext uri="{BB962C8B-B14F-4D97-AF65-F5344CB8AC3E}">
        <p14:creationId xmlns:p14="http://schemas.microsoft.com/office/powerpoint/2010/main" val="1619966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egnaposto contenuto 2"/>
          <p:cNvSpPr>
            <a:spLocks noGrp="1"/>
          </p:cNvSpPr>
          <p:nvPr>
            <p:ph idx="1"/>
          </p:nvPr>
        </p:nvSpPr>
        <p:spPr>
          <a:xfrm>
            <a:off x="571500" y="428625"/>
            <a:ext cx="7239000" cy="6203950"/>
          </a:xfrm>
        </p:spPr>
        <p:txBody>
          <a:bodyPr/>
          <a:lstStyle/>
          <a:p>
            <a:pPr marL="274320" indent="-274320" algn="just" eaLnBrk="1" fontAlgn="auto" hangingPunct="1">
              <a:spcAft>
                <a:spcPts val="0"/>
              </a:spcAft>
              <a:buFont typeface="Wingdings 2"/>
              <a:buNone/>
              <a:defRPr/>
            </a:pPr>
            <a:r>
              <a:rPr lang="it-IT" sz="2000" dirty="0" smtClean="0">
                <a:solidFill>
                  <a:schemeClr val="tx1">
                    <a:lumMod val="95000"/>
                    <a:lumOff val="5000"/>
                  </a:schemeClr>
                </a:solidFill>
                <a:latin typeface="Constantia" pitchFamily="18" charset="0"/>
              </a:rPr>
              <a:t>				A.GE.S.C.</a:t>
            </a:r>
          </a:p>
          <a:p>
            <a:pPr marL="274320" indent="-274320" algn="just" eaLnBrk="1" fontAlgn="auto" hangingPunct="1">
              <a:spcAft>
                <a:spcPts val="0"/>
              </a:spcAft>
              <a:buFont typeface="Wingdings 2"/>
              <a:buNone/>
              <a:defRPr/>
            </a:pPr>
            <a:r>
              <a:rPr lang="it-IT" sz="2000" dirty="0" smtClean="0">
                <a:solidFill>
                  <a:schemeClr val="tx1">
                    <a:lumMod val="95000"/>
                    <a:lumOff val="5000"/>
                  </a:schemeClr>
                </a:solidFill>
                <a:latin typeface="Constantia" pitchFamily="18" charset="0"/>
              </a:rPr>
              <a:t>Associazione Genitori Scuole Cattoliche</a:t>
            </a:r>
            <a:r>
              <a:rPr lang="it-IT" sz="2000" dirty="0">
                <a:solidFill>
                  <a:schemeClr val="tx1">
                    <a:lumMod val="95000"/>
                    <a:lumOff val="5000"/>
                  </a:schemeClr>
                </a:solidFill>
                <a:latin typeface="Constantia" pitchFamily="18" charset="0"/>
              </a:rPr>
              <a:t> </a:t>
            </a:r>
            <a:r>
              <a:rPr lang="it-IT" sz="2000" dirty="0" smtClean="0">
                <a:solidFill>
                  <a:schemeClr val="tx1">
                    <a:lumMod val="95000"/>
                    <a:lumOff val="5000"/>
                  </a:schemeClr>
                </a:solidFill>
                <a:latin typeface="Constantia" pitchFamily="18" charset="0"/>
              </a:rPr>
              <a:t> </a:t>
            </a:r>
            <a:r>
              <a:rPr lang="it-IT" sz="2000" dirty="0">
                <a:solidFill>
                  <a:schemeClr val="tx1">
                    <a:lumMod val="95000"/>
                    <a:lumOff val="5000"/>
                  </a:schemeClr>
                </a:solidFill>
                <a:latin typeface="Constantia" pitchFamily="18" charset="0"/>
              </a:rPr>
              <a:t/>
            </a:r>
            <a:br>
              <a:rPr lang="it-IT" sz="2000" dirty="0">
                <a:solidFill>
                  <a:schemeClr val="tx1">
                    <a:lumMod val="95000"/>
                    <a:lumOff val="5000"/>
                  </a:schemeClr>
                </a:solidFill>
                <a:latin typeface="Constantia" pitchFamily="18" charset="0"/>
              </a:rPr>
            </a:br>
            <a:r>
              <a:rPr lang="it-IT" sz="2000" dirty="0">
                <a:solidFill>
                  <a:schemeClr val="tx1">
                    <a:lumMod val="95000"/>
                    <a:lumOff val="5000"/>
                  </a:schemeClr>
                </a:solidFill>
                <a:latin typeface="Constantia" pitchFamily="18" charset="0"/>
              </a:rPr>
              <a:t>L’Associazione Genitori Scuole Cattoliche è sorta nel 1975. E’ Associazione di Promozione Sociale, riconosciuta dalla Conferenza Episcopale Italiana (CEI) e dal Ministero della Pubblica  Istruzione</a:t>
            </a:r>
            <a:r>
              <a:rPr lang="it-IT" sz="2000" dirty="0" smtClean="0">
                <a:solidFill>
                  <a:schemeClr val="tx1">
                    <a:lumMod val="95000"/>
                    <a:lumOff val="5000"/>
                  </a:schemeClr>
                </a:solidFill>
                <a:latin typeface="Constantia" pitchFamily="18" charset="0"/>
              </a:rPr>
              <a:t>.</a:t>
            </a:r>
            <a:r>
              <a:rPr lang="it-IT" sz="2000" dirty="0">
                <a:solidFill>
                  <a:schemeClr val="tx1">
                    <a:lumMod val="95000"/>
                    <a:lumOff val="5000"/>
                  </a:schemeClr>
                </a:solidFill>
                <a:latin typeface="Constantia" pitchFamily="18" charset="0"/>
              </a:rPr>
              <a:t/>
            </a:r>
            <a:br>
              <a:rPr lang="it-IT" sz="2000" dirty="0">
                <a:solidFill>
                  <a:schemeClr val="tx1">
                    <a:lumMod val="95000"/>
                    <a:lumOff val="5000"/>
                  </a:schemeClr>
                </a:solidFill>
                <a:latin typeface="Constantia" pitchFamily="18" charset="0"/>
              </a:rPr>
            </a:br>
            <a:r>
              <a:rPr lang="it-IT" sz="2000" dirty="0">
                <a:solidFill>
                  <a:schemeClr val="tx1">
                    <a:lumMod val="95000"/>
                    <a:lumOff val="5000"/>
                  </a:schemeClr>
                </a:solidFill>
                <a:latin typeface="Constantia" pitchFamily="18" charset="0"/>
              </a:rPr>
              <a:t>L’</a:t>
            </a:r>
            <a:r>
              <a:rPr lang="it-IT" sz="2000" dirty="0" err="1">
                <a:solidFill>
                  <a:schemeClr val="tx1">
                    <a:lumMod val="95000"/>
                    <a:lumOff val="5000"/>
                  </a:schemeClr>
                </a:solidFill>
                <a:latin typeface="Constantia" pitchFamily="18" charset="0"/>
              </a:rPr>
              <a:t>AGeSC</a:t>
            </a:r>
            <a:r>
              <a:rPr lang="it-IT" sz="2000" dirty="0">
                <a:solidFill>
                  <a:schemeClr val="tx1">
                    <a:lumMod val="95000"/>
                    <a:lumOff val="5000"/>
                  </a:schemeClr>
                </a:solidFill>
                <a:latin typeface="Constantia" pitchFamily="18" charset="0"/>
              </a:rPr>
              <a:t> è uno "strumento" che i genitori delle Scuole Cattoliche si sono dati per aiutarsi ad approfondire i rapporti con la scuola, con la religione cattolica e con la società civile. </a:t>
            </a:r>
            <a:r>
              <a:rPr lang="it-IT" sz="3200" dirty="0">
                <a:solidFill>
                  <a:schemeClr val="tx1">
                    <a:lumMod val="95000"/>
                    <a:lumOff val="5000"/>
                  </a:schemeClr>
                </a:solidFill>
                <a:latin typeface="Constantia" pitchFamily="18" charset="0"/>
              </a:rPr>
              <a:t/>
            </a:r>
            <a:br>
              <a:rPr lang="it-IT" sz="3200" dirty="0">
                <a:solidFill>
                  <a:schemeClr val="tx1">
                    <a:lumMod val="95000"/>
                    <a:lumOff val="5000"/>
                  </a:schemeClr>
                </a:solidFill>
                <a:latin typeface="Constantia" pitchFamily="18" charset="0"/>
              </a:rPr>
            </a:br>
            <a:r>
              <a:rPr lang="it-IT" sz="2000" dirty="0"/>
              <a:t>Gli ambiti dell’Operare dell’</a:t>
            </a:r>
            <a:r>
              <a:rPr lang="it-IT" sz="2000" b="1" dirty="0" err="1"/>
              <a:t>A.Ge.S.C</a:t>
            </a:r>
            <a:r>
              <a:rPr lang="it-IT" sz="2000" b="1" dirty="0"/>
              <a:t>.</a:t>
            </a:r>
            <a:r>
              <a:rPr lang="it-IT" sz="2000" dirty="0"/>
              <a:t> sono:</a:t>
            </a:r>
          </a:p>
          <a:p>
            <a:pPr marL="274320" indent="-274320" algn="just" eaLnBrk="1" fontAlgn="auto" hangingPunct="1">
              <a:spcAft>
                <a:spcPts val="0"/>
              </a:spcAft>
              <a:buFont typeface="Wingdings 2"/>
              <a:buChar char=""/>
              <a:defRPr/>
            </a:pPr>
            <a:r>
              <a:rPr lang="it-IT" sz="2000" b="1" dirty="0"/>
              <a:t>con i </a:t>
            </a:r>
            <a:r>
              <a:rPr lang="it-IT" sz="2000" b="1" dirty="0" smtClean="0"/>
              <a:t>genitori,</a:t>
            </a:r>
            <a:r>
              <a:rPr lang="it-IT" sz="2000" dirty="0" smtClean="0"/>
              <a:t> </a:t>
            </a:r>
            <a:r>
              <a:rPr lang="it-IT" sz="2000" b="1" dirty="0"/>
              <a:t>con la comunità scolastica,</a:t>
            </a:r>
            <a:r>
              <a:rPr lang="it-IT" sz="2000" dirty="0"/>
              <a:t> (docenti, studenti, operatori</a:t>
            </a:r>
            <a:r>
              <a:rPr lang="it-IT" sz="2000" dirty="0" smtClean="0"/>
              <a:t>), </a:t>
            </a:r>
            <a:r>
              <a:rPr lang="it-IT" sz="2000" b="1" dirty="0" smtClean="0"/>
              <a:t>con </a:t>
            </a:r>
            <a:r>
              <a:rPr lang="it-IT" sz="2000" b="1" dirty="0"/>
              <a:t>le diverse </a:t>
            </a:r>
            <a:r>
              <a:rPr lang="it-IT" sz="2000" b="1" dirty="0" err="1" smtClean="0"/>
              <a:t>scuole,con</a:t>
            </a:r>
            <a:r>
              <a:rPr lang="it-IT" sz="2000" b="1" dirty="0" smtClean="0"/>
              <a:t> </a:t>
            </a:r>
            <a:r>
              <a:rPr lang="it-IT" sz="2000" b="1" dirty="0"/>
              <a:t>le </a:t>
            </a:r>
            <a:r>
              <a:rPr lang="it-IT" sz="2000" b="1" dirty="0" err="1" smtClean="0"/>
              <a:t>istituzioni</a:t>
            </a:r>
            <a:r>
              <a:rPr lang="it-IT" sz="2000" dirty="0" err="1" smtClean="0"/>
              <a:t>,</a:t>
            </a:r>
            <a:r>
              <a:rPr lang="it-IT" sz="2000" b="1" dirty="0" err="1" smtClean="0"/>
              <a:t>con</a:t>
            </a:r>
            <a:r>
              <a:rPr lang="it-IT" sz="2000" b="1" dirty="0" smtClean="0"/>
              <a:t> </a:t>
            </a:r>
            <a:r>
              <a:rPr lang="it-IT" sz="2000" b="1" dirty="0"/>
              <a:t>le famiglie</a:t>
            </a:r>
            <a:r>
              <a:rPr lang="it-IT" sz="2000" dirty="0"/>
              <a:t>.</a:t>
            </a:r>
          </a:p>
          <a:p>
            <a:pPr marL="274320" indent="-274320" algn="just" eaLnBrk="1" fontAlgn="auto" hangingPunct="1">
              <a:spcAft>
                <a:spcPts val="0"/>
              </a:spcAft>
              <a:buFont typeface="Wingdings 2"/>
              <a:buChar char=""/>
              <a:defRPr/>
            </a:pPr>
            <a:r>
              <a:rPr lang="it-IT" sz="2000" dirty="0"/>
              <a:t>L'Associazione fa parte:</a:t>
            </a:r>
          </a:p>
          <a:p>
            <a:pPr marL="274320" indent="-274320" algn="just" eaLnBrk="1" fontAlgn="auto" hangingPunct="1">
              <a:spcAft>
                <a:spcPts val="0"/>
              </a:spcAft>
              <a:buFont typeface="Wingdings 2"/>
              <a:buChar char=""/>
              <a:defRPr/>
            </a:pPr>
            <a:r>
              <a:rPr lang="it-IT" sz="2000" dirty="0" err="1"/>
              <a:t>Fonags</a:t>
            </a:r>
            <a:r>
              <a:rPr lang="it-IT" sz="2000" dirty="0"/>
              <a:t>(Forum Nazionale delle Associazioni dei Genitori della Scuola);</a:t>
            </a:r>
          </a:p>
          <a:p>
            <a:pPr marL="274320" indent="-274320" algn="just" eaLnBrk="1" fontAlgn="auto" hangingPunct="1">
              <a:spcAft>
                <a:spcPts val="0"/>
              </a:spcAft>
              <a:buFont typeface="Wingdings 2"/>
              <a:buChar char=""/>
              <a:defRPr/>
            </a:pPr>
            <a:r>
              <a:rPr lang="it-IT" sz="2000" dirty="0"/>
              <a:t>Commissione per l'Attuazione della Legge 62(MIUR);</a:t>
            </a:r>
          </a:p>
          <a:p>
            <a:pPr marL="274320" indent="-274320" algn="just" eaLnBrk="1" fontAlgn="auto" hangingPunct="1">
              <a:spcAft>
                <a:spcPts val="0"/>
              </a:spcAft>
              <a:buFont typeface="Wingdings 2"/>
              <a:buChar char=""/>
              <a:defRPr/>
            </a:pPr>
            <a:r>
              <a:rPr lang="it-IT" sz="2000" dirty="0"/>
              <a:t>Commissione per la Valutazione della Scuola(MIUR);</a:t>
            </a:r>
          </a:p>
          <a:p>
            <a:pPr algn="just" eaLnBrk="1" hangingPunct="1"/>
            <a:endParaRPr lang="it-IT" dirty="0" smtClean="0"/>
          </a:p>
        </p:txBody>
      </p:sp>
    </p:spTree>
    <p:extLst>
      <p:ext uri="{BB962C8B-B14F-4D97-AF65-F5344CB8AC3E}">
        <p14:creationId xmlns:p14="http://schemas.microsoft.com/office/powerpoint/2010/main" val="1611253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egnaposto contenuto 2"/>
          <p:cNvSpPr>
            <a:spLocks noGrp="1"/>
          </p:cNvSpPr>
          <p:nvPr>
            <p:ph idx="1"/>
          </p:nvPr>
        </p:nvSpPr>
        <p:spPr>
          <a:xfrm>
            <a:off x="571500" y="428625"/>
            <a:ext cx="7239000" cy="6203950"/>
          </a:xfrm>
        </p:spPr>
        <p:txBody>
          <a:bodyPr/>
          <a:lstStyle/>
          <a:p>
            <a:pPr marL="274320" indent="-274320" algn="just" eaLnBrk="1" fontAlgn="auto" hangingPunct="1">
              <a:spcAft>
                <a:spcPts val="0"/>
              </a:spcAft>
              <a:buFont typeface="Wingdings 2"/>
              <a:buChar char=""/>
              <a:defRPr/>
            </a:pPr>
            <a:r>
              <a:rPr lang="it-IT" sz="2000" dirty="0"/>
              <a:t>Consiglio </a:t>
            </a:r>
            <a:r>
              <a:rPr lang="it-IT" sz="2000" dirty="0" err="1"/>
              <a:t>Naz.le</a:t>
            </a:r>
            <a:r>
              <a:rPr lang="it-IT" sz="2000" dirty="0"/>
              <a:t> della Scuola Cattolica(CEI);</a:t>
            </a:r>
          </a:p>
          <a:p>
            <a:pPr marL="274320" indent="-274320" algn="just" eaLnBrk="1" fontAlgn="auto" hangingPunct="1">
              <a:spcAft>
                <a:spcPts val="0"/>
              </a:spcAft>
              <a:buFont typeface="Wingdings 2"/>
              <a:buChar char=""/>
              <a:defRPr/>
            </a:pPr>
            <a:r>
              <a:rPr lang="it-IT" sz="2000" dirty="0"/>
              <a:t>Consulte Naz.li di Pastorale Scolastica, Familiare e delle Aggregazioni Laicali</a:t>
            </a:r>
            <a:r>
              <a:rPr lang="it-IT" sz="2000" dirty="0" smtClean="0"/>
              <a:t>;</a:t>
            </a:r>
          </a:p>
          <a:p>
            <a:pPr marL="274320" indent="-274320" algn="just" eaLnBrk="1" fontAlgn="auto" hangingPunct="1">
              <a:spcAft>
                <a:spcPts val="0"/>
              </a:spcAft>
              <a:buFont typeface="Wingdings 2"/>
              <a:buNone/>
              <a:defRPr/>
            </a:pPr>
            <a:endParaRPr lang="it-IT" sz="2000" dirty="0"/>
          </a:p>
          <a:p>
            <a:pPr marL="274320" indent="-274320" algn="just" eaLnBrk="1" fontAlgn="auto" hangingPunct="1">
              <a:spcAft>
                <a:spcPts val="0"/>
              </a:spcAft>
              <a:buFont typeface="Wingdings 2"/>
              <a:buNone/>
              <a:defRPr/>
            </a:pPr>
            <a:r>
              <a:rPr lang="it-IT" sz="2000" dirty="0" smtClean="0"/>
              <a:t>Gli </a:t>
            </a:r>
            <a:r>
              <a:rPr lang="it-IT" sz="2000" dirty="0"/>
              <a:t>ambiti dell’Operare dell’</a:t>
            </a:r>
            <a:r>
              <a:rPr lang="it-IT" sz="2000" b="1" dirty="0" err="1"/>
              <a:t>A.Ge.S.C</a:t>
            </a:r>
            <a:r>
              <a:rPr lang="it-IT" sz="2000" b="1" dirty="0"/>
              <a:t>.</a:t>
            </a:r>
            <a:r>
              <a:rPr lang="it-IT" sz="2000" dirty="0"/>
              <a:t> sono</a:t>
            </a:r>
            <a:r>
              <a:rPr lang="it-IT" sz="2000" dirty="0" smtClean="0"/>
              <a:t>:</a:t>
            </a:r>
            <a:endParaRPr lang="it-IT" sz="2000" dirty="0"/>
          </a:p>
          <a:p>
            <a:pPr marL="274320" indent="-274320" algn="just" eaLnBrk="1" fontAlgn="auto" hangingPunct="1">
              <a:spcAft>
                <a:spcPts val="0"/>
              </a:spcAft>
              <a:buFont typeface="Wingdings 2"/>
              <a:buChar char=""/>
              <a:defRPr/>
            </a:pPr>
            <a:r>
              <a:rPr lang="it-IT" sz="2000" b="1" dirty="0"/>
              <a:t>con i </a:t>
            </a:r>
            <a:r>
              <a:rPr lang="it-IT" sz="2000" b="1" dirty="0" smtClean="0"/>
              <a:t>genitori</a:t>
            </a:r>
            <a:r>
              <a:rPr lang="it-IT" sz="2000" dirty="0" smtClean="0"/>
              <a:t>; </a:t>
            </a:r>
            <a:r>
              <a:rPr lang="it-IT" sz="2000" b="1" dirty="0" smtClean="0"/>
              <a:t>con </a:t>
            </a:r>
            <a:r>
              <a:rPr lang="it-IT" sz="2000" b="1" dirty="0"/>
              <a:t>la comunità scolastica,</a:t>
            </a:r>
            <a:r>
              <a:rPr lang="it-IT" sz="2000" dirty="0"/>
              <a:t> (docenti, studenti, operatori</a:t>
            </a:r>
            <a:r>
              <a:rPr lang="it-IT" sz="2000" dirty="0" smtClean="0"/>
              <a:t>); </a:t>
            </a:r>
            <a:r>
              <a:rPr lang="it-IT" sz="2000" b="1" dirty="0" smtClean="0"/>
              <a:t>con </a:t>
            </a:r>
            <a:r>
              <a:rPr lang="it-IT" sz="2000" b="1" dirty="0"/>
              <a:t>le diverse </a:t>
            </a:r>
            <a:r>
              <a:rPr lang="it-IT" sz="2000" b="1" dirty="0" err="1" smtClean="0"/>
              <a:t>scuole</a:t>
            </a:r>
            <a:r>
              <a:rPr lang="it-IT" sz="2000" dirty="0" err="1" smtClean="0"/>
              <a:t>;</a:t>
            </a:r>
            <a:r>
              <a:rPr lang="it-IT" sz="2000" b="1" dirty="0" err="1" smtClean="0"/>
              <a:t>con</a:t>
            </a:r>
            <a:r>
              <a:rPr lang="it-IT" sz="2000" b="1" dirty="0" smtClean="0"/>
              <a:t> </a:t>
            </a:r>
            <a:r>
              <a:rPr lang="it-IT" sz="2000" b="1" dirty="0"/>
              <a:t>le </a:t>
            </a:r>
            <a:r>
              <a:rPr lang="it-IT" sz="2000" b="1" dirty="0" err="1"/>
              <a:t>istituzioni</a:t>
            </a:r>
            <a:r>
              <a:rPr lang="it-IT" sz="2000" dirty="0" err="1" smtClean="0"/>
              <a:t>,;</a:t>
            </a:r>
            <a:r>
              <a:rPr lang="it-IT" sz="2000" b="1" dirty="0" err="1" smtClean="0"/>
              <a:t>con</a:t>
            </a:r>
            <a:r>
              <a:rPr lang="it-IT" sz="2000" b="1" dirty="0" smtClean="0"/>
              <a:t> </a:t>
            </a:r>
            <a:r>
              <a:rPr lang="it-IT" sz="2000" b="1" dirty="0"/>
              <a:t>le famiglie</a:t>
            </a:r>
            <a:r>
              <a:rPr lang="it-IT" sz="2000" dirty="0" smtClean="0"/>
              <a:t>.</a:t>
            </a:r>
            <a:endParaRPr lang="it-IT" sz="2000" dirty="0"/>
          </a:p>
          <a:p>
            <a:pPr marL="274320" indent="-274320" algn="just" eaLnBrk="1" fontAlgn="auto" hangingPunct="1">
              <a:spcAft>
                <a:spcPts val="0"/>
              </a:spcAft>
              <a:buFont typeface="Wingdings 2"/>
              <a:buChar char=""/>
              <a:defRPr/>
            </a:pPr>
            <a:r>
              <a:rPr lang="it-IT" sz="2000" dirty="0"/>
              <a:t>L'Associazione fa parte</a:t>
            </a:r>
            <a:r>
              <a:rPr lang="it-IT" sz="2000" dirty="0" smtClean="0"/>
              <a:t>:</a:t>
            </a:r>
            <a:endParaRPr lang="it-IT" sz="2000" dirty="0"/>
          </a:p>
          <a:p>
            <a:pPr marL="274320" indent="-274320" algn="just" eaLnBrk="1" fontAlgn="auto" hangingPunct="1">
              <a:spcAft>
                <a:spcPts val="0"/>
              </a:spcAft>
              <a:buFont typeface="Wingdings 2"/>
              <a:buChar char=""/>
              <a:defRPr/>
            </a:pPr>
            <a:r>
              <a:rPr lang="it-IT" sz="2000" dirty="0" err="1"/>
              <a:t>Fonags</a:t>
            </a:r>
            <a:r>
              <a:rPr lang="it-IT" sz="2000" dirty="0"/>
              <a:t>(Forum Nazionale delle Associazioni dei Genitori della Scuola);</a:t>
            </a:r>
          </a:p>
          <a:p>
            <a:pPr marL="274320" indent="-274320" algn="just" eaLnBrk="1" fontAlgn="auto" hangingPunct="1">
              <a:spcAft>
                <a:spcPts val="0"/>
              </a:spcAft>
              <a:buFont typeface="Wingdings 2"/>
              <a:buChar char=""/>
              <a:defRPr/>
            </a:pPr>
            <a:r>
              <a:rPr lang="it-IT" sz="2000" dirty="0"/>
              <a:t>Commissione per l'Attuazione della Legge 62(MIUR);</a:t>
            </a:r>
          </a:p>
          <a:p>
            <a:pPr marL="274320" indent="-274320" algn="just" eaLnBrk="1" fontAlgn="auto" hangingPunct="1">
              <a:spcAft>
                <a:spcPts val="0"/>
              </a:spcAft>
              <a:buFont typeface="Wingdings 2"/>
              <a:buChar char=""/>
              <a:defRPr/>
            </a:pPr>
            <a:r>
              <a:rPr lang="it-IT" sz="2000" dirty="0"/>
              <a:t>Commissione per la Valutazione della Scuola(MIUR);</a:t>
            </a:r>
          </a:p>
          <a:p>
            <a:pPr marL="274320" indent="-274320" algn="just" eaLnBrk="1" fontAlgn="auto" hangingPunct="1">
              <a:spcAft>
                <a:spcPts val="0"/>
              </a:spcAft>
              <a:buFont typeface="Wingdings 2"/>
              <a:buChar char=""/>
              <a:defRPr/>
            </a:pPr>
            <a:r>
              <a:rPr lang="it-IT" sz="2000" dirty="0"/>
              <a:t>Consiglio </a:t>
            </a:r>
            <a:r>
              <a:rPr lang="it-IT" sz="2000" dirty="0" err="1"/>
              <a:t>Naz.le</a:t>
            </a:r>
            <a:r>
              <a:rPr lang="it-IT" sz="2000" dirty="0"/>
              <a:t> della Scuola Cattolica(CEI);</a:t>
            </a:r>
          </a:p>
          <a:p>
            <a:pPr marL="274320" indent="-274320" algn="just" eaLnBrk="1" fontAlgn="auto" hangingPunct="1">
              <a:spcAft>
                <a:spcPts val="0"/>
              </a:spcAft>
              <a:buFont typeface="Wingdings 2"/>
              <a:buChar char=""/>
              <a:defRPr/>
            </a:pPr>
            <a:r>
              <a:rPr lang="it-IT" sz="2000" dirty="0"/>
              <a:t>Consulte Naz.li di Pastorale Scolastica, Familiare e delle Aggregazioni Laicali;</a:t>
            </a:r>
          </a:p>
          <a:p>
            <a:pPr algn="just" eaLnBrk="1" hangingPunct="1"/>
            <a:endParaRPr lang="it-IT" dirty="0" smtClean="0"/>
          </a:p>
        </p:txBody>
      </p:sp>
    </p:spTree>
    <p:extLst>
      <p:ext uri="{BB962C8B-B14F-4D97-AF65-F5344CB8AC3E}">
        <p14:creationId xmlns:p14="http://schemas.microsoft.com/office/powerpoint/2010/main" val="1611253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egnaposto contenuto 2"/>
          <p:cNvSpPr>
            <a:spLocks noGrp="1"/>
          </p:cNvSpPr>
          <p:nvPr>
            <p:ph idx="1"/>
          </p:nvPr>
        </p:nvSpPr>
        <p:spPr>
          <a:xfrm>
            <a:off x="571500" y="428625"/>
            <a:ext cx="7239000" cy="6203950"/>
          </a:xfrm>
        </p:spPr>
        <p:txBody>
          <a:bodyPr/>
          <a:lstStyle/>
          <a:p>
            <a:r>
              <a:rPr lang="en-US" sz="2000" dirty="0" err="1"/>
              <a:t>L’AGe</a:t>
            </a:r>
            <a:r>
              <a:rPr lang="en-US" sz="2000" dirty="0"/>
              <a:t> </a:t>
            </a:r>
          </a:p>
          <a:p>
            <a:r>
              <a:rPr lang="en-US" sz="2000" b="1" dirty="0" err="1" smtClean="0"/>
              <a:t>Associazione</a:t>
            </a:r>
            <a:r>
              <a:rPr lang="en-US" sz="2000" b="1" dirty="0" smtClean="0"/>
              <a:t> </a:t>
            </a:r>
            <a:r>
              <a:rPr lang="en-US" sz="2000" b="1" dirty="0" err="1"/>
              <a:t>Italiana</a:t>
            </a:r>
            <a:r>
              <a:rPr lang="en-US" sz="2000" b="1" dirty="0"/>
              <a:t> </a:t>
            </a:r>
            <a:r>
              <a:rPr lang="en-US" sz="2000" b="1" dirty="0" err="1"/>
              <a:t>Genitori</a:t>
            </a:r>
            <a:r>
              <a:rPr lang="en-US" sz="2000" dirty="0"/>
              <a:t>– è </a:t>
            </a:r>
            <a:r>
              <a:rPr lang="en-US" sz="2000" dirty="0" err="1"/>
              <a:t>nata</a:t>
            </a:r>
            <a:r>
              <a:rPr lang="en-US" sz="2000" dirty="0"/>
              <a:t> </a:t>
            </a:r>
            <a:r>
              <a:rPr lang="en-US" sz="2000" dirty="0" err="1"/>
              <a:t>nel</a:t>
            </a:r>
            <a:r>
              <a:rPr lang="en-US" sz="2000" dirty="0"/>
              <a:t> 1968 </a:t>
            </a:r>
            <a:r>
              <a:rPr lang="en-US" sz="2000" dirty="0" err="1"/>
              <a:t>dalla</a:t>
            </a:r>
            <a:r>
              <a:rPr lang="en-US" sz="2000" dirty="0"/>
              <a:t> </a:t>
            </a:r>
            <a:r>
              <a:rPr lang="en-US" sz="2000" dirty="0" err="1"/>
              <a:t>decisione</a:t>
            </a:r>
            <a:r>
              <a:rPr lang="en-US" sz="2000" dirty="0"/>
              <a:t> di </a:t>
            </a:r>
            <a:r>
              <a:rPr lang="en-US" sz="2000" dirty="0" err="1"/>
              <a:t>genitori</a:t>
            </a:r>
            <a:r>
              <a:rPr lang="en-US" sz="2000" dirty="0"/>
              <a:t>, </a:t>
            </a:r>
            <a:r>
              <a:rPr lang="en-US" sz="2000" dirty="0" err="1"/>
              <a:t>coordinati</a:t>
            </a:r>
            <a:r>
              <a:rPr lang="en-US" sz="2000" dirty="0"/>
              <a:t> da </a:t>
            </a:r>
            <a:r>
              <a:rPr lang="en-US" sz="2000" dirty="0" err="1"/>
              <a:t>Ennio</a:t>
            </a:r>
            <a:r>
              <a:rPr lang="en-US" sz="2000" dirty="0"/>
              <a:t> </a:t>
            </a:r>
            <a:r>
              <a:rPr lang="en-US" sz="2000" dirty="0" err="1"/>
              <a:t>Rosini</a:t>
            </a:r>
            <a:r>
              <a:rPr lang="en-US" sz="2000" dirty="0"/>
              <a:t>, </a:t>
            </a:r>
            <a:r>
              <a:rPr lang="en-US" sz="2000" dirty="0" err="1"/>
              <a:t>animati</a:t>
            </a:r>
            <a:r>
              <a:rPr lang="en-US" sz="2000" dirty="0"/>
              <a:t> da un forte </a:t>
            </a:r>
            <a:r>
              <a:rPr lang="en-US" sz="2000" dirty="0" err="1"/>
              <a:t>senso</a:t>
            </a:r>
            <a:r>
              <a:rPr lang="en-US" sz="2000" dirty="0"/>
              <a:t> </a:t>
            </a:r>
            <a:r>
              <a:rPr lang="en-US" sz="2000" dirty="0" err="1"/>
              <a:t>civico</a:t>
            </a:r>
            <a:r>
              <a:rPr lang="en-US" sz="2000" dirty="0"/>
              <a:t> e da </a:t>
            </a:r>
            <a:r>
              <a:rPr lang="en-US" sz="2000" dirty="0" err="1"/>
              <a:t>una</a:t>
            </a:r>
            <a:r>
              <a:rPr lang="en-US" sz="2000" dirty="0"/>
              <a:t> </a:t>
            </a:r>
            <a:r>
              <a:rPr lang="en-US" sz="2000" dirty="0" err="1"/>
              <a:t>grande</a:t>
            </a:r>
            <a:r>
              <a:rPr lang="en-US" sz="2000" dirty="0"/>
              <a:t> </a:t>
            </a:r>
            <a:r>
              <a:rPr lang="en-US" sz="2000" dirty="0" err="1"/>
              <a:t>passione</a:t>
            </a:r>
            <a:r>
              <a:rPr lang="en-US" sz="2000" dirty="0"/>
              <a:t> a </a:t>
            </a:r>
            <a:r>
              <a:rPr lang="en-US" sz="2000" dirty="0" err="1"/>
              <a:t>favore</a:t>
            </a:r>
            <a:r>
              <a:rPr lang="en-US" sz="2000" dirty="0"/>
              <a:t> </a:t>
            </a:r>
            <a:r>
              <a:rPr lang="en-US" sz="2000" dirty="0" err="1"/>
              <a:t>della</a:t>
            </a:r>
            <a:r>
              <a:rPr lang="en-US" sz="2000" dirty="0"/>
              <a:t> </a:t>
            </a:r>
            <a:r>
              <a:rPr lang="en-US" sz="2000" dirty="0" err="1"/>
              <a:t>famiglia</a:t>
            </a:r>
            <a:r>
              <a:rPr lang="en-US" sz="2000" dirty="0"/>
              <a:t>, </a:t>
            </a:r>
            <a:r>
              <a:rPr lang="en-US" sz="2000" dirty="0" err="1"/>
              <a:t>della</a:t>
            </a:r>
            <a:r>
              <a:rPr lang="en-US" sz="2000" dirty="0"/>
              <a:t> </a:t>
            </a:r>
            <a:r>
              <a:rPr lang="en-US" sz="2000" dirty="0" err="1"/>
              <a:t>scuola</a:t>
            </a:r>
            <a:r>
              <a:rPr lang="en-US" sz="2000" dirty="0"/>
              <a:t>, </a:t>
            </a:r>
            <a:r>
              <a:rPr lang="en-US" sz="2000" dirty="0" err="1"/>
              <a:t>dell’educazione</a:t>
            </a:r>
            <a:r>
              <a:rPr lang="en-US" sz="2000" dirty="0"/>
              <a:t>. </a:t>
            </a:r>
            <a:r>
              <a:rPr lang="en-US" sz="2000" dirty="0" err="1"/>
              <a:t>Oggi</a:t>
            </a:r>
            <a:r>
              <a:rPr lang="en-US" sz="2000" dirty="0"/>
              <a:t> è </a:t>
            </a:r>
            <a:r>
              <a:rPr lang="en-US" sz="2000" dirty="0" err="1"/>
              <a:t>dunque</a:t>
            </a:r>
            <a:r>
              <a:rPr lang="en-US" sz="2000" dirty="0"/>
              <a:t> la </a:t>
            </a:r>
            <a:r>
              <a:rPr lang="en-US" sz="2000" dirty="0" err="1"/>
              <a:t>federazione</a:t>
            </a:r>
            <a:r>
              <a:rPr lang="en-US" sz="2000" dirty="0"/>
              <a:t> di </a:t>
            </a:r>
            <a:r>
              <a:rPr lang="en-US" sz="2000" dirty="0" err="1"/>
              <a:t>oltre</a:t>
            </a:r>
            <a:r>
              <a:rPr lang="en-US" sz="2000" dirty="0"/>
              <a:t> duecento </a:t>
            </a:r>
            <a:r>
              <a:rPr lang="en-US" sz="2000" dirty="0" err="1"/>
              <a:t>associazioni</a:t>
            </a:r>
            <a:r>
              <a:rPr lang="en-US" sz="2000" dirty="0"/>
              <a:t> </a:t>
            </a:r>
            <a:r>
              <a:rPr lang="en-US" sz="2000" dirty="0" err="1"/>
              <a:t>locali</a:t>
            </a:r>
            <a:r>
              <a:rPr lang="en-US" sz="2000" dirty="0"/>
              <a:t> di </a:t>
            </a:r>
            <a:r>
              <a:rPr lang="en-US" sz="2000" dirty="0" err="1"/>
              <a:t>genitori</a:t>
            </a:r>
            <a:r>
              <a:rPr lang="en-US" sz="2000" dirty="0"/>
              <a:t>, </a:t>
            </a:r>
            <a:r>
              <a:rPr lang="en-US" sz="2000" dirty="0" err="1"/>
              <a:t>rappresentative</a:t>
            </a:r>
            <a:r>
              <a:rPr lang="en-US" sz="2000" dirty="0"/>
              <a:t> di </a:t>
            </a:r>
            <a:r>
              <a:rPr lang="en-US" sz="2000" dirty="0" err="1"/>
              <a:t>tutte</a:t>
            </a:r>
            <a:r>
              <a:rPr lang="en-US" sz="2000" dirty="0"/>
              <a:t> le </a:t>
            </a:r>
            <a:r>
              <a:rPr lang="en-US" sz="2000" dirty="0" err="1"/>
              <a:t>regioni</a:t>
            </a:r>
            <a:r>
              <a:rPr lang="en-US" sz="2000" dirty="0"/>
              <a:t> </a:t>
            </a:r>
            <a:r>
              <a:rPr lang="en-US" sz="2000" dirty="0" err="1"/>
              <a:t>italiane</a:t>
            </a:r>
            <a:r>
              <a:rPr lang="en-US" sz="2000" dirty="0"/>
              <a:t>.</a:t>
            </a:r>
          </a:p>
          <a:p>
            <a:r>
              <a:rPr lang="en-US" sz="2000" dirty="0"/>
              <a:t>Le </a:t>
            </a:r>
            <a:r>
              <a:rPr lang="en-US" sz="2000" dirty="0" err="1"/>
              <a:t>associazioni</a:t>
            </a:r>
            <a:r>
              <a:rPr lang="en-US" sz="2000" dirty="0"/>
              <a:t> </a:t>
            </a:r>
            <a:r>
              <a:rPr lang="en-US" sz="2000" dirty="0" err="1"/>
              <a:t>AGe</a:t>
            </a:r>
            <a:r>
              <a:rPr lang="en-US" sz="2000" dirty="0"/>
              <a:t> </a:t>
            </a:r>
            <a:r>
              <a:rPr lang="en-US" sz="2000" dirty="0" err="1"/>
              <a:t>raccolgono</a:t>
            </a:r>
            <a:r>
              <a:rPr lang="en-US" sz="2000" dirty="0"/>
              <a:t> </a:t>
            </a:r>
            <a:r>
              <a:rPr lang="en-US" sz="2000" dirty="0" err="1"/>
              <a:t>gruppi</a:t>
            </a:r>
            <a:r>
              <a:rPr lang="en-US" sz="2000" dirty="0"/>
              <a:t> di </a:t>
            </a:r>
            <a:r>
              <a:rPr lang="en-US" sz="2000" dirty="0" err="1"/>
              <a:t>genitori</a:t>
            </a:r>
            <a:r>
              <a:rPr lang="en-US" sz="2000" dirty="0"/>
              <a:t> </a:t>
            </a:r>
            <a:r>
              <a:rPr lang="en-US" sz="2000" dirty="0" err="1"/>
              <a:t>che</a:t>
            </a:r>
            <a:r>
              <a:rPr lang="en-US" sz="2000" dirty="0"/>
              <a:t>, </a:t>
            </a:r>
            <a:r>
              <a:rPr lang="en-US" sz="2000" dirty="0" err="1"/>
              <a:t>ispirandosi</a:t>
            </a:r>
            <a:r>
              <a:rPr lang="en-US" sz="2000" dirty="0"/>
              <a:t> </a:t>
            </a:r>
            <a:r>
              <a:rPr lang="en-US" sz="2000" dirty="0" err="1"/>
              <a:t>ai</a:t>
            </a:r>
            <a:r>
              <a:rPr lang="en-US" sz="2000" dirty="0"/>
              <a:t> </a:t>
            </a:r>
            <a:r>
              <a:rPr lang="en-US" sz="2000" dirty="0" err="1"/>
              <a:t>valori</a:t>
            </a:r>
            <a:r>
              <a:rPr lang="en-US" sz="2000" dirty="0"/>
              <a:t> </a:t>
            </a:r>
            <a:r>
              <a:rPr lang="en-US" sz="2000" dirty="0" err="1"/>
              <a:t>della</a:t>
            </a:r>
            <a:r>
              <a:rPr lang="en-US" sz="2000" dirty="0"/>
              <a:t> </a:t>
            </a:r>
            <a:r>
              <a:rPr lang="en-US" sz="2000" dirty="0" err="1"/>
              <a:t>Costituzione</a:t>
            </a:r>
            <a:r>
              <a:rPr lang="en-US" sz="2000" dirty="0"/>
              <a:t> </a:t>
            </a:r>
            <a:r>
              <a:rPr lang="en-US" sz="2000" dirty="0" err="1"/>
              <a:t>italiana</a:t>
            </a:r>
            <a:r>
              <a:rPr lang="en-US" sz="2000" dirty="0"/>
              <a:t>, </a:t>
            </a:r>
            <a:r>
              <a:rPr lang="en-US" sz="2000" dirty="0" err="1"/>
              <a:t>alle</a:t>
            </a:r>
            <a:r>
              <a:rPr lang="en-US" sz="2000" dirty="0"/>
              <a:t> </a:t>
            </a:r>
            <a:r>
              <a:rPr lang="en-US" sz="2000" dirty="0" err="1"/>
              <a:t>Dichiarazioni</a:t>
            </a:r>
            <a:r>
              <a:rPr lang="en-US" sz="2000" dirty="0"/>
              <a:t> </a:t>
            </a:r>
            <a:r>
              <a:rPr lang="en-US" sz="2000" dirty="0" err="1"/>
              <a:t>internazionali</a:t>
            </a:r>
            <a:r>
              <a:rPr lang="en-US" sz="2000" dirty="0"/>
              <a:t> </a:t>
            </a:r>
            <a:r>
              <a:rPr lang="en-US" sz="2000" dirty="0" err="1"/>
              <a:t>dei</a:t>
            </a:r>
            <a:r>
              <a:rPr lang="en-US" sz="2000" dirty="0"/>
              <a:t> </a:t>
            </a:r>
            <a:r>
              <a:rPr lang="en-US" sz="2000" dirty="0" err="1"/>
              <a:t>Diritti</a:t>
            </a:r>
            <a:r>
              <a:rPr lang="en-US" sz="2000" dirty="0"/>
              <a:t> </a:t>
            </a:r>
            <a:r>
              <a:rPr lang="en-US" sz="2000" dirty="0" err="1"/>
              <a:t>dell’Uomo</a:t>
            </a:r>
            <a:r>
              <a:rPr lang="en-US" sz="2000" dirty="0"/>
              <a:t> e del </a:t>
            </a:r>
            <a:r>
              <a:rPr lang="en-US" sz="2000" dirty="0" err="1"/>
              <a:t>Fanciullo</a:t>
            </a:r>
            <a:r>
              <a:rPr lang="en-US" sz="2000" dirty="0"/>
              <a:t> e </a:t>
            </a:r>
            <a:r>
              <a:rPr lang="en-US" sz="2000" dirty="0" err="1"/>
              <a:t>all’etica</a:t>
            </a:r>
            <a:r>
              <a:rPr lang="en-US" sz="2000" dirty="0"/>
              <a:t> </a:t>
            </a:r>
            <a:r>
              <a:rPr lang="en-US" sz="2000" dirty="0" err="1" smtClean="0"/>
              <a:t>cristiana,intendono</a:t>
            </a:r>
            <a:endParaRPr lang="en-US" sz="2000" dirty="0" smtClean="0"/>
          </a:p>
          <a:p>
            <a:r>
              <a:rPr lang="en-US" sz="2000" b="1" dirty="0" err="1"/>
              <a:t>partecipare</a:t>
            </a:r>
            <a:r>
              <a:rPr lang="en-US" sz="2000" b="1" dirty="0"/>
              <a:t> </a:t>
            </a:r>
            <a:r>
              <a:rPr lang="en-US" sz="2000" b="1" dirty="0" err="1"/>
              <a:t>alla</a:t>
            </a:r>
            <a:r>
              <a:rPr lang="en-US" sz="2000" b="1" dirty="0"/>
              <a:t> vita </a:t>
            </a:r>
            <a:r>
              <a:rPr lang="en-US" sz="2000" b="1" dirty="0" err="1"/>
              <a:t>scolastica</a:t>
            </a:r>
            <a:r>
              <a:rPr lang="en-US" sz="2000" b="1" dirty="0"/>
              <a:t> e </a:t>
            </a:r>
            <a:r>
              <a:rPr lang="en-US" sz="2000" b="1" dirty="0" err="1" smtClean="0"/>
              <a:t>sociale</a:t>
            </a:r>
            <a:r>
              <a:rPr lang="en-US" sz="2000" b="1" dirty="0" smtClean="0"/>
              <a:t> </a:t>
            </a:r>
            <a:r>
              <a:rPr lang="en-US" sz="2000" dirty="0" smtClean="0"/>
              <a:t>per </a:t>
            </a:r>
            <a:r>
              <a:rPr lang="en-US" sz="2000" dirty="0"/>
              <a:t>fare </a:t>
            </a:r>
            <a:r>
              <a:rPr lang="en-US" sz="2000" dirty="0" err="1"/>
              <a:t>della</a:t>
            </a:r>
            <a:r>
              <a:rPr lang="en-US" sz="2000" dirty="0"/>
              <a:t> </a:t>
            </a:r>
            <a:r>
              <a:rPr lang="en-US" sz="2000" dirty="0" err="1"/>
              <a:t>famiglia</a:t>
            </a:r>
            <a:r>
              <a:rPr lang="en-US" sz="2000" dirty="0"/>
              <a:t> un </a:t>
            </a:r>
            <a:r>
              <a:rPr lang="en-US" sz="2000" dirty="0" err="1"/>
              <a:t>soggetto</a:t>
            </a:r>
            <a:r>
              <a:rPr lang="en-US" sz="2000" dirty="0"/>
              <a:t> </a:t>
            </a:r>
            <a:r>
              <a:rPr lang="en-US" sz="2000" dirty="0" smtClean="0"/>
              <a:t> politico</a:t>
            </a:r>
            <a:r>
              <a:rPr lang="en-US" sz="2000" dirty="0"/>
              <a:t>, </a:t>
            </a:r>
            <a:r>
              <a:rPr lang="en-US" sz="2000" dirty="0" err="1"/>
              <a:t>perché</a:t>
            </a:r>
            <a:r>
              <a:rPr lang="en-US" sz="2000" dirty="0"/>
              <a:t> </a:t>
            </a:r>
            <a:r>
              <a:rPr lang="en-US" sz="2000" dirty="0" err="1"/>
              <a:t>educare</a:t>
            </a:r>
            <a:r>
              <a:rPr lang="en-US" sz="2000" dirty="0"/>
              <a:t> </a:t>
            </a:r>
            <a:r>
              <a:rPr lang="en-US" sz="2000" dirty="0" err="1"/>
              <a:t>richiede</a:t>
            </a:r>
            <a:r>
              <a:rPr lang="en-US" sz="2000" dirty="0"/>
              <a:t> “</a:t>
            </a:r>
            <a:r>
              <a:rPr lang="en-US" sz="2000" dirty="0" err="1"/>
              <a:t>competenza</a:t>
            </a:r>
            <a:r>
              <a:rPr lang="en-US" sz="2000" dirty="0"/>
              <a:t>” e </a:t>
            </a:r>
            <a:r>
              <a:rPr lang="en-US" sz="2000" dirty="0" err="1"/>
              <a:t>perché</a:t>
            </a:r>
            <a:r>
              <a:rPr lang="en-US" sz="2000" dirty="0"/>
              <a:t> </a:t>
            </a:r>
            <a:r>
              <a:rPr lang="en-US" sz="2000" dirty="0" err="1"/>
              <a:t>associazione</a:t>
            </a:r>
            <a:r>
              <a:rPr lang="en-US" sz="2000" dirty="0"/>
              <a:t> </a:t>
            </a:r>
            <a:r>
              <a:rPr lang="en-US" sz="2000" dirty="0" err="1"/>
              <a:t>vuol</a:t>
            </a:r>
            <a:r>
              <a:rPr lang="en-US" sz="2000" dirty="0"/>
              <a:t> dire </a:t>
            </a:r>
            <a:r>
              <a:rPr lang="en-US" sz="2000" dirty="0" err="1"/>
              <a:t>superamento</a:t>
            </a:r>
            <a:r>
              <a:rPr lang="en-US" sz="2000" dirty="0"/>
              <a:t> </a:t>
            </a:r>
            <a:r>
              <a:rPr lang="en-US" sz="2000" dirty="0" err="1"/>
              <a:t>della</a:t>
            </a:r>
            <a:r>
              <a:rPr lang="en-US" sz="2000" dirty="0"/>
              <a:t> </a:t>
            </a:r>
            <a:r>
              <a:rPr lang="en-US" sz="2000" dirty="0" err="1"/>
              <a:t>solitudine</a:t>
            </a:r>
            <a:r>
              <a:rPr lang="en-US" sz="2000" dirty="0"/>
              <a:t>, </a:t>
            </a:r>
            <a:r>
              <a:rPr lang="en-US" sz="2000" dirty="0" err="1"/>
              <a:t>ricchezza</a:t>
            </a:r>
            <a:r>
              <a:rPr lang="en-US" sz="2000" dirty="0"/>
              <a:t> </a:t>
            </a:r>
            <a:r>
              <a:rPr lang="en-US" sz="2000" dirty="0" err="1"/>
              <a:t>progettuale</a:t>
            </a:r>
            <a:r>
              <a:rPr lang="en-US" sz="2000" dirty="0"/>
              <a:t>, </a:t>
            </a:r>
            <a:r>
              <a:rPr lang="en-US" sz="2000" dirty="0" err="1"/>
              <a:t>forza</a:t>
            </a:r>
            <a:r>
              <a:rPr lang="en-US" sz="2000" dirty="0"/>
              <a:t> di </a:t>
            </a:r>
            <a:r>
              <a:rPr lang="en-US" sz="2000" dirty="0" err="1"/>
              <a:t>intervento</a:t>
            </a:r>
            <a:r>
              <a:rPr lang="en-US" sz="2000" dirty="0"/>
              <a:t>, </a:t>
            </a:r>
            <a:r>
              <a:rPr lang="en-US" sz="2000" dirty="0" err="1"/>
              <a:t>partecipazione</a:t>
            </a:r>
            <a:r>
              <a:rPr lang="en-US" sz="2000" dirty="0"/>
              <a:t> </a:t>
            </a:r>
            <a:r>
              <a:rPr lang="en-US" sz="2000" dirty="0" err="1"/>
              <a:t>democratica</a:t>
            </a:r>
            <a:r>
              <a:rPr lang="en-US" sz="2000" dirty="0"/>
              <a:t>, </a:t>
            </a:r>
            <a:r>
              <a:rPr lang="en-US" sz="2000" dirty="0" err="1"/>
              <a:t>animazione</a:t>
            </a:r>
            <a:r>
              <a:rPr lang="en-US" sz="2000" dirty="0"/>
              <a:t> </a:t>
            </a:r>
            <a:r>
              <a:rPr lang="en-US" sz="2000" dirty="0" err="1"/>
              <a:t>sociale</a:t>
            </a:r>
            <a:r>
              <a:rPr lang="en-US" sz="2000" dirty="0"/>
              <a:t> e </a:t>
            </a:r>
            <a:r>
              <a:rPr lang="en-US" sz="2000" dirty="0" err="1"/>
              <a:t>capacità</a:t>
            </a:r>
            <a:r>
              <a:rPr lang="en-US" sz="2000" dirty="0"/>
              <a:t> di </a:t>
            </a:r>
            <a:r>
              <a:rPr lang="en-US" sz="2000" dirty="0" err="1"/>
              <a:t>incidere</a:t>
            </a:r>
            <a:endParaRPr lang="it-IT" sz="2000" dirty="0"/>
          </a:p>
          <a:p>
            <a:endParaRPr lang="it-IT" sz="2000" dirty="0" smtClean="0"/>
          </a:p>
        </p:txBody>
      </p:sp>
    </p:spTree>
    <p:extLst>
      <p:ext uri="{BB962C8B-B14F-4D97-AF65-F5344CB8AC3E}">
        <p14:creationId xmlns:p14="http://schemas.microsoft.com/office/powerpoint/2010/main" val="3045363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egnaposto contenuto 2"/>
          <p:cNvSpPr>
            <a:spLocks noGrp="1"/>
          </p:cNvSpPr>
          <p:nvPr>
            <p:ph idx="1"/>
          </p:nvPr>
        </p:nvSpPr>
        <p:spPr>
          <a:xfrm>
            <a:off x="571500" y="428625"/>
            <a:ext cx="7239000" cy="6203950"/>
          </a:xfrm>
        </p:spPr>
        <p:txBody>
          <a:bodyPr/>
          <a:lstStyle/>
          <a:p>
            <a:pPr algn="just" eaLnBrk="1" hangingPunct="1"/>
            <a:r>
              <a:rPr lang="en-US" sz="2000" b="1" dirty="0" err="1" smtClean="0"/>
              <a:t>L’AGe</a:t>
            </a:r>
            <a:r>
              <a:rPr lang="en-US" sz="2000" b="1" dirty="0" smtClean="0"/>
              <a:t> </a:t>
            </a:r>
            <a:r>
              <a:rPr lang="en-US" sz="2000" b="1" dirty="0"/>
              <a:t>opera </a:t>
            </a:r>
            <a:r>
              <a:rPr lang="en-US" sz="2000" b="1" dirty="0" err="1"/>
              <a:t>prevalentemente</a:t>
            </a:r>
            <a:r>
              <a:rPr lang="en-US" sz="2000" b="1" dirty="0"/>
              <a:t> </a:t>
            </a:r>
            <a:r>
              <a:rPr lang="en-US" sz="2000" b="1" dirty="0" err="1"/>
              <a:t>nella</a:t>
            </a:r>
            <a:r>
              <a:rPr lang="en-US" sz="2000" b="1" dirty="0"/>
              <a:t> </a:t>
            </a:r>
            <a:r>
              <a:rPr lang="en-US" sz="2000" b="1" dirty="0" err="1" smtClean="0"/>
              <a:t>formazione</a:t>
            </a:r>
            <a:r>
              <a:rPr lang="en-US" sz="2000" b="1" dirty="0" smtClean="0"/>
              <a:t> </a:t>
            </a:r>
            <a:r>
              <a:rPr lang="en-US" sz="2000" dirty="0" err="1" smtClean="0"/>
              <a:t>dei</a:t>
            </a:r>
            <a:r>
              <a:rPr lang="en-US" sz="2000" dirty="0" smtClean="0"/>
              <a:t> </a:t>
            </a:r>
            <a:r>
              <a:rPr lang="en-US" sz="2000" dirty="0" err="1"/>
              <a:t>genitori</a:t>
            </a:r>
            <a:r>
              <a:rPr lang="en-US" sz="2000" dirty="0"/>
              <a:t>, </a:t>
            </a:r>
            <a:r>
              <a:rPr lang="en-US" sz="2000" dirty="0" err="1"/>
              <a:t>negli</a:t>
            </a:r>
            <a:r>
              <a:rPr lang="en-US" sz="2000" dirty="0"/>
              <a:t> </a:t>
            </a:r>
            <a:r>
              <a:rPr lang="en-US" sz="2000" dirty="0" err="1"/>
              <a:t>organismi</a:t>
            </a:r>
            <a:r>
              <a:rPr lang="en-US" sz="2000" dirty="0"/>
              <a:t> di </a:t>
            </a:r>
            <a:r>
              <a:rPr lang="en-US" sz="2000" dirty="0" err="1"/>
              <a:t>partecipazione</a:t>
            </a:r>
            <a:r>
              <a:rPr lang="en-US" sz="2000" dirty="0"/>
              <a:t> </a:t>
            </a:r>
            <a:r>
              <a:rPr lang="en-US" sz="2000" dirty="0" err="1"/>
              <a:t>scolastica</a:t>
            </a:r>
            <a:r>
              <a:rPr lang="en-US" sz="2000" dirty="0"/>
              <a:t>, </a:t>
            </a:r>
            <a:r>
              <a:rPr lang="en-US" sz="2000" dirty="0" err="1"/>
              <a:t>nelle</a:t>
            </a:r>
            <a:r>
              <a:rPr lang="en-US" sz="2000" dirty="0"/>
              <a:t> </a:t>
            </a:r>
            <a:r>
              <a:rPr lang="en-US" sz="2000" dirty="0" err="1"/>
              <a:t>politiche</a:t>
            </a:r>
            <a:r>
              <a:rPr lang="en-US" sz="2000" dirty="0"/>
              <a:t> </a:t>
            </a:r>
            <a:r>
              <a:rPr lang="en-US" sz="2000" dirty="0" err="1"/>
              <a:t>della</a:t>
            </a:r>
            <a:r>
              <a:rPr lang="en-US" sz="2000" dirty="0"/>
              <a:t> </a:t>
            </a:r>
            <a:r>
              <a:rPr lang="en-US" sz="2000" dirty="0" err="1"/>
              <a:t>famiglia</a:t>
            </a:r>
            <a:r>
              <a:rPr lang="en-US" sz="2000" dirty="0"/>
              <a:t>, </a:t>
            </a:r>
            <a:r>
              <a:rPr lang="en-US" sz="2000" dirty="0" err="1"/>
              <a:t>dei</a:t>
            </a:r>
            <a:r>
              <a:rPr lang="en-US" sz="2000" dirty="0"/>
              <a:t> media, </a:t>
            </a:r>
            <a:r>
              <a:rPr lang="en-US" sz="2000" dirty="0" err="1"/>
              <a:t>dell’educazione</a:t>
            </a:r>
            <a:r>
              <a:rPr lang="en-US" sz="2000" dirty="0"/>
              <a:t>, con </a:t>
            </a:r>
            <a:r>
              <a:rPr lang="en-US" sz="2000" dirty="0" err="1"/>
              <a:t>il</a:t>
            </a:r>
            <a:r>
              <a:rPr lang="en-US" sz="2000" dirty="0"/>
              <a:t> fine </a:t>
            </a:r>
            <a:r>
              <a:rPr lang="en-US" sz="2000" dirty="0" err="1"/>
              <a:t>principale</a:t>
            </a:r>
            <a:r>
              <a:rPr lang="en-US" sz="2000" dirty="0"/>
              <a:t> di </a:t>
            </a:r>
            <a:r>
              <a:rPr lang="en-US" sz="2000" dirty="0" err="1"/>
              <a:t>promuovere</a:t>
            </a:r>
            <a:r>
              <a:rPr lang="en-US" sz="2000" dirty="0"/>
              <a:t> quanto è </a:t>
            </a:r>
            <a:r>
              <a:rPr lang="en-US" sz="2000" dirty="0" err="1"/>
              <a:t>necessario</a:t>
            </a:r>
            <a:r>
              <a:rPr lang="en-US" sz="2000" dirty="0"/>
              <a:t> per </a:t>
            </a:r>
            <a:r>
              <a:rPr lang="en-US" sz="2000" dirty="0" err="1"/>
              <a:t>il</a:t>
            </a:r>
            <a:r>
              <a:rPr lang="en-US" sz="2000" dirty="0"/>
              <a:t> bene </a:t>
            </a:r>
            <a:r>
              <a:rPr lang="en-US" sz="2000" dirty="0" err="1"/>
              <a:t>dei</a:t>
            </a:r>
            <a:r>
              <a:rPr lang="en-US" sz="2000" dirty="0"/>
              <a:t> </a:t>
            </a:r>
            <a:r>
              <a:rPr lang="en-US" sz="2000" dirty="0" err="1"/>
              <a:t>figli</a:t>
            </a:r>
            <a:r>
              <a:rPr lang="en-US" sz="2000" dirty="0"/>
              <a:t> sotto </a:t>
            </a:r>
            <a:r>
              <a:rPr lang="en-US" sz="2000" dirty="0" err="1"/>
              <a:t>il</a:t>
            </a:r>
            <a:r>
              <a:rPr lang="en-US" sz="2000" dirty="0"/>
              <a:t> </a:t>
            </a:r>
            <a:r>
              <a:rPr lang="en-US" sz="2000" dirty="0" err="1"/>
              <a:t>profilo</a:t>
            </a:r>
            <a:r>
              <a:rPr lang="en-US" sz="2000" dirty="0"/>
              <a:t> </a:t>
            </a:r>
            <a:r>
              <a:rPr lang="en-US" sz="2000" dirty="0" err="1"/>
              <a:t>sociale</a:t>
            </a:r>
            <a:r>
              <a:rPr lang="en-US" sz="2000" dirty="0"/>
              <a:t>, </a:t>
            </a:r>
            <a:r>
              <a:rPr lang="en-US" sz="2000" dirty="0" err="1"/>
              <a:t>culturale</a:t>
            </a:r>
            <a:r>
              <a:rPr lang="en-US" sz="2000" dirty="0"/>
              <a:t>, </a:t>
            </a:r>
            <a:r>
              <a:rPr lang="en-US" sz="2000" dirty="0" err="1"/>
              <a:t>etico</a:t>
            </a:r>
            <a:r>
              <a:rPr lang="en-US" sz="2000" dirty="0"/>
              <a:t>, </a:t>
            </a:r>
            <a:r>
              <a:rPr lang="en-US" sz="2000" dirty="0" err="1"/>
              <a:t>fisico</a:t>
            </a:r>
            <a:r>
              <a:rPr lang="en-US" sz="2000" dirty="0"/>
              <a:t> e </a:t>
            </a:r>
            <a:r>
              <a:rPr lang="en-US" sz="2000" dirty="0" err="1"/>
              <a:t>psicologico</a:t>
            </a:r>
            <a:r>
              <a:rPr lang="en-US" sz="2000" dirty="0"/>
              <a:t> e di </a:t>
            </a:r>
            <a:r>
              <a:rPr lang="en-US" sz="2000" dirty="0" err="1"/>
              <a:t>affiancare</a:t>
            </a:r>
            <a:r>
              <a:rPr lang="en-US" sz="2000" dirty="0"/>
              <a:t> e </a:t>
            </a:r>
            <a:r>
              <a:rPr lang="en-US" sz="2000" dirty="0" err="1"/>
              <a:t>sostenere</a:t>
            </a:r>
            <a:r>
              <a:rPr lang="en-US" sz="2000" dirty="0"/>
              <a:t> i </a:t>
            </a:r>
            <a:r>
              <a:rPr lang="en-US" sz="2000" dirty="0" err="1"/>
              <a:t>genitori</a:t>
            </a:r>
            <a:r>
              <a:rPr lang="en-US" sz="2000" dirty="0"/>
              <a:t> </a:t>
            </a:r>
            <a:r>
              <a:rPr lang="en-US" sz="2000" dirty="0" err="1"/>
              <a:t>nel</a:t>
            </a:r>
            <a:r>
              <a:rPr lang="en-US" sz="2000" dirty="0"/>
              <a:t> loro difficile </a:t>
            </a:r>
            <a:r>
              <a:rPr lang="en-US" sz="2000" dirty="0" err="1"/>
              <a:t>compito</a:t>
            </a:r>
            <a:r>
              <a:rPr lang="en-US" sz="2000" dirty="0"/>
              <a:t> </a:t>
            </a:r>
            <a:r>
              <a:rPr lang="en-US" sz="2000" dirty="0" err="1"/>
              <a:t>educativo</a:t>
            </a:r>
            <a:r>
              <a:rPr lang="en-US" sz="2000" dirty="0"/>
              <a:t>.</a:t>
            </a:r>
          </a:p>
          <a:p>
            <a:pPr algn="just" eaLnBrk="1" hangingPunct="1"/>
            <a:r>
              <a:rPr lang="en-US" sz="2000" dirty="0"/>
              <a:t>È </a:t>
            </a:r>
            <a:r>
              <a:rPr lang="en-US" sz="2000" dirty="0" err="1"/>
              <a:t>iscritta</a:t>
            </a:r>
            <a:r>
              <a:rPr lang="en-US" sz="2000" dirty="0"/>
              <a:t> </a:t>
            </a:r>
            <a:r>
              <a:rPr lang="en-US" sz="2000" dirty="0" err="1"/>
              <a:t>all’Anagrafe</a:t>
            </a:r>
            <a:r>
              <a:rPr lang="en-US" sz="2000" dirty="0"/>
              <a:t> </a:t>
            </a:r>
            <a:r>
              <a:rPr lang="en-US" sz="2000" dirty="0" err="1"/>
              <a:t>Unica</a:t>
            </a:r>
            <a:r>
              <a:rPr lang="en-US" sz="2000" dirty="0"/>
              <a:t> </a:t>
            </a:r>
            <a:r>
              <a:rPr lang="en-US" sz="2000" dirty="0" err="1"/>
              <a:t>delle</a:t>
            </a:r>
            <a:r>
              <a:rPr lang="en-US" sz="2000" dirty="0"/>
              <a:t> </a:t>
            </a:r>
            <a:r>
              <a:rPr lang="en-US" sz="2000" dirty="0" err="1"/>
              <a:t>Onlus</a:t>
            </a:r>
            <a:r>
              <a:rPr lang="en-US" sz="2000" dirty="0"/>
              <a:t>. È </a:t>
            </a:r>
            <a:r>
              <a:rPr lang="en-US" sz="2000" dirty="0" err="1"/>
              <a:t>retta</a:t>
            </a:r>
            <a:r>
              <a:rPr lang="en-US" sz="2000" dirty="0"/>
              <a:t> da un </a:t>
            </a:r>
            <a:r>
              <a:rPr lang="en-US" sz="2000" dirty="0" err="1"/>
              <a:t>Consiglio</a:t>
            </a:r>
            <a:r>
              <a:rPr lang="en-US" sz="2000" dirty="0"/>
              <a:t> </a:t>
            </a:r>
            <a:r>
              <a:rPr lang="en-US" sz="2000" dirty="0" err="1"/>
              <a:t>Direttivo</a:t>
            </a:r>
            <a:r>
              <a:rPr lang="en-US" sz="2000" dirty="0"/>
              <a:t> </a:t>
            </a:r>
            <a:r>
              <a:rPr lang="en-US" sz="2000" dirty="0" err="1"/>
              <a:t>Nazionale</a:t>
            </a:r>
            <a:r>
              <a:rPr lang="en-US" sz="2000" dirty="0"/>
              <a:t>, </a:t>
            </a:r>
            <a:r>
              <a:rPr lang="en-US" sz="2000" dirty="0" err="1"/>
              <a:t>ed</a:t>
            </a:r>
            <a:r>
              <a:rPr lang="en-US" sz="2000" dirty="0"/>
              <a:t> </a:t>
            </a:r>
            <a:r>
              <a:rPr lang="en-US" sz="2000" dirty="0" err="1"/>
              <a:t>organizzata</a:t>
            </a:r>
            <a:r>
              <a:rPr lang="en-US" sz="2000" dirty="0"/>
              <a:t> a </a:t>
            </a:r>
            <a:r>
              <a:rPr lang="en-US" sz="2000" dirty="0" err="1"/>
              <a:t>livello</a:t>
            </a:r>
            <a:r>
              <a:rPr lang="en-US" sz="2000" dirty="0"/>
              <a:t> </a:t>
            </a:r>
            <a:r>
              <a:rPr lang="en-US" sz="2000" dirty="0" err="1"/>
              <a:t>nazionale</a:t>
            </a:r>
            <a:r>
              <a:rPr lang="en-US" sz="2000" dirty="0"/>
              <a:t> in </a:t>
            </a:r>
            <a:r>
              <a:rPr lang="en-US" sz="2000" dirty="0" err="1"/>
              <a:t>Uffici</a:t>
            </a:r>
            <a:r>
              <a:rPr lang="en-US" sz="2000" dirty="0"/>
              <a:t> </a:t>
            </a:r>
            <a:r>
              <a:rPr lang="en-US" sz="2000" dirty="0" err="1"/>
              <a:t>Uffici</a:t>
            </a:r>
            <a:r>
              <a:rPr lang="en-US" sz="2000" dirty="0"/>
              <a:t> </a:t>
            </a:r>
            <a:r>
              <a:rPr lang="en-US" sz="2000" dirty="0" err="1"/>
              <a:t>che</a:t>
            </a:r>
            <a:r>
              <a:rPr lang="en-US" sz="2000" dirty="0"/>
              <a:t> </a:t>
            </a:r>
            <a:r>
              <a:rPr lang="en-US" sz="2000" dirty="0" err="1"/>
              <a:t>curano</a:t>
            </a:r>
            <a:r>
              <a:rPr lang="en-US" sz="2000" dirty="0"/>
              <a:t> </a:t>
            </a:r>
            <a:r>
              <a:rPr lang="en-US" sz="2000" dirty="0" err="1"/>
              <a:t>ed</a:t>
            </a:r>
            <a:r>
              <a:rPr lang="en-US" sz="2000" dirty="0"/>
              <a:t> </a:t>
            </a:r>
            <a:r>
              <a:rPr lang="en-US" sz="2000" dirty="0" err="1"/>
              <a:t>assistono</a:t>
            </a:r>
            <a:r>
              <a:rPr lang="en-US" sz="2000" dirty="0"/>
              <a:t> con un </a:t>
            </a:r>
            <a:r>
              <a:rPr lang="en-US" sz="2000" dirty="0" err="1"/>
              <a:t>servizio</a:t>
            </a:r>
            <a:r>
              <a:rPr lang="en-US" sz="2000" dirty="0"/>
              <a:t> </a:t>
            </a:r>
            <a:r>
              <a:rPr lang="en-US" sz="2000" dirty="0" err="1"/>
              <a:t>qualificato</a:t>
            </a:r>
            <a:r>
              <a:rPr lang="en-US" sz="2000" dirty="0"/>
              <a:t> le </a:t>
            </a:r>
            <a:r>
              <a:rPr lang="en-US" sz="2000" dirty="0" err="1"/>
              <a:t>associazioni</a:t>
            </a:r>
            <a:r>
              <a:rPr lang="en-US" sz="2000" dirty="0"/>
              <a:t> </a:t>
            </a:r>
            <a:r>
              <a:rPr lang="en-US" sz="2000" dirty="0" err="1"/>
              <a:t>locali</a:t>
            </a:r>
            <a:r>
              <a:rPr lang="en-US" sz="2000" dirty="0"/>
              <a:t>. </a:t>
            </a:r>
            <a:r>
              <a:rPr lang="en-US" sz="2000" dirty="0" err="1"/>
              <a:t>Interloquisce</a:t>
            </a:r>
            <a:r>
              <a:rPr lang="en-US" sz="2000" dirty="0"/>
              <a:t> con </a:t>
            </a:r>
            <a:r>
              <a:rPr lang="en-US" sz="2000" dirty="0" err="1"/>
              <a:t>istituzioni</a:t>
            </a:r>
            <a:r>
              <a:rPr lang="en-US" sz="2000" dirty="0"/>
              <a:t> </a:t>
            </a:r>
            <a:r>
              <a:rPr lang="en-US" sz="2000" dirty="0" err="1"/>
              <a:t>politiche</a:t>
            </a:r>
            <a:r>
              <a:rPr lang="en-US" sz="2000" dirty="0"/>
              <a:t> </a:t>
            </a:r>
            <a:r>
              <a:rPr lang="en-US" sz="2000" dirty="0" err="1"/>
              <a:t>ed</a:t>
            </a:r>
            <a:r>
              <a:rPr lang="en-US" sz="2000" dirty="0"/>
              <a:t> </a:t>
            </a:r>
            <a:r>
              <a:rPr lang="en-US" sz="2000" dirty="0" err="1"/>
              <a:t>amministrative</a:t>
            </a:r>
            <a:r>
              <a:rPr lang="en-US" sz="2000" dirty="0"/>
              <a:t> </a:t>
            </a:r>
            <a:r>
              <a:rPr lang="en-US" sz="2000" dirty="0" err="1"/>
              <a:t>ed</a:t>
            </a:r>
            <a:r>
              <a:rPr lang="en-US" sz="2000" dirty="0"/>
              <a:t> ha </a:t>
            </a:r>
            <a:r>
              <a:rPr lang="en-US" sz="2000" dirty="0" err="1"/>
              <a:t>rapporti</a:t>
            </a:r>
            <a:r>
              <a:rPr lang="en-US" sz="2000" dirty="0"/>
              <a:t> di </a:t>
            </a:r>
            <a:r>
              <a:rPr lang="en-US" sz="2000" dirty="0" err="1"/>
              <a:t>stretta</a:t>
            </a:r>
            <a:r>
              <a:rPr lang="en-US" sz="2000" dirty="0"/>
              <a:t> </a:t>
            </a:r>
            <a:r>
              <a:rPr lang="en-US" sz="2000" dirty="0" err="1"/>
              <a:t>collaborazione</a:t>
            </a:r>
            <a:r>
              <a:rPr lang="en-US" sz="2000" dirty="0"/>
              <a:t> con </a:t>
            </a:r>
            <a:r>
              <a:rPr lang="en-US" sz="2000" dirty="0" err="1"/>
              <a:t>organizzazioni</a:t>
            </a:r>
            <a:r>
              <a:rPr lang="en-US" sz="2000" dirty="0"/>
              <a:t> </a:t>
            </a:r>
            <a:r>
              <a:rPr lang="en-US" sz="2000" dirty="0" err="1"/>
              <a:t>attive</a:t>
            </a:r>
            <a:r>
              <a:rPr lang="en-US" sz="2000" dirty="0"/>
              <a:t> </a:t>
            </a:r>
            <a:r>
              <a:rPr lang="en-US" sz="2000" dirty="0" err="1"/>
              <a:t>nel</a:t>
            </a:r>
            <a:r>
              <a:rPr lang="en-US" sz="2000" dirty="0"/>
              <a:t> </a:t>
            </a:r>
            <a:r>
              <a:rPr lang="en-US" sz="2000" dirty="0" err="1"/>
              <a:t>sociale</a:t>
            </a:r>
            <a:r>
              <a:rPr lang="en-US" sz="2000" dirty="0"/>
              <a:t> </a:t>
            </a:r>
            <a:r>
              <a:rPr lang="en-US" sz="2000" dirty="0" err="1"/>
              <a:t>ed</a:t>
            </a:r>
            <a:r>
              <a:rPr lang="en-US" sz="2000" dirty="0"/>
              <a:t> </a:t>
            </a:r>
            <a:r>
              <a:rPr lang="en-US" sz="2000" dirty="0" err="1"/>
              <a:t>enti</a:t>
            </a:r>
            <a:r>
              <a:rPr lang="en-US" sz="2000" dirty="0"/>
              <a:t> </a:t>
            </a:r>
            <a:r>
              <a:rPr lang="en-US" sz="2000" dirty="0" err="1"/>
              <a:t>locali</a:t>
            </a:r>
            <a:r>
              <a:rPr lang="en-US" sz="2000" dirty="0"/>
              <a:t>. In </a:t>
            </a:r>
            <a:r>
              <a:rPr lang="en-US" sz="2000" dirty="0" err="1"/>
              <a:t>particolare</a:t>
            </a:r>
            <a:r>
              <a:rPr lang="en-US" sz="2000" dirty="0"/>
              <a:t> </a:t>
            </a:r>
            <a:r>
              <a:rPr lang="en-US" sz="2000" dirty="0" err="1"/>
              <a:t>l’AGe</a:t>
            </a:r>
            <a:r>
              <a:rPr lang="en-US" sz="2000" dirty="0"/>
              <a:t> fa parte </a:t>
            </a:r>
            <a:r>
              <a:rPr lang="en-US" sz="2000" dirty="0" smtClean="0"/>
              <a:t>del </a:t>
            </a:r>
            <a:r>
              <a:rPr lang="en-US" sz="2000" dirty="0" err="1" smtClean="0"/>
              <a:t>Fonags</a:t>
            </a:r>
            <a:r>
              <a:rPr lang="en-US" sz="2000" dirty="0" smtClean="0"/>
              <a:t>(Forum </a:t>
            </a:r>
            <a:r>
              <a:rPr lang="en-US" sz="2000" dirty="0" err="1"/>
              <a:t>Nazionale</a:t>
            </a:r>
            <a:r>
              <a:rPr lang="en-US" sz="2000" dirty="0"/>
              <a:t> </a:t>
            </a:r>
            <a:r>
              <a:rPr lang="en-US" sz="2000" dirty="0" err="1"/>
              <a:t>dei</a:t>
            </a:r>
            <a:r>
              <a:rPr lang="en-US" sz="2000" dirty="0"/>
              <a:t> </a:t>
            </a:r>
            <a:r>
              <a:rPr lang="en-US" sz="2000" dirty="0" err="1"/>
              <a:t>Genitori</a:t>
            </a:r>
            <a:r>
              <a:rPr lang="en-US" sz="2000" dirty="0"/>
              <a:t> e </a:t>
            </a:r>
            <a:r>
              <a:rPr lang="en-US" sz="2000" dirty="0" err="1"/>
              <a:t>della</a:t>
            </a:r>
            <a:r>
              <a:rPr lang="en-US" sz="2000" dirty="0"/>
              <a:t> </a:t>
            </a:r>
            <a:r>
              <a:rPr lang="en-US" sz="2000" dirty="0" err="1"/>
              <a:t>Scuola</a:t>
            </a:r>
            <a:r>
              <a:rPr lang="en-US" sz="2000" dirty="0"/>
              <a:t>) </a:t>
            </a:r>
            <a:r>
              <a:rPr lang="en-US" sz="2000" dirty="0" err="1"/>
              <a:t>presso</a:t>
            </a:r>
            <a:r>
              <a:rPr lang="en-US" sz="2000" dirty="0"/>
              <a:t> </a:t>
            </a:r>
            <a:r>
              <a:rPr lang="en-US" sz="2000" dirty="0" err="1" smtClean="0"/>
              <a:t>il</a:t>
            </a:r>
            <a:r>
              <a:rPr lang="en-US" sz="2000" dirty="0" smtClean="0"/>
              <a:t> MIUR, </a:t>
            </a:r>
            <a:r>
              <a:rPr lang="en-US" sz="2000" dirty="0"/>
              <a:t>del </a:t>
            </a:r>
            <a:r>
              <a:rPr lang="en-US" sz="2000" dirty="0" err="1"/>
              <a:t>Consiglio</a:t>
            </a:r>
            <a:r>
              <a:rPr lang="en-US" sz="2000" dirty="0"/>
              <a:t> </a:t>
            </a:r>
            <a:r>
              <a:rPr lang="en-US" sz="2000" dirty="0" err="1"/>
              <a:t>consultivo</a:t>
            </a:r>
            <a:r>
              <a:rPr lang="en-US" sz="2000" dirty="0"/>
              <a:t> </a:t>
            </a:r>
            <a:r>
              <a:rPr lang="en-US" sz="2000" dirty="0" err="1"/>
              <a:t>degli</a:t>
            </a:r>
            <a:r>
              <a:rPr lang="en-US" sz="2000" dirty="0"/>
              <a:t> </a:t>
            </a:r>
            <a:r>
              <a:rPr lang="en-US" sz="2000" dirty="0" err="1"/>
              <a:t>utenti</a:t>
            </a:r>
            <a:r>
              <a:rPr lang="en-US" sz="2000" dirty="0"/>
              <a:t> </a:t>
            </a:r>
            <a:r>
              <a:rPr lang="en-US" sz="2000" dirty="0" err="1"/>
              <a:t>radiotelevisivi</a:t>
            </a:r>
            <a:r>
              <a:rPr lang="en-US" sz="2000" dirty="0"/>
              <a:t> </a:t>
            </a:r>
            <a:r>
              <a:rPr lang="en-US" sz="2000" dirty="0" err="1"/>
              <a:t>presso</a:t>
            </a:r>
            <a:r>
              <a:rPr lang="en-US" sz="2000" dirty="0"/>
              <a:t> </a:t>
            </a:r>
            <a:r>
              <a:rPr lang="en-US" sz="2000" dirty="0" smtClean="0"/>
              <a:t>Il </a:t>
            </a:r>
            <a:r>
              <a:rPr lang="en-US" sz="2000" dirty="0" err="1" smtClean="0"/>
              <a:t>Garante</a:t>
            </a:r>
            <a:r>
              <a:rPr lang="en-US" sz="2000" dirty="0" smtClean="0"/>
              <a:t> </a:t>
            </a:r>
            <a:r>
              <a:rPr lang="en-US" sz="2000" dirty="0" err="1" smtClean="0"/>
              <a:t>delle</a:t>
            </a:r>
            <a:r>
              <a:rPr lang="en-US" sz="2000" dirty="0" smtClean="0"/>
              <a:t> </a:t>
            </a:r>
            <a:r>
              <a:rPr lang="en-US" sz="2000" dirty="0" err="1" smtClean="0"/>
              <a:t>Comunicazioni</a:t>
            </a:r>
            <a:r>
              <a:rPr lang="en-US" sz="2000" dirty="0" smtClean="0"/>
              <a:t>, del Forum </a:t>
            </a:r>
            <a:r>
              <a:rPr lang="en-US" sz="2000" dirty="0" err="1" smtClean="0"/>
              <a:t>delle</a:t>
            </a:r>
            <a:r>
              <a:rPr lang="en-US" sz="2000" dirty="0" smtClean="0"/>
              <a:t> </a:t>
            </a:r>
            <a:r>
              <a:rPr lang="en-US" sz="2000" dirty="0" err="1" smtClean="0"/>
              <a:t>Associazioni</a:t>
            </a:r>
            <a:r>
              <a:rPr lang="en-US" sz="2000" dirty="0"/>
              <a:t> </a:t>
            </a:r>
            <a:r>
              <a:rPr lang="en-US" sz="2000" dirty="0" err="1" smtClean="0"/>
              <a:t>Familiari</a:t>
            </a:r>
            <a:r>
              <a:rPr lang="en-US" sz="2000" dirty="0" smtClean="0"/>
              <a:t>, </a:t>
            </a:r>
            <a:r>
              <a:rPr lang="en-US" sz="2000" dirty="0" err="1" smtClean="0"/>
              <a:t>della</a:t>
            </a:r>
            <a:r>
              <a:rPr lang="en-US" sz="2000" dirty="0" smtClean="0"/>
              <a:t> </a:t>
            </a:r>
            <a:r>
              <a:rPr lang="en-US" sz="2000" dirty="0" err="1" smtClean="0"/>
              <a:t>Consulta</a:t>
            </a:r>
            <a:r>
              <a:rPr lang="en-US" sz="2000" dirty="0" smtClean="0"/>
              <a:t> </a:t>
            </a:r>
            <a:r>
              <a:rPr lang="en-US" sz="2000" dirty="0" err="1" smtClean="0"/>
              <a:t>degli</a:t>
            </a:r>
            <a:r>
              <a:rPr lang="en-US" sz="2000" dirty="0" smtClean="0"/>
              <a:t> </a:t>
            </a:r>
            <a:r>
              <a:rPr lang="en-US" sz="2000" dirty="0" err="1"/>
              <a:t>Esperti</a:t>
            </a:r>
            <a:r>
              <a:rPr lang="en-US" sz="2000" dirty="0"/>
              <a:t> del</a:t>
            </a:r>
            <a:endParaRPr lang="it-IT" sz="2000" dirty="0"/>
          </a:p>
          <a:p>
            <a:pPr algn="just" eaLnBrk="1" hangingPunct="1"/>
            <a:endParaRPr lang="it-IT" dirty="0" smtClean="0"/>
          </a:p>
        </p:txBody>
      </p:sp>
    </p:spTree>
    <p:extLst>
      <p:ext uri="{BB962C8B-B14F-4D97-AF65-F5344CB8AC3E}">
        <p14:creationId xmlns:p14="http://schemas.microsoft.com/office/powerpoint/2010/main" val="13501241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egnaposto contenuto 2"/>
          <p:cNvSpPr>
            <a:spLocks noGrp="1"/>
          </p:cNvSpPr>
          <p:nvPr>
            <p:ph idx="1"/>
          </p:nvPr>
        </p:nvSpPr>
        <p:spPr>
          <a:xfrm>
            <a:off x="571500" y="428625"/>
            <a:ext cx="7239000" cy="6203950"/>
          </a:xfrm>
        </p:spPr>
        <p:txBody>
          <a:bodyPr/>
          <a:lstStyle/>
          <a:p>
            <a:pPr algn="just" eaLnBrk="1" hangingPunct="1"/>
            <a:r>
              <a:rPr lang="en-US" sz="2000" dirty="0" err="1"/>
              <a:t>Dipartimento</a:t>
            </a:r>
            <a:r>
              <a:rPr lang="en-US" sz="2000" dirty="0"/>
              <a:t> </a:t>
            </a:r>
            <a:r>
              <a:rPr lang="en-US" sz="2000" dirty="0" err="1"/>
              <a:t>Antidroga</a:t>
            </a:r>
            <a:r>
              <a:rPr lang="en-US" sz="2000" dirty="0"/>
              <a:t> </a:t>
            </a:r>
            <a:r>
              <a:rPr lang="en-US" sz="2000" dirty="0" err="1"/>
              <a:t>presso</a:t>
            </a:r>
            <a:r>
              <a:rPr lang="en-US" sz="2000" dirty="0"/>
              <a:t> la </a:t>
            </a:r>
            <a:r>
              <a:rPr lang="en-US" sz="2000" dirty="0" err="1"/>
              <a:t>Presidenza</a:t>
            </a:r>
            <a:r>
              <a:rPr lang="en-US" sz="2000" dirty="0"/>
              <a:t> del </a:t>
            </a:r>
            <a:r>
              <a:rPr lang="en-US" sz="2000" dirty="0" err="1"/>
              <a:t>Consiglio</a:t>
            </a:r>
            <a:r>
              <a:rPr lang="en-US" sz="2000" dirty="0"/>
              <a:t>, </a:t>
            </a:r>
            <a:r>
              <a:rPr lang="en-US" sz="2000" dirty="0" smtClean="0"/>
              <a:t>del COPERCOM (</a:t>
            </a:r>
            <a:r>
              <a:rPr lang="en-US" sz="2000" dirty="0" err="1" smtClean="0"/>
              <a:t>Coordinamento</a:t>
            </a:r>
            <a:r>
              <a:rPr lang="en-US" sz="2000" dirty="0" smtClean="0"/>
              <a:t> </a:t>
            </a:r>
            <a:r>
              <a:rPr lang="en-US" sz="2000" dirty="0"/>
              <a:t>per la </a:t>
            </a:r>
            <a:r>
              <a:rPr lang="en-US" sz="2000" dirty="0" err="1"/>
              <a:t>Comunicazione</a:t>
            </a:r>
            <a:r>
              <a:rPr lang="en-US" sz="2000" dirty="0"/>
              <a:t>, </a:t>
            </a:r>
            <a:r>
              <a:rPr lang="en-US" sz="2000" dirty="0" err="1"/>
              <a:t>costituitosi</a:t>
            </a:r>
            <a:r>
              <a:rPr lang="en-US" sz="2000" dirty="0"/>
              <a:t> con </a:t>
            </a:r>
            <a:r>
              <a:rPr lang="en-US" sz="2000" dirty="0" err="1"/>
              <a:t>altre</a:t>
            </a:r>
            <a:r>
              <a:rPr lang="en-US" sz="2000" dirty="0"/>
              <a:t> </a:t>
            </a:r>
            <a:r>
              <a:rPr lang="en-US" sz="2000" dirty="0" err="1"/>
              <a:t>associazioni</a:t>
            </a:r>
            <a:r>
              <a:rPr lang="en-US" sz="2000" dirty="0"/>
              <a:t> di </a:t>
            </a:r>
            <a:r>
              <a:rPr lang="en-US" sz="2000" dirty="0" err="1"/>
              <a:t>educatori</a:t>
            </a:r>
            <a:r>
              <a:rPr lang="en-US" sz="2000" dirty="0"/>
              <a:t> come </a:t>
            </a:r>
            <a:r>
              <a:rPr lang="en-US" sz="2000" dirty="0" err="1"/>
              <a:t>soggetto</a:t>
            </a:r>
            <a:r>
              <a:rPr lang="en-US" sz="2000" dirty="0"/>
              <a:t> </a:t>
            </a:r>
            <a:r>
              <a:rPr lang="en-US" sz="2000" dirty="0" err="1"/>
              <a:t>che</a:t>
            </a:r>
            <a:r>
              <a:rPr lang="en-US" sz="2000" dirty="0"/>
              <a:t> </a:t>
            </a:r>
            <a:r>
              <a:rPr lang="en-US" sz="2000" dirty="0" err="1"/>
              <a:t>si</a:t>
            </a:r>
            <a:r>
              <a:rPr lang="en-US" sz="2000" dirty="0"/>
              <a:t> </a:t>
            </a:r>
            <a:r>
              <a:rPr lang="en-US" sz="2000" dirty="0" err="1"/>
              <a:t>confronta</a:t>
            </a:r>
            <a:r>
              <a:rPr lang="en-US" sz="2000" dirty="0"/>
              <a:t> con </a:t>
            </a:r>
            <a:r>
              <a:rPr lang="en-US" sz="2000" dirty="0" err="1"/>
              <a:t>gli</a:t>
            </a:r>
            <a:r>
              <a:rPr lang="en-US" sz="2000" dirty="0"/>
              <a:t> </a:t>
            </a:r>
            <a:r>
              <a:rPr lang="en-US" sz="2000" dirty="0" err="1"/>
              <a:t>operatori</a:t>
            </a:r>
            <a:r>
              <a:rPr lang="en-US" sz="2000" dirty="0"/>
              <a:t> </a:t>
            </a:r>
            <a:r>
              <a:rPr lang="en-US" sz="2000" dirty="0" err="1"/>
              <a:t>della</a:t>
            </a:r>
            <a:r>
              <a:rPr lang="en-US" sz="2000" dirty="0"/>
              <a:t> </a:t>
            </a:r>
            <a:r>
              <a:rPr lang="en-US" sz="2000" dirty="0" err="1"/>
              <a:t>comunicazione</a:t>
            </a:r>
            <a:r>
              <a:rPr lang="en-US" sz="2000" dirty="0"/>
              <a:t> e con le </a:t>
            </a:r>
            <a:r>
              <a:rPr lang="en-US" sz="2000" dirty="0" err="1"/>
              <a:t>Istituzioni</a:t>
            </a:r>
            <a:r>
              <a:rPr lang="en-US" sz="2000" dirty="0"/>
              <a:t>), </a:t>
            </a:r>
            <a:r>
              <a:rPr lang="en-US" sz="2000" dirty="0" smtClean="0"/>
              <a:t>del Forum del </a:t>
            </a:r>
            <a:r>
              <a:rPr lang="en-US" sz="2000" dirty="0" err="1" smtClean="0"/>
              <a:t>Terzo</a:t>
            </a:r>
            <a:r>
              <a:rPr lang="en-US" sz="2000" dirty="0" smtClean="0"/>
              <a:t> </a:t>
            </a:r>
            <a:r>
              <a:rPr lang="en-US" sz="2000" dirty="0" err="1" smtClean="0"/>
              <a:t>Settore</a:t>
            </a:r>
            <a:r>
              <a:rPr lang="en-US" sz="2000" dirty="0" smtClean="0"/>
              <a:t>, </a:t>
            </a:r>
            <a:r>
              <a:rPr lang="en-US" sz="2000" dirty="0"/>
              <a:t>del </a:t>
            </a:r>
            <a:r>
              <a:rPr lang="en-US" sz="2000" dirty="0" err="1"/>
              <a:t>Tavolo</a:t>
            </a:r>
            <a:r>
              <a:rPr lang="en-US" sz="2000" dirty="0"/>
              <a:t> </a:t>
            </a:r>
            <a:r>
              <a:rPr lang="en-US" sz="2000" dirty="0" err="1"/>
              <a:t>interassociativo</a:t>
            </a:r>
            <a:r>
              <a:rPr lang="en-US" sz="2000" dirty="0"/>
              <a:t> per </a:t>
            </a:r>
            <a:r>
              <a:rPr lang="en-US" sz="2000" dirty="0" err="1"/>
              <a:t>l’Educazione</a:t>
            </a:r>
            <a:r>
              <a:rPr lang="en-US" sz="2000" dirty="0"/>
              <a:t> </a:t>
            </a:r>
            <a:r>
              <a:rPr lang="en-US" sz="2000" dirty="0" err="1"/>
              <a:t>presso</a:t>
            </a:r>
            <a:r>
              <a:rPr lang="en-US" sz="2000" dirty="0"/>
              <a:t> la C.E.I., </a:t>
            </a:r>
            <a:r>
              <a:rPr lang="en-US" sz="2000" dirty="0" smtClean="0"/>
              <a:t>del </a:t>
            </a:r>
            <a:r>
              <a:rPr lang="en-US" sz="2000" dirty="0" err="1" smtClean="0"/>
              <a:t>Pidida</a:t>
            </a:r>
            <a:r>
              <a:rPr lang="en-US" sz="2000" dirty="0" smtClean="0"/>
              <a:t>, </a:t>
            </a:r>
            <a:r>
              <a:rPr lang="en-US" sz="2000" dirty="0" err="1"/>
              <a:t>coordinamento</a:t>
            </a:r>
            <a:r>
              <a:rPr lang="en-US" sz="2000" dirty="0"/>
              <a:t> </a:t>
            </a:r>
            <a:r>
              <a:rPr lang="en-US" sz="2000" dirty="0" err="1"/>
              <a:t>promosso</a:t>
            </a:r>
            <a:r>
              <a:rPr lang="en-US" sz="2000" dirty="0"/>
              <a:t> </a:t>
            </a:r>
            <a:r>
              <a:rPr lang="en-US" sz="2000" dirty="0" err="1"/>
              <a:t>dall’Unicef</a:t>
            </a:r>
            <a:r>
              <a:rPr lang="en-US" sz="2000" dirty="0"/>
              <a:t> in Italia per i </a:t>
            </a:r>
            <a:r>
              <a:rPr lang="en-US" sz="2000" dirty="0" err="1"/>
              <a:t>diritti</a:t>
            </a:r>
            <a:r>
              <a:rPr lang="en-US" sz="2000" dirty="0"/>
              <a:t> </a:t>
            </a:r>
            <a:r>
              <a:rPr lang="en-US" sz="2000" dirty="0" err="1"/>
              <a:t>dei</a:t>
            </a:r>
            <a:r>
              <a:rPr lang="en-US" sz="2000" dirty="0"/>
              <a:t> </a:t>
            </a:r>
            <a:r>
              <a:rPr lang="en-US" sz="2000" dirty="0" err="1"/>
              <a:t>minori</a:t>
            </a:r>
            <a:r>
              <a:rPr lang="en-US" sz="2000" dirty="0"/>
              <a:t>. </a:t>
            </a:r>
            <a:r>
              <a:rPr lang="en-US" sz="2000" dirty="0" err="1"/>
              <a:t>Aderisce</a:t>
            </a:r>
            <a:r>
              <a:rPr lang="en-US" sz="2000" dirty="0"/>
              <a:t> </a:t>
            </a:r>
            <a:r>
              <a:rPr lang="en-US" sz="2000" dirty="0" err="1"/>
              <a:t>alle</a:t>
            </a:r>
            <a:r>
              <a:rPr lang="en-US" sz="2000" dirty="0"/>
              <a:t> </a:t>
            </a:r>
            <a:r>
              <a:rPr lang="en-US" sz="2000" dirty="0" err="1"/>
              <a:t>organizzazioni</a:t>
            </a:r>
            <a:r>
              <a:rPr lang="en-US" sz="2000" dirty="0"/>
              <a:t> </a:t>
            </a:r>
            <a:r>
              <a:rPr lang="en-US" sz="2000" dirty="0" err="1" smtClean="0"/>
              <a:t>internazionali</a:t>
            </a:r>
            <a:r>
              <a:rPr lang="en-US" sz="2000" dirty="0" smtClean="0"/>
              <a:t> EPA (European </a:t>
            </a:r>
            <a:r>
              <a:rPr lang="en-US" sz="2000" dirty="0"/>
              <a:t>Parenting Association) </a:t>
            </a:r>
            <a:r>
              <a:rPr lang="en-US" sz="2000" dirty="0" smtClean="0"/>
              <a:t>e COFACE(Confederation </a:t>
            </a:r>
            <a:r>
              <a:rPr lang="en-US" sz="2000" dirty="0"/>
              <a:t>of Family </a:t>
            </a:r>
            <a:r>
              <a:rPr lang="en-US" sz="2000" dirty="0" err="1"/>
              <a:t>Organisations</a:t>
            </a:r>
            <a:r>
              <a:rPr lang="en-US" sz="2000" dirty="0"/>
              <a:t> in the European Union</a:t>
            </a:r>
            <a:r>
              <a:rPr lang="en-US" sz="2000" dirty="0" smtClean="0"/>
              <a:t>).</a:t>
            </a:r>
          </a:p>
          <a:p>
            <a:pPr algn="just" eaLnBrk="1" hangingPunct="1"/>
            <a:r>
              <a:rPr lang="en-US" sz="2000" dirty="0" err="1"/>
              <a:t>L’AGe</a:t>
            </a:r>
            <a:r>
              <a:rPr lang="en-US" sz="2000" dirty="0"/>
              <a:t> ha un </a:t>
            </a:r>
            <a:r>
              <a:rPr lang="en-US" sz="2000" dirty="0" err="1"/>
              <a:t>proprio</a:t>
            </a:r>
            <a:r>
              <a:rPr lang="en-US" sz="2000" dirty="0"/>
              <a:t> </a:t>
            </a:r>
            <a:r>
              <a:rPr lang="en-US" sz="2000" dirty="0" err="1"/>
              <a:t>periodico</a:t>
            </a:r>
            <a:r>
              <a:rPr lang="en-US" sz="2000" dirty="0"/>
              <a:t> </a:t>
            </a:r>
            <a:r>
              <a:rPr lang="en-US" sz="2000" dirty="0" err="1"/>
              <a:t>associativo</a:t>
            </a:r>
            <a:r>
              <a:rPr lang="en-US" sz="2000" dirty="0"/>
              <a:t>, </a:t>
            </a:r>
            <a:r>
              <a:rPr lang="en-US" sz="2000" dirty="0" err="1"/>
              <a:t>denominato</a:t>
            </a:r>
            <a:r>
              <a:rPr lang="en-US" sz="2000" dirty="0"/>
              <a:t> </a:t>
            </a:r>
            <a:r>
              <a:rPr lang="en-US" sz="2000" dirty="0" err="1"/>
              <a:t>Agestampa</a:t>
            </a:r>
            <a:r>
              <a:rPr lang="en-US" sz="2000" dirty="0"/>
              <a:t>, </a:t>
            </a:r>
            <a:r>
              <a:rPr lang="en-US" sz="2000" dirty="0" err="1"/>
              <a:t>che</a:t>
            </a:r>
            <a:r>
              <a:rPr lang="en-US" sz="2000" dirty="0"/>
              <a:t> </a:t>
            </a:r>
            <a:r>
              <a:rPr lang="en-US" sz="2000" dirty="0" err="1"/>
              <a:t>raggiunge</a:t>
            </a:r>
            <a:r>
              <a:rPr lang="en-US" sz="2000" dirty="0"/>
              <a:t> </a:t>
            </a:r>
            <a:r>
              <a:rPr lang="en-US" sz="2000" dirty="0" err="1"/>
              <a:t>sia</a:t>
            </a:r>
            <a:r>
              <a:rPr lang="en-US" sz="2000" dirty="0"/>
              <a:t> </a:t>
            </a:r>
            <a:r>
              <a:rPr lang="en-US" sz="2000" dirty="0" err="1"/>
              <a:t>gli</a:t>
            </a:r>
            <a:r>
              <a:rPr lang="en-US" sz="2000" dirty="0"/>
              <a:t> </a:t>
            </a:r>
            <a:r>
              <a:rPr lang="en-US" sz="2000" dirty="0" err="1"/>
              <a:t>associati</a:t>
            </a:r>
            <a:r>
              <a:rPr lang="en-US" sz="2000" dirty="0"/>
              <a:t> </a:t>
            </a:r>
            <a:r>
              <a:rPr lang="en-US" sz="2000" dirty="0" err="1"/>
              <a:t>che</a:t>
            </a:r>
            <a:r>
              <a:rPr lang="en-US" sz="2000" dirty="0"/>
              <a:t> un </a:t>
            </a:r>
            <a:r>
              <a:rPr lang="en-US" sz="2000" dirty="0" err="1"/>
              <a:t>indirizzario</a:t>
            </a:r>
            <a:r>
              <a:rPr lang="en-US" sz="2000" dirty="0"/>
              <a:t> </a:t>
            </a:r>
            <a:r>
              <a:rPr lang="en-US" sz="2000" dirty="0" err="1"/>
              <a:t>selezionato</a:t>
            </a:r>
            <a:r>
              <a:rPr lang="en-US" sz="2000" dirty="0"/>
              <a:t> </a:t>
            </a:r>
            <a:r>
              <a:rPr lang="en-US" sz="2000" dirty="0" err="1"/>
              <a:t>comprendente</a:t>
            </a:r>
            <a:r>
              <a:rPr lang="en-US" sz="2000" dirty="0"/>
              <a:t>, </a:t>
            </a:r>
            <a:r>
              <a:rPr lang="en-US" sz="2000" dirty="0" err="1"/>
              <a:t>fra</a:t>
            </a:r>
            <a:r>
              <a:rPr lang="en-US" sz="2000" dirty="0"/>
              <a:t> </a:t>
            </a:r>
            <a:r>
              <a:rPr lang="en-US" sz="2000" dirty="0" err="1"/>
              <a:t>gli</a:t>
            </a:r>
            <a:r>
              <a:rPr lang="en-US" sz="2000" dirty="0"/>
              <a:t> </a:t>
            </a:r>
            <a:r>
              <a:rPr lang="en-US" sz="2000" dirty="0" err="1"/>
              <a:t>altri</a:t>
            </a:r>
            <a:r>
              <a:rPr lang="en-US" sz="2000" dirty="0"/>
              <a:t>, </a:t>
            </a:r>
            <a:r>
              <a:rPr lang="en-US" sz="2000" dirty="0" err="1"/>
              <a:t>Assessori</a:t>
            </a:r>
            <a:r>
              <a:rPr lang="en-US" sz="2000" dirty="0"/>
              <a:t> </a:t>
            </a:r>
            <a:r>
              <a:rPr lang="en-US" sz="2000" dirty="0" err="1"/>
              <a:t>regionali</a:t>
            </a:r>
            <a:r>
              <a:rPr lang="en-US" sz="2000" dirty="0"/>
              <a:t> </a:t>
            </a:r>
            <a:r>
              <a:rPr lang="en-US" sz="2000" dirty="0" err="1"/>
              <a:t>all’Istruzione</a:t>
            </a:r>
            <a:r>
              <a:rPr lang="en-US" sz="2000" dirty="0"/>
              <a:t> e </a:t>
            </a:r>
            <a:r>
              <a:rPr lang="en-US" sz="2000" dirty="0" err="1"/>
              <a:t>alla</a:t>
            </a:r>
            <a:r>
              <a:rPr lang="en-US" sz="2000" dirty="0"/>
              <a:t> </a:t>
            </a:r>
            <a:r>
              <a:rPr lang="en-US" sz="2000" dirty="0" err="1"/>
              <a:t>Famiglia</a:t>
            </a:r>
            <a:r>
              <a:rPr lang="en-US" sz="2000" dirty="0"/>
              <a:t>, </a:t>
            </a:r>
            <a:r>
              <a:rPr lang="en-US" sz="2000" dirty="0" err="1"/>
              <a:t>Diocesi</a:t>
            </a:r>
            <a:r>
              <a:rPr lang="en-US" sz="2000" dirty="0"/>
              <a:t>, </a:t>
            </a:r>
            <a:r>
              <a:rPr lang="en-US" sz="2000" dirty="0" err="1"/>
              <a:t>scuole</a:t>
            </a:r>
            <a:r>
              <a:rPr lang="en-US" sz="2000" dirty="0"/>
              <a:t>, </a:t>
            </a:r>
            <a:r>
              <a:rPr lang="en-US" sz="2000" dirty="0" err="1"/>
              <a:t>uffici</a:t>
            </a:r>
            <a:r>
              <a:rPr lang="en-US" sz="2000" dirty="0"/>
              <a:t> </a:t>
            </a:r>
            <a:r>
              <a:rPr lang="en-US" sz="2000" dirty="0" err="1"/>
              <a:t>dell’amministrazione</a:t>
            </a:r>
            <a:r>
              <a:rPr lang="en-US" sz="2000" dirty="0"/>
              <a:t> </a:t>
            </a:r>
            <a:r>
              <a:rPr lang="en-US" sz="2000" dirty="0" err="1"/>
              <a:t>scolastica</a:t>
            </a:r>
            <a:r>
              <a:rPr lang="en-US" sz="2000" dirty="0"/>
              <a:t>, </a:t>
            </a:r>
            <a:r>
              <a:rPr lang="en-US" sz="2000" dirty="0" err="1"/>
              <a:t>enti</a:t>
            </a:r>
            <a:r>
              <a:rPr lang="en-US" sz="2000" dirty="0"/>
              <a:t> </a:t>
            </a:r>
            <a:r>
              <a:rPr lang="en-US" sz="2000" dirty="0" err="1"/>
              <a:t>particolarmente</a:t>
            </a:r>
            <a:r>
              <a:rPr lang="en-US" sz="2000" dirty="0"/>
              <a:t> </a:t>
            </a:r>
            <a:r>
              <a:rPr lang="en-US" sz="2000" dirty="0" err="1"/>
              <a:t>significativi</a:t>
            </a:r>
            <a:r>
              <a:rPr lang="en-US" sz="2000" dirty="0"/>
              <a:t> </a:t>
            </a:r>
            <a:r>
              <a:rPr lang="en-US" sz="2000" dirty="0" err="1"/>
              <a:t>nel</a:t>
            </a:r>
            <a:r>
              <a:rPr lang="en-US" sz="2000" dirty="0"/>
              <a:t> </a:t>
            </a:r>
            <a:r>
              <a:rPr lang="en-US" sz="2000" dirty="0" err="1"/>
              <a:t>mondo</a:t>
            </a:r>
            <a:r>
              <a:rPr lang="en-US" sz="2000" dirty="0"/>
              <a:t> </a:t>
            </a:r>
            <a:r>
              <a:rPr lang="en-US" sz="2000" dirty="0" err="1"/>
              <a:t>dell’educazione</a:t>
            </a:r>
            <a:r>
              <a:rPr lang="en-US" sz="2000" dirty="0"/>
              <a:t> e del </a:t>
            </a:r>
            <a:r>
              <a:rPr lang="en-US" sz="2000" dirty="0" err="1"/>
              <a:t>sociale</a:t>
            </a:r>
            <a:endParaRPr lang="it-IT" sz="2000" dirty="0"/>
          </a:p>
          <a:p>
            <a:pPr algn="just" eaLnBrk="1" hangingPunct="1"/>
            <a:endParaRPr lang="en-US" sz="2000" dirty="0"/>
          </a:p>
        </p:txBody>
      </p:sp>
    </p:spTree>
    <p:extLst>
      <p:ext uri="{BB962C8B-B14F-4D97-AF65-F5344CB8AC3E}">
        <p14:creationId xmlns:p14="http://schemas.microsoft.com/office/powerpoint/2010/main" val="3045363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egnaposto contenuto 2"/>
          <p:cNvSpPr>
            <a:spLocks noGrp="1"/>
          </p:cNvSpPr>
          <p:nvPr>
            <p:ph idx="1"/>
          </p:nvPr>
        </p:nvSpPr>
        <p:spPr>
          <a:xfrm>
            <a:off x="571500" y="428625"/>
            <a:ext cx="7239000" cy="6203950"/>
          </a:xfrm>
        </p:spPr>
        <p:txBody>
          <a:bodyPr/>
          <a:lstStyle/>
          <a:p>
            <a:r>
              <a:rPr lang="en-US" sz="2000" b="1" dirty="0"/>
              <a:t>L’A.GE.D.O. è </a:t>
            </a:r>
            <a:r>
              <a:rPr lang="en-US" sz="2000" b="1" dirty="0" err="1"/>
              <a:t>costituita</a:t>
            </a:r>
            <a:r>
              <a:rPr lang="en-US" sz="2000" b="1" dirty="0"/>
              <a:t> da </a:t>
            </a:r>
            <a:r>
              <a:rPr lang="en-US" sz="2000" b="1" dirty="0" err="1"/>
              <a:t>genitori</a:t>
            </a:r>
            <a:r>
              <a:rPr lang="en-US" sz="2000" b="1" dirty="0"/>
              <a:t>, </a:t>
            </a:r>
            <a:r>
              <a:rPr lang="en-US" sz="2000" b="1" dirty="0" err="1"/>
              <a:t>parenti</a:t>
            </a:r>
            <a:r>
              <a:rPr lang="en-US" sz="2000" b="1" dirty="0"/>
              <a:t> e amici di </a:t>
            </a:r>
            <a:r>
              <a:rPr lang="en-US" sz="2000" b="1" dirty="0" err="1"/>
              <a:t>uomini</a:t>
            </a:r>
            <a:r>
              <a:rPr lang="en-US" sz="2000" b="1" dirty="0"/>
              <a:t> e </a:t>
            </a:r>
            <a:r>
              <a:rPr lang="en-US" sz="2000" b="1" dirty="0" err="1"/>
              <a:t>donne</a:t>
            </a:r>
            <a:r>
              <a:rPr lang="en-US" sz="2000" b="1" dirty="0"/>
              <a:t> </a:t>
            </a:r>
            <a:r>
              <a:rPr lang="en-US" sz="2000" b="1" dirty="0" err="1"/>
              <a:t>omosessuali</a:t>
            </a:r>
            <a:r>
              <a:rPr lang="en-US" sz="2000" b="1" dirty="0"/>
              <a:t>, </a:t>
            </a:r>
            <a:r>
              <a:rPr lang="en-US" sz="2000" b="1" dirty="0" err="1"/>
              <a:t>bisessuali</a:t>
            </a:r>
            <a:r>
              <a:rPr lang="en-US" sz="2000" b="1" dirty="0"/>
              <a:t> e </a:t>
            </a:r>
            <a:r>
              <a:rPr lang="en-US" sz="2000" b="1" dirty="0" err="1"/>
              <a:t>transessuali</a:t>
            </a:r>
            <a:r>
              <a:rPr lang="en-US" sz="2000" b="1" dirty="0"/>
              <a:t> </a:t>
            </a:r>
            <a:r>
              <a:rPr lang="en-US" sz="2000" b="1" dirty="0" err="1"/>
              <a:t>che</a:t>
            </a:r>
            <a:r>
              <a:rPr lang="en-US" sz="2000" b="1" dirty="0"/>
              <a:t> </a:t>
            </a:r>
            <a:r>
              <a:rPr lang="en-US" sz="2000" b="1" dirty="0" err="1"/>
              <a:t>si</a:t>
            </a:r>
            <a:r>
              <a:rPr lang="en-US" sz="2000" b="1" dirty="0"/>
              <a:t> </a:t>
            </a:r>
            <a:r>
              <a:rPr lang="en-US" sz="2000" b="1" dirty="0" err="1"/>
              <a:t>impegnano</a:t>
            </a:r>
            <a:r>
              <a:rPr lang="en-US" sz="2000" b="1" dirty="0"/>
              <a:t> per </a:t>
            </a:r>
            <a:r>
              <a:rPr lang="en-US" sz="2000" b="1" dirty="0" err="1"/>
              <a:t>l’affermazione</a:t>
            </a:r>
            <a:r>
              <a:rPr lang="en-US" sz="2000" b="1" dirty="0"/>
              <a:t> </a:t>
            </a:r>
            <a:r>
              <a:rPr lang="en-US" sz="2000" b="1" dirty="0" err="1"/>
              <a:t>dei</a:t>
            </a:r>
            <a:r>
              <a:rPr lang="en-US" sz="2000" b="1" dirty="0"/>
              <a:t> loro </a:t>
            </a:r>
            <a:r>
              <a:rPr lang="en-US" sz="2000" b="1" dirty="0" err="1"/>
              <a:t>diritti</a:t>
            </a:r>
            <a:r>
              <a:rPr lang="en-US" sz="2000" b="1" dirty="0"/>
              <a:t> </a:t>
            </a:r>
            <a:r>
              <a:rPr lang="en-US" sz="2000" b="1" dirty="0" err="1"/>
              <a:t>civili</a:t>
            </a:r>
            <a:r>
              <a:rPr lang="en-US" sz="2000" b="1" dirty="0"/>
              <a:t> e per </a:t>
            </a:r>
            <a:r>
              <a:rPr lang="en-US" sz="2000" b="1" dirty="0" err="1"/>
              <a:t>l’affermazione</a:t>
            </a:r>
            <a:r>
              <a:rPr lang="en-US" sz="2000" b="1" dirty="0"/>
              <a:t> del </a:t>
            </a:r>
            <a:r>
              <a:rPr lang="en-US" sz="2000" b="1" dirty="0" err="1"/>
              <a:t>diritto</a:t>
            </a:r>
            <a:r>
              <a:rPr lang="en-US" sz="2000" b="1" dirty="0"/>
              <a:t> </a:t>
            </a:r>
            <a:r>
              <a:rPr lang="en-US" sz="2000" b="1" dirty="0" err="1"/>
              <a:t>alla</a:t>
            </a:r>
            <a:r>
              <a:rPr lang="en-US" sz="2000" b="1" dirty="0"/>
              <a:t> </a:t>
            </a:r>
            <a:r>
              <a:rPr lang="en-US" sz="2000" b="1" dirty="0" err="1"/>
              <a:t>identità</a:t>
            </a:r>
            <a:r>
              <a:rPr lang="en-US" sz="2000" b="1" dirty="0"/>
              <a:t> </a:t>
            </a:r>
            <a:r>
              <a:rPr lang="en-US" sz="2000" b="1" dirty="0" err="1"/>
              <a:t>personale</a:t>
            </a:r>
            <a:r>
              <a:rPr lang="en-US" sz="2000" b="1" dirty="0"/>
              <a:t>.</a:t>
            </a:r>
            <a:endParaRPr lang="en-US" sz="2000" dirty="0"/>
          </a:p>
          <a:p>
            <a:r>
              <a:rPr lang="en-US" sz="2000" dirty="0" err="1"/>
              <a:t>Vogliamo</a:t>
            </a:r>
            <a:r>
              <a:rPr lang="en-US" sz="2000" dirty="0"/>
              <a:t> </a:t>
            </a:r>
            <a:r>
              <a:rPr lang="en-US" sz="2000" dirty="0" err="1"/>
              <a:t>essere</a:t>
            </a:r>
            <a:r>
              <a:rPr lang="en-US" sz="2000" dirty="0"/>
              <a:t> </a:t>
            </a:r>
            <a:r>
              <a:rPr lang="en-US" sz="2000" dirty="0" err="1"/>
              <a:t>di</a:t>
            </a:r>
            <a:r>
              <a:rPr lang="en-US" sz="2000" b="1" dirty="0" err="1"/>
              <a:t>aiuto</a:t>
            </a:r>
            <a:r>
              <a:rPr lang="en-US" sz="2000" b="1" dirty="0"/>
              <a:t> e </a:t>
            </a:r>
            <a:r>
              <a:rPr lang="en-US" sz="2000" b="1" dirty="0" err="1"/>
              <a:t>sostegno</a:t>
            </a:r>
            <a:r>
              <a:rPr lang="en-US" sz="2000" dirty="0" err="1"/>
              <a:t>a</a:t>
            </a:r>
            <a:r>
              <a:rPr lang="en-US" sz="2000" dirty="0"/>
              <a:t> </a:t>
            </a:r>
            <a:r>
              <a:rPr lang="en-US" sz="2000" dirty="0" err="1"/>
              <a:t>quei</a:t>
            </a:r>
            <a:r>
              <a:rPr lang="en-US" sz="2000" dirty="0"/>
              <a:t> </a:t>
            </a:r>
            <a:r>
              <a:rPr lang="en-US" sz="2000" dirty="0" err="1"/>
              <a:t>genitori</a:t>
            </a:r>
            <a:r>
              <a:rPr lang="en-US" sz="2000" dirty="0"/>
              <a:t> </a:t>
            </a:r>
            <a:r>
              <a:rPr lang="en-US" sz="2000" dirty="0" err="1"/>
              <a:t>che</a:t>
            </a:r>
            <a:r>
              <a:rPr lang="en-US" sz="2000" dirty="0"/>
              <a:t> </a:t>
            </a:r>
            <a:r>
              <a:rPr lang="en-US" sz="2000" dirty="0" err="1"/>
              <a:t>hanno</a:t>
            </a:r>
            <a:r>
              <a:rPr lang="en-US" sz="2000" dirty="0"/>
              <a:t> </a:t>
            </a:r>
            <a:r>
              <a:rPr lang="en-US" sz="2000" dirty="0" err="1"/>
              <a:t>saputo</a:t>
            </a:r>
            <a:r>
              <a:rPr lang="en-US" sz="2000" dirty="0"/>
              <a:t> </a:t>
            </a:r>
            <a:r>
              <a:rPr lang="en-US" sz="2000" dirty="0" err="1"/>
              <a:t>dell’omosessualità</a:t>
            </a:r>
            <a:r>
              <a:rPr lang="en-US" sz="2000" dirty="0"/>
              <a:t> </a:t>
            </a:r>
            <a:r>
              <a:rPr lang="en-US" sz="2000" dirty="0" err="1"/>
              <a:t>della</a:t>
            </a:r>
            <a:r>
              <a:rPr lang="en-US" sz="2000" dirty="0"/>
              <a:t> </a:t>
            </a:r>
            <a:r>
              <a:rPr lang="en-US" sz="2000" dirty="0" err="1"/>
              <a:t>propria</a:t>
            </a:r>
            <a:r>
              <a:rPr lang="en-US" sz="2000" dirty="0"/>
              <a:t> </a:t>
            </a:r>
            <a:r>
              <a:rPr lang="en-US" sz="2000" dirty="0" err="1"/>
              <a:t>figlia</a:t>
            </a:r>
            <a:r>
              <a:rPr lang="en-US" sz="2000" dirty="0"/>
              <a:t> o </a:t>
            </a:r>
            <a:r>
              <a:rPr lang="en-US" sz="2000" dirty="0" err="1"/>
              <a:t>figlio</a:t>
            </a:r>
            <a:r>
              <a:rPr lang="en-US" sz="2000" dirty="0"/>
              <a:t> e ne </a:t>
            </a:r>
            <a:r>
              <a:rPr lang="en-US" sz="2000" dirty="0" err="1"/>
              <a:t>soffrono</a:t>
            </a:r>
            <a:r>
              <a:rPr lang="en-US" sz="2000" dirty="0"/>
              <a:t> </a:t>
            </a:r>
            <a:r>
              <a:rPr lang="en-US" sz="2000" dirty="0" err="1"/>
              <a:t>perché</a:t>
            </a:r>
            <a:r>
              <a:rPr lang="en-US" sz="2000" dirty="0"/>
              <a:t> per loro è </a:t>
            </a:r>
            <a:r>
              <a:rPr lang="en-US" sz="2000" dirty="0" smtClean="0"/>
              <a:t>difficile </a:t>
            </a:r>
            <a:r>
              <a:rPr lang="en-US" sz="2000" b="1" dirty="0" err="1" smtClean="0"/>
              <a:t>comprendere</a:t>
            </a:r>
            <a:r>
              <a:rPr lang="en-US" sz="2000" b="1" dirty="0" smtClean="0"/>
              <a:t> </a:t>
            </a:r>
            <a:r>
              <a:rPr lang="en-US" sz="2000" b="1" dirty="0"/>
              <a:t>e </a:t>
            </a:r>
            <a:r>
              <a:rPr lang="en-US" sz="2000" b="1" dirty="0" err="1"/>
              <a:t>accettare</a:t>
            </a:r>
            <a:r>
              <a:rPr lang="en-US" sz="2000" dirty="0"/>
              <a:t>. </a:t>
            </a:r>
            <a:r>
              <a:rPr lang="en-US" sz="2000" dirty="0" err="1"/>
              <a:t>Pensiamo</a:t>
            </a:r>
            <a:r>
              <a:rPr lang="en-US" sz="2000" dirty="0"/>
              <a:t> di </a:t>
            </a:r>
            <a:r>
              <a:rPr lang="en-US" sz="2000" dirty="0" err="1"/>
              <a:t>poter</a:t>
            </a:r>
            <a:r>
              <a:rPr lang="en-US" sz="2000" dirty="0"/>
              <a:t> </a:t>
            </a:r>
            <a:r>
              <a:rPr lang="en-US" sz="2000" dirty="0" err="1"/>
              <a:t>condividere</a:t>
            </a:r>
            <a:r>
              <a:rPr lang="en-US" sz="2000" dirty="0"/>
              <a:t> </a:t>
            </a:r>
            <a:r>
              <a:rPr lang="en-US" sz="2000" dirty="0" err="1"/>
              <a:t>il</a:t>
            </a:r>
            <a:r>
              <a:rPr lang="en-US" sz="2000" dirty="0"/>
              <a:t> loro </a:t>
            </a:r>
            <a:r>
              <a:rPr lang="en-US" sz="2000" dirty="0" err="1"/>
              <a:t>disagio</a:t>
            </a:r>
            <a:r>
              <a:rPr lang="en-US" sz="2000" dirty="0"/>
              <a:t> </a:t>
            </a:r>
            <a:r>
              <a:rPr lang="en-US" sz="2000" dirty="0" err="1"/>
              <a:t>offrendoci</a:t>
            </a:r>
            <a:r>
              <a:rPr lang="en-US" sz="2000" dirty="0"/>
              <a:t> come </a:t>
            </a:r>
            <a:r>
              <a:rPr lang="en-US" sz="2000" dirty="0" err="1"/>
              <a:t>interlocutori</a:t>
            </a:r>
            <a:r>
              <a:rPr lang="en-US" sz="2000" dirty="0"/>
              <a:t> per un </a:t>
            </a:r>
            <a:r>
              <a:rPr lang="en-US" sz="2000" dirty="0" err="1"/>
              <a:t>dialogo</a:t>
            </a:r>
            <a:r>
              <a:rPr lang="en-US" sz="2000" dirty="0"/>
              <a:t> </a:t>
            </a:r>
            <a:r>
              <a:rPr lang="en-US" sz="2000" dirty="0" err="1"/>
              <a:t>su</a:t>
            </a:r>
            <a:r>
              <a:rPr lang="en-US" sz="2000" dirty="0"/>
              <a:t> </a:t>
            </a:r>
            <a:r>
              <a:rPr lang="en-US" sz="2000" dirty="0" err="1"/>
              <a:t>una</a:t>
            </a:r>
            <a:r>
              <a:rPr lang="en-US" sz="2000" dirty="0"/>
              <a:t> </a:t>
            </a:r>
            <a:r>
              <a:rPr lang="en-US" sz="2000" dirty="0" err="1"/>
              <a:t>situazione</a:t>
            </a:r>
            <a:r>
              <a:rPr lang="en-US" sz="2000" dirty="0"/>
              <a:t> </a:t>
            </a:r>
            <a:r>
              <a:rPr lang="en-US" sz="2000" dirty="0" err="1"/>
              <a:t>che</a:t>
            </a:r>
            <a:r>
              <a:rPr lang="en-US" sz="2000" dirty="0"/>
              <a:t> </a:t>
            </a:r>
            <a:r>
              <a:rPr lang="en-US" sz="2000" dirty="0" err="1"/>
              <a:t>noi</a:t>
            </a:r>
            <a:r>
              <a:rPr lang="en-US" sz="2000" dirty="0"/>
              <a:t> </a:t>
            </a:r>
            <a:r>
              <a:rPr lang="en-US" sz="2000" dirty="0" err="1"/>
              <a:t>abbiamo</a:t>
            </a:r>
            <a:r>
              <a:rPr lang="en-US" sz="2000" dirty="0"/>
              <a:t> </a:t>
            </a:r>
            <a:r>
              <a:rPr lang="en-US" sz="2000" dirty="0" err="1"/>
              <a:t>vissuto</a:t>
            </a:r>
            <a:r>
              <a:rPr lang="en-US" sz="2000" dirty="0"/>
              <a:t> e </a:t>
            </a:r>
            <a:r>
              <a:rPr lang="en-US" sz="2000" dirty="0" err="1"/>
              <a:t>superato</a:t>
            </a:r>
            <a:r>
              <a:rPr lang="en-US" sz="2000" dirty="0" smtClean="0"/>
              <a:t>.</a:t>
            </a:r>
          </a:p>
          <a:p>
            <a:r>
              <a:rPr lang="en-US" sz="2000" dirty="0" err="1"/>
              <a:t>Sappiamo</a:t>
            </a:r>
            <a:r>
              <a:rPr lang="en-US" sz="2000" dirty="0"/>
              <a:t> </a:t>
            </a:r>
            <a:r>
              <a:rPr lang="en-US" sz="2000" dirty="0" err="1"/>
              <a:t>che</a:t>
            </a:r>
            <a:r>
              <a:rPr lang="en-US" sz="2000" dirty="0"/>
              <a:t> è molto </a:t>
            </a:r>
            <a:r>
              <a:rPr lang="en-US" sz="2000" dirty="0" err="1"/>
              <a:t>più</a:t>
            </a:r>
            <a:r>
              <a:rPr lang="en-US" sz="2000" dirty="0"/>
              <a:t> facile </a:t>
            </a:r>
            <a:r>
              <a:rPr lang="en-US" sz="2000" dirty="0" err="1"/>
              <a:t>essere</a:t>
            </a:r>
            <a:r>
              <a:rPr lang="en-US" sz="2000" dirty="0"/>
              <a:t> </a:t>
            </a:r>
            <a:r>
              <a:rPr lang="en-US" sz="2000" dirty="0" err="1"/>
              <a:t>capiti</a:t>
            </a:r>
            <a:r>
              <a:rPr lang="en-US" sz="2000" dirty="0"/>
              <a:t> da chi </a:t>
            </a:r>
            <a:r>
              <a:rPr lang="en-US" sz="2000" dirty="0" err="1"/>
              <a:t>già</a:t>
            </a:r>
            <a:r>
              <a:rPr lang="en-US" sz="2000" dirty="0"/>
              <a:t> ha </a:t>
            </a:r>
            <a:r>
              <a:rPr lang="en-US" sz="2000" dirty="0" err="1"/>
              <a:t>vissuto</a:t>
            </a:r>
            <a:r>
              <a:rPr lang="en-US" sz="2000" dirty="0"/>
              <a:t> le </a:t>
            </a:r>
            <a:r>
              <a:rPr lang="en-US" sz="2000" dirty="0" err="1"/>
              <a:t>stesse</a:t>
            </a:r>
            <a:r>
              <a:rPr lang="en-US" sz="2000" dirty="0"/>
              <a:t> </a:t>
            </a:r>
            <a:r>
              <a:rPr lang="en-US" sz="2000" dirty="0" err="1"/>
              <a:t>situazioni</a:t>
            </a:r>
            <a:r>
              <a:rPr lang="en-US" sz="2000" dirty="0"/>
              <a:t>. Da soli i </a:t>
            </a:r>
            <a:r>
              <a:rPr lang="en-US" sz="2000" dirty="0" err="1"/>
              <a:t>problemi</a:t>
            </a:r>
            <a:r>
              <a:rPr lang="en-US" sz="2000" dirty="0"/>
              <a:t> </a:t>
            </a:r>
            <a:r>
              <a:rPr lang="en-US" sz="2000" dirty="0" err="1"/>
              <a:t>sembrano</a:t>
            </a:r>
            <a:r>
              <a:rPr lang="en-US" sz="2000" dirty="0"/>
              <a:t> </a:t>
            </a:r>
            <a:r>
              <a:rPr lang="en-US" sz="2000" dirty="0" err="1"/>
              <a:t>irrecuperabili</a:t>
            </a:r>
            <a:r>
              <a:rPr lang="en-US" sz="2000" dirty="0"/>
              <a:t>. A volte </a:t>
            </a:r>
            <a:r>
              <a:rPr lang="en-US" sz="2000" dirty="0" err="1"/>
              <a:t>basta</a:t>
            </a:r>
            <a:r>
              <a:rPr lang="en-US" sz="2000" dirty="0"/>
              <a:t> </a:t>
            </a:r>
            <a:r>
              <a:rPr lang="en-US" sz="2000" dirty="0" err="1"/>
              <a:t>parlarne</a:t>
            </a:r>
            <a:r>
              <a:rPr lang="en-US" sz="2000" dirty="0"/>
              <a:t> e </a:t>
            </a:r>
            <a:r>
              <a:rPr lang="en-US" sz="2000" dirty="0" err="1"/>
              <a:t>tutto</a:t>
            </a:r>
            <a:r>
              <a:rPr lang="en-US" sz="2000" dirty="0"/>
              <a:t> </a:t>
            </a:r>
            <a:r>
              <a:rPr lang="en-US" sz="2000" dirty="0" err="1"/>
              <a:t>diventa</a:t>
            </a:r>
            <a:r>
              <a:rPr lang="en-US" sz="2000" dirty="0"/>
              <a:t> </a:t>
            </a:r>
            <a:r>
              <a:rPr lang="en-US" sz="2000" dirty="0" err="1"/>
              <a:t>più</a:t>
            </a:r>
            <a:r>
              <a:rPr lang="en-US" sz="2000" dirty="0"/>
              <a:t> </a:t>
            </a:r>
            <a:r>
              <a:rPr lang="en-US" sz="2000" dirty="0" err="1"/>
              <a:t>semplice</a:t>
            </a:r>
            <a:r>
              <a:rPr lang="en-US" sz="2000" dirty="0"/>
              <a:t>. </a:t>
            </a:r>
            <a:r>
              <a:rPr lang="en-US" sz="2000" dirty="0" err="1"/>
              <a:t>Siamo</a:t>
            </a:r>
            <a:r>
              <a:rPr lang="en-US" sz="2000" dirty="0"/>
              <a:t> </a:t>
            </a:r>
            <a:r>
              <a:rPr lang="en-US" sz="2000" dirty="0" err="1"/>
              <a:t>disponibili</a:t>
            </a:r>
            <a:r>
              <a:rPr lang="en-US" sz="2000" dirty="0"/>
              <a:t> ad </a:t>
            </a:r>
            <a:r>
              <a:rPr lang="en-US" sz="2000" dirty="0" err="1"/>
              <a:t>aiutare</a:t>
            </a:r>
            <a:r>
              <a:rPr lang="en-US" sz="2000" dirty="0"/>
              <a:t> chi non </a:t>
            </a:r>
            <a:r>
              <a:rPr lang="en-US" sz="2000" dirty="0" err="1"/>
              <a:t>riesce</a:t>
            </a:r>
            <a:r>
              <a:rPr lang="en-US" sz="2000" dirty="0"/>
              <a:t> a </a:t>
            </a:r>
            <a:r>
              <a:rPr lang="en-US" sz="2000" dirty="0" err="1"/>
              <a:t>reagire</a:t>
            </a:r>
            <a:r>
              <a:rPr lang="en-US" sz="2000" dirty="0"/>
              <a:t> da solo</a:t>
            </a:r>
          </a:p>
          <a:p>
            <a:endParaRPr lang="en-US" sz="2000" dirty="0"/>
          </a:p>
        </p:txBody>
      </p:sp>
    </p:spTree>
    <p:extLst>
      <p:ext uri="{BB962C8B-B14F-4D97-AF65-F5344CB8AC3E}">
        <p14:creationId xmlns:p14="http://schemas.microsoft.com/office/powerpoint/2010/main" val="26842268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egnaposto contenuto 2"/>
          <p:cNvSpPr>
            <a:spLocks noGrp="1"/>
          </p:cNvSpPr>
          <p:nvPr>
            <p:ph idx="1"/>
          </p:nvPr>
        </p:nvSpPr>
        <p:spPr>
          <a:xfrm>
            <a:off x="571500" y="428625"/>
            <a:ext cx="7239000" cy="6203950"/>
          </a:xfrm>
        </p:spPr>
        <p:txBody>
          <a:bodyPr/>
          <a:lstStyle/>
          <a:p>
            <a:pPr algn="just" eaLnBrk="1" hangingPunct="1"/>
            <a:r>
              <a:rPr lang="en-US" sz="2000" dirty="0" err="1" smtClean="0"/>
              <a:t>L’</a:t>
            </a:r>
            <a:r>
              <a:rPr lang="en-US" sz="2000" b="1" dirty="0" err="1" smtClean="0"/>
              <a:t>Organizzazione</a:t>
            </a:r>
            <a:r>
              <a:rPr lang="en-US" sz="2000" b="1" dirty="0" smtClean="0"/>
              <a:t> </a:t>
            </a:r>
            <a:r>
              <a:rPr lang="en-US" sz="2000" b="1" dirty="0" err="1"/>
              <a:t>mondiale</a:t>
            </a:r>
            <a:r>
              <a:rPr lang="en-US" sz="2000" b="1" dirty="0"/>
              <a:t> </a:t>
            </a:r>
            <a:r>
              <a:rPr lang="en-US" sz="2000" b="1" dirty="0" err="1"/>
              <a:t>della</a:t>
            </a:r>
            <a:r>
              <a:rPr lang="en-US" sz="2000" b="1" dirty="0"/>
              <a:t> </a:t>
            </a:r>
            <a:r>
              <a:rPr lang="en-US" sz="2000" b="1" dirty="0" err="1"/>
              <a:t>sanità,</a:t>
            </a:r>
            <a:r>
              <a:rPr lang="en-US" sz="2000" dirty="0" err="1"/>
              <a:t>la</a:t>
            </a:r>
            <a:r>
              <a:rPr lang="en-US" sz="2000" dirty="0"/>
              <a:t> </a:t>
            </a:r>
            <a:r>
              <a:rPr lang="en-US" sz="2000" dirty="0" err="1"/>
              <a:t>maggior</a:t>
            </a:r>
            <a:r>
              <a:rPr lang="en-US" sz="2000" dirty="0"/>
              <a:t> parte </a:t>
            </a:r>
            <a:r>
              <a:rPr lang="en-US" sz="2000" dirty="0" err="1"/>
              <a:t>degli</a:t>
            </a:r>
            <a:r>
              <a:rPr lang="en-US" sz="2000" dirty="0"/>
              <a:t> </a:t>
            </a:r>
            <a:r>
              <a:rPr lang="en-US" sz="2000" dirty="0" err="1"/>
              <a:t>psicologi</a:t>
            </a:r>
            <a:r>
              <a:rPr lang="en-US" sz="2000" dirty="0"/>
              <a:t>, </a:t>
            </a:r>
            <a:r>
              <a:rPr lang="en-US" sz="2000" dirty="0" err="1"/>
              <a:t>psichiatri</a:t>
            </a:r>
            <a:r>
              <a:rPr lang="en-US" sz="2000" dirty="0"/>
              <a:t> e </a:t>
            </a:r>
            <a:r>
              <a:rPr lang="en-US" sz="2000" dirty="0" err="1"/>
              <a:t>medici</a:t>
            </a:r>
            <a:r>
              <a:rPr lang="en-US" sz="2000" dirty="0"/>
              <a:t> </a:t>
            </a:r>
            <a:r>
              <a:rPr lang="en-US" sz="2000" dirty="0" err="1"/>
              <a:t>sono</a:t>
            </a:r>
            <a:r>
              <a:rPr lang="en-US" sz="2000" dirty="0"/>
              <a:t> </a:t>
            </a:r>
            <a:r>
              <a:rPr lang="en-US" sz="2000" dirty="0" err="1"/>
              <a:t>concordi</a:t>
            </a:r>
            <a:r>
              <a:rPr lang="en-US" sz="2000" dirty="0"/>
              <a:t> </a:t>
            </a:r>
            <a:r>
              <a:rPr lang="en-US" sz="2000" dirty="0" err="1"/>
              <a:t>nel</a:t>
            </a:r>
            <a:r>
              <a:rPr lang="en-US" sz="2000" dirty="0"/>
              <a:t> </a:t>
            </a:r>
            <a:r>
              <a:rPr lang="en-US" sz="2000" dirty="0" err="1"/>
              <a:t>sostenere</a:t>
            </a:r>
            <a:r>
              <a:rPr lang="en-US" sz="2000" dirty="0"/>
              <a:t> </a:t>
            </a:r>
            <a:r>
              <a:rPr lang="en-US" sz="2000" dirty="0" err="1" smtClean="0"/>
              <a:t>che</a:t>
            </a:r>
            <a:r>
              <a:rPr lang="en-US" sz="2000" dirty="0" smtClean="0"/>
              <a:t> </a:t>
            </a:r>
            <a:r>
              <a:rPr lang="en-US" sz="2000" i="1" dirty="0" err="1" smtClean="0"/>
              <a:t>essere</a:t>
            </a:r>
            <a:r>
              <a:rPr lang="en-US" sz="2000" i="1" dirty="0" smtClean="0"/>
              <a:t> </a:t>
            </a:r>
            <a:r>
              <a:rPr lang="en-US" sz="2000" i="1" dirty="0" err="1"/>
              <a:t>omosessuali</a:t>
            </a:r>
            <a:r>
              <a:rPr lang="en-US" sz="2000" i="1" dirty="0"/>
              <a:t> non è né </a:t>
            </a:r>
            <a:r>
              <a:rPr lang="en-US" sz="2000" i="1" dirty="0" err="1"/>
              <a:t>una</a:t>
            </a:r>
            <a:r>
              <a:rPr lang="en-US" sz="2000" i="1" dirty="0"/>
              <a:t> </a:t>
            </a:r>
            <a:r>
              <a:rPr lang="en-US" sz="2000" i="1" dirty="0" err="1"/>
              <a:t>scelta</a:t>
            </a:r>
            <a:r>
              <a:rPr lang="en-US" sz="2000" i="1" dirty="0"/>
              <a:t> né </a:t>
            </a:r>
            <a:r>
              <a:rPr lang="en-US" sz="2000" i="1" dirty="0" err="1"/>
              <a:t>una</a:t>
            </a:r>
            <a:r>
              <a:rPr lang="en-US" sz="2000" i="1" dirty="0"/>
              <a:t> </a:t>
            </a:r>
            <a:r>
              <a:rPr lang="en-US" sz="2000" i="1" dirty="0" err="1"/>
              <a:t>malattia</a:t>
            </a:r>
            <a:r>
              <a:rPr lang="en-US" sz="2000" dirty="0"/>
              <a:t>, ma </a:t>
            </a:r>
            <a:r>
              <a:rPr lang="en-US" sz="2000" dirty="0" err="1"/>
              <a:t>una</a:t>
            </a:r>
            <a:r>
              <a:rPr lang="en-US" sz="2000" dirty="0"/>
              <a:t> </a:t>
            </a:r>
            <a:r>
              <a:rPr lang="en-US" sz="2000" dirty="0" err="1"/>
              <a:t>condizione</a:t>
            </a:r>
            <a:r>
              <a:rPr lang="en-US" sz="2000" dirty="0"/>
              <a:t> </a:t>
            </a:r>
            <a:r>
              <a:rPr lang="en-US" sz="2000" dirty="0" err="1"/>
              <a:t>che</a:t>
            </a:r>
            <a:r>
              <a:rPr lang="en-US" sz="2000" dirty="0"/>
              <a:t> </a:t>
            </a:r>
            <a:r>
              <a:rPr lang="en-US" sz="2000" dirty="0" err="1"/>
              <a:t>può</a:t>
            </a:r>
            <a:r>
              <a:rPr lang="en-US" sz="2000" dirty="0"/>
              <a:t> e </a:t>
            </a:r>
            <a:r>
              <a:rPr lang="en-US" sz="2000" dirty="0" err="1"/>
              <a:t>deve</a:t>
            </a:r>
            <a:r>
              <a:rPr lang="en-US" sz="2000" dirty="0"/>
              <a:t> </a:t>
            </a:r>
            <a:r>
              <a:rPr lang="en-US" sz="2000" dirty="0" err="1"/>
              <a:t>essere</a:t>
            </a:r>
            <a:r>
              <a:rPr lang="en-US" sz="2000" dirty="0"/>
              <a:t> </a:t>
            </a:r>
            <a:r>
              <a:rPr lang="en-US" sz="2000" dirty="0" err="1"/>
              <a:t>serenamente</a:t>
            </a:r>
            <a:r>
              <a:rPr lang="en-US" sz="2000" dirty="0"/>
              <a:t> </a:t>
            </a:r>
            <a:r>
              <a:rPr lang="en-US" sz="2000" dirty="0" err="1"/>
              <a:t>vissuta</a:t>
            </a:r>
            <a:r>
              <a:rPr lang="en-US" sz="2000" dirty="0"/>
              <a:t> </a:t>
            </a:r>
            <a:r>
              <a:rPr lang="en-US" sz="2000" dirty="0" err="1"/>
              <a:t>poiché</a:t>
            </a:r>
            <a:r>
              <a:rPr lang="en-US" sz="2000" dirty="0"/>
              <a:t> </a:t>
            </a:r>
            <a:r>
              <a:rPr lang="en-US" sz="2000" dirty="0" err="1"/>
              <a:t>gli</a:t>
            </a:r>
            <a:r>
              <a:rPr lang="en-US" sz="2000" dirty="0"/>
              <a:t> </a:t>
            </a:r>
            <a:r>
              <a:rPr lang="en-US" sz="2000" dirty="0" err="1"/>
              <a:t>omosessuali</a:t>
            </a:r>
            <a:r>
              <a:rPr lang="en-US" sz="2000" dirty="0"/>
              <a:t> </a:t>
            </a:r>
            <a:r>
              <a:rPr lang="en-US" sz="2000" dirty="0" err="1"/>
              <a:t>hanno</a:t>
            </a:r>
            <a:r>
              <a:rPr lang="en-US" sz="2000" dirty="0"/>
              <a:t> </a:t>
            </a:r>
            <a:r>
              <a:rPr lang="en-US" sz="2000" dirty="0" err="1"/>
              <a:t>diritto</a:t>
            </a:r>
            <a:r>
              <a:rPr lang="en-US" sz="2000" dirty="0"/>
              <a:t> di </a:t>
            </a:r>
            <a:r>
              <a:rPr lang="en-US" sz="2000" dirty="0" err="1"/>
              <a:t>vivere</a:t>
            </a:r>
            <a:r>
              <a:rPr lang="en-US" sz="2000" dirty="0"/>
              <a:t> </a:t>
            </a:r>
            <a:r>
              <a:rPr lang="en-US" sz="2000" dirty="0" err="1"/>
              <a:t>una</a:t>
            </a:r>
            <a:r>
              <a:rPr lang="en-US" sz="2000" dirty="0"/>
              <a:t> vita </a:t>
            </a:r>
            <a:r>
              <a:rPr lang="en-US" sz="2000" dirty="0" err="1"/>
              <a:t>dignitosa</a:t>
            </a:r>
            <a:r>
              <a:rPr lang="en-US" sz="2000" dirty="0" smtClean="0"/>
              <a:t>.</a:t>
            </a:r>
          </a:p>
          <a:p>
            <a:r>
              <a:rPr lang="en-US" sz="2000" dirty="0" err="1"/>
              <a:t>Vogliamo</a:t>
            </a:r>
            <a:r>
              <a:rPr lang="en-US" sz="2000" dirty="0"/>
              <a:t> far </a:t>
            </a:r>
            <a:r>
              <a:rPr lang="en-US" sz="2000" dirty="0" err="1"/>
              <a:t>sapere</a:t>
            </a:r>
            <a:r>
              <a:rPr lang="en-US" sz="2000" dirty="0"/>
              <a:t> </a:t>
            </a:r>
            <a:r>
              <a:rPr lang="en-US" sz="2000" dirty="0" err="1"/>
              <a:t>che</a:t>
            </a:r>
            <a:r>
              <a:rPr lang="en-US" sz="2000" dirty="0"/>
              <a:t> i  </a:t>
            </a:r>
            <a:r>
              <a:rPr lang="en-US" sz="2000" dirty="0" err="1"/>
              <a:t>genitori</a:t>
            </a:r>
            <a:r>
              <a:rPr lang="en-US" sz="2000" dirty="0"/>
              <a:t>  di  </a:t>
            </a:r>
            <a:r>
              <a:rPr lang="en-US" sz="2000" dirty="0" err="1"/>
              <a:t>omosessuali</a:t>
            </a:r>
            <a:r>
              <a:rPr lang="en-US" sz="2000" dirty="0"/>
              <a:t>  </a:t>
            </a:r>
            <a:r>
              <a:rPr lang="en-US" sz="2000" dirty="0" err="1"/>
              <a:t>sono</a:t>
            </a:r>
            <a:r>
              <a:rPr lang="en-US" sz="2000" dirty="0"/>
              <a:t>  un </a:t>
            </a:r>
            <a:r>
              <a:rPr lang="en-US" sz="2000" dirty="0" err="1"/>
              <a:t>grande</a:t>
            </a:r>
            <a:r>
              <a:rPr lang="en-US" sz="2000" dirty="0"/>
              <a:t> </a:t>
            </a:r>
            <a:r>
              <a:rPr lang="en-US" sz="2000" dirty="0" err="1"/>
              <a:t>numero</a:t>
            </a:r>
            <a:r>
              <a:rPr lang="en-US" sz="2000" dirty="0"/>
              <a:t>  (due per </a:t>
            </a:r>
            <a:r>
              <a:rPr lang="en-US" sz="2000" dirty="0" err="1"/>
              <a:t>ognuno</a:t>
            </a:r>
            <a:r>
              <a:rPr lang="en-US" sz="2000" dirty="0"/>
              <a:t> </a:t>
            </a:r>
            <a:r>
              <a:rPr lang="en-US" sz="2000" dirty="0" err="1"/>
              <a:t>dei</a:t>
            </a:r>
            <a:r>
              <a:rPr lang="en-US" sz="2000" dirty="0"/>
              <a:t> </a:t>
            </a:r>
            <a:r>
              <a:rPr lang="en-US" sz="2000" dirty="0" err="1"/>
              <a:t>tre</a:t>
            </a:r>
            <a:r>
              <a:rPr lang="en-US" sz="2000" dirty="0"/>
              <a:t> </a:t>
            </a:r>
            <a:r>
              <a:rPr lang="en-US" sz="2000" dirty="0" err="1"/>
              <a:t>milioni</a:t>
            </a:r>
            <a:r>
              <a:rPr lang="en-US" sz="2000" dirty="0"/>
              <a:t> di gay e </a:t>
            </a:r>
            <a:r>
              <a:rPr lang="en-US" sz="2000" dirty="0" err="1"/>
              <a:t>lesbiche</a:t>
            </a:r>
            <a:r>
              <a:rPr lang="en-US" sz="2000" dirty="0"/>
              <a:t> </a:t>
            </a:r>
            <a:r>
              <a:rPr lang="en-US" sz="2000" dirty="0" err="1"/>
              <a:t>stimati</a:t>
            </a:r>
            <a:r>
              <a:rPr lang="en-US" sz="2000" dirty="0"/>
              <a:t> in Italia): </a:t>
            </a:r>
            <a:r>
              <a:rPr lang="en-US" sz="2000" dirty="0" err="1"/>
              <a:t>sono</a:t>
            </a:r>
            <a:r>
              <a:rPr lang="en-US" sz="2000" dirty="0"/>
              <a:t> </a:t>
            </a:r>
            <a:r>
              <a:rPr lang="en-US" sz="2000" dirty="0" err="1"/>
              <a:t>sempre</a:t>
            </a:r>
            <a:r>
              <a:rPr lang="en-US" sz="2000" dirty="0"/>
              <a:t> di </a:t>
            </a:r>
            <a:r>
              <a:rPr lang="en-US" sz="2000" dirty="0" err="1"/>
              <a:t>più</a:t>
            </a:r>
            <a:r>
              <a:rPr lang="en-US" sz="2000" dirty="0"/>
              <a:t> i </a:t>
            </a:r>
            <a:r>
              <a:rPr lang="en-US" sz="2000" dirty="0" err="1"/>
              <a:t>genitori</a:t>
            </a:r>
            <a:r>
              <a:rPr lang="en-US" sz="2000" dirty="0"/>
              <a:t> </a:t>
            </a:r>
            <a:r>
              <a:rPr lang="en-US" sz="2000" dirty="0" err="1"/>
              <a:t>che</a:t>
            </a:r>
            <a:r>
              <a:rPr lang="en-US" sz="2000" dirty="0"/>
              <a:t> </a:t>
            </a:r>
            <a:r>
              <a:rPr lang="en-US" sz="2000" dirty="0" err="1"/>
              <a:t>chiedono</a:t>
            </a:r>
            <a:r>
              <a:rPr lang="en-US" sz="2000" dirty="0"/>
              <a:t> a </a:t>
            </a:r>
            <a:r>
              <a:rPr lang="en-US" sz="2000" dirty="0" err="1"/>
              <a:t>testa</a:t>
            </a:r>
            <a:r>
              <a:rPr lang="en-US" sz="2000" dirty="0"/>
              <a:t> </a:t>
            </a:r>
            <a:r>
              <a:rPr lang="en-US" sz="2000" dirty="0" err="1"/>
              <a:t>alta</a:t>
            </a:r>
            <a:r>
              <a:rPr lang="en-US" sz="2000" dirty="0"/>
              <a:t> </a:t>
            </a:r>
            <a:r>
              <a:rPr lang="en-US" sz="2000" dirty="0" err="1"/>
              <a:t>che</a:t>
            </a:r>
            <a:r>
              <a:rPr lang="en-US" sz="2000" dirty="0"/>
              <a:t> i loro </a:t>
            </a:r>
            <a:r>
              <a:rPr lang="en-US" sz="2000" dirty="0" err="1"/>
              <a:t>figli</a:t>
            </a:r>
            <a:r>
              <a:rPr lang="en-US" sz="2000" dirty="0"/>
              <a:t> </a:t>
            </a:r>
            <a:r>
              <a:rPr lang="en-US" sz="2000" dirty="0" err="1"/>
              <a:t>vengano</a:t>
            </a:r>
            <a:r>
              <a:rPr lang="en-US" sz="2000" dirty="0"/>
              <a:t> </a:t>
            </a:r>
            <a:r>
              <a:rPr lang="en-US" sz="2000" dirty="0" err="1"/>
              <a:t>accettati</a:t>
            </a:r>
            <a:r>
              <a:rPr lang="en-US" sz="2000" dirty="0"/>
              <a:t> e </a:t>
            </a:r>
            <a:r>
              <a:rPr lang="en-US" sz="2000" dirty="0" err="1"/>
              <a:t>rispettati</a:t>
            </a:r>
            <a:r>
              <a:rPr lang="en-US" sz="2000" dirty="0"/>
              <a:t>.</a:t>
            </a:r>
          </a:p>
          <a:p>
            <a:r>
              <a:rPr lang="en-US" sz="2000" dirty="0" err="1"/>
              <a:t>Vogliamo</a:t>
            </a:r>
            <a:r>
              <a:rPr lang="en-US" sz="2000" dirty="0"/>
              <a:t> far </a:t>
            </a:r>
            <a:r>
              <a:rPr lang="en-US" sz="2000" dirty="0" err="1"/>
              <a:t>si</a:t>
            </a:r>
            <a:r>
              <a:rPr lang="en-US" sz="2000" dirty="0"/>
              <a:t> </a:t>
            </a:r>
            <a:r>
              <a:rPr lang="en-US" sz="2000" dirty="0" err="1"/>
              <a:t>che</a:t>
            </a:r>
            <a:r>
              <a:rPr lang="en-US" sz="2000" dirty="0"/>
              <a:t> i </a:t>
            </a:r>
            <a:r>
              <a:rPr lang="en-US" sz="2000" dirty="0" err="1"/>
              <a:t>genitori</a:t>
            </a:r>
            <a:r>
              <a:rPr lang="en-US" sz="2000" dirty="0"/>
              <a:t> di </a:t>
            </a:r>
            <a:r>
              <a:rPr lang="en-US" sz="2000" dirty="0" err="1"/>
              <a:t>eterosessuali</a:t>
            </a:r>
            <a:r>
              <a:rPr lang="en-US" sz="2000" dirty="0"/>
              <a:t> ci </a:t>
            </a:r>
            <a:r>
              <a:rPr lang="en-US" sz="2000" dirty="0" err="1"/>
              <a:t>aiutino</a:t>
            </a:r>
            <a:r>
              <a:rPr lang="en-US" sz="2000" dirty="0"/>
              <a:t> a </a:t>
            </a:r>
            <a:r>
              <a:rPr lang="en-US" sz="2000" dirty="0" err="1"/>
              <a:t>creare</a:t>
            </a:r>
            <a:r>
              <a:rPr lang="en-US" sz="2000" dirty="0"/>
              <a:t> </a:t>
            </a:r>
            <a:r>
              <a:rPr lang="en-US" sz="2000" dirty="0" err="1"/>
              <a:t>una</a:t>
            </a:r>
            <a:r>
              <a:rPr lang="en-US" sz="2000" dirty="0"/>
              <a:t> </a:t>
            </a:r>
            <a:r>
              <a:rPr lang="en-US" sz="2000" dirty="0" err="1"/>
              <a:t>nuova</a:t>
            </a:r>
            <a:r>
              <a:rPr lang="en-US" sz="2000" dirty="0"/>
              <a:t> </a:t>
            </a:r>
            <a:r>
              <a:rPr lang="en-US" sz="2000" dirty="0" err="1"/>
              <a:t>mentalità</a:t>
            </a:r>
            <a:r>
              <a:rPr lang="en-US" sz="2000" dirty="0"/>
              <a:t> </a:t>
            </a:r>
            <a:r>
              <a:rPr lang="en-US" sz="2000" dirty="0" err="1"/>
              <a:t>capace</a:t>
            </a:r>
            <a:r>
              <a:rPr lang="en-US" sz="2000" dirty="0"/>
              <a:t> di </a:t>
            </a:r>
            <a:r>
              <a:rPr lang="en-US" sz="2000" dirty="0" err="1"/>
              <a:t>accettare</a:t>
            </a:r>
            <a:r>
              <a:rPr lang="en-US" sz="2000" dirty="0"/>
              <a:t> </a:t>
            </a:r>
            <a:r>
              <a:rPr lang="en-US" sz="2000" dirty="0" err="1"/>
              <a:t>tutte</a:t>
            </a:r>
            <a:r>
              <a:rPr lang="en-US" sz="2000" dirty="0"/>
              <a:t> le </a:t>
            </a:r>
            <a:r>
              <a:rPr lang="en-US" sz="2000" dirty="0" err="1"/>
              <a:t>diversità</a:t>
            </a:r>
            <a:r>
              <a:rPr lang="en-US" sz="2000" dirty="0"/>
              <a:t>.</a:t>
            </a:r>
          </a:p>
          <a:p>
            <a:r>
              <a:rPr lang="en-US" sz="2000" dirty="0" err="1"/>
              <a:t>Vogliamo</a:t>
            </a:r>
            <a:r>
              <a:rPr lang="en-US" sz="2000" dirty="0"/>
              <a:t>, con la nostra </a:t>
            </a:r>
            <a:r>
              <a:rPr lang="en-US" sz="2000" dirty="0" err="1"/>
              <a:t>forza,</a:t>
            </a:r>
            <a:r>
              <a:rPr lang="en-US" sz="2000" b="1" dirty="0" err="1"/>
              <a:t>fare</a:t>
            </a:r>
            <a:r>
              <a:rPr lang="en-US" sz="2000" b="1" dirty="0"/>
              <a:t> da </a:t>
            </a:r>
            <a:r>
              <a:rPr lang="en-US" sz="2000" b="1" dirty="0" err="1"/>
              <a:t>argine</a:t>
            </a:r>
            <a:r>
              <a:rPr lang="en-US" sz="2000" b="1" dirty="0"/>
              <a:t> </a:t>
            </a:r>
            <a:r>
              <a:rPr lang="en-US" sz="2000" b="1" dirty="0" err="1"/>
              <a:t>alle</a:t>
            </a:r>
            <a:r>
              <a:rPr lang="en-US" sz="2000" b="1" dirty="0"/>
              <a:t> </a:t>
            </a:r>
            <a:r>
              <a:rPr lang="en-US" sz="2000" b="1" dirty="0" err="1"/>
              <a:t>discriminazioni</a:t>
            </a:r>
            <a:r>
              <a:rPr lang="en-US" sz="2000" b="1" dirty="0"/>
              <a:t>, </a:t>
            </a:r>
            <a:r>
              <a:rPr lang="en-US" sz="2000" b="1" dirty="0" err="1"/>
              <a:t>alle</a:t>
            </a:r>
            <a:r>
              <a:rPr lang="en-US" sz="2000" b="1" dirty="0"/>
              <a:t> </a:t>
            </a:r>
            <a:r>
              <a:rPr lang="en-US" sz="2000" b="1" dirty="0" err="1"/>
              <a:t>ingiustizie</a:t>
            </a:r>
            <a:r>
              <a:rPr lang="en-US" sz="2000" b="1" dirty="0"/>
              <a:t>, </a:t>
            </a:r>
            <a:r>
              <a:rPr lang="en-US" sz="2000" b="1" dirty="0" err="1"/>
              <a:t>alle</a:t>
            </a:r>
            <a:r>
              <a:rPr lang="en-US" sz="2000" b="1" dirty="0"/>
              <a:t> </a:t>
            </a:r>
            <a:r>
              <a:rPr lang="en-US" sz="2000" b="1" dirty="0" err="1" smtClean="0"/>
              <a:t>intolleranze</a:t>
            </a:r>
            <a:r>
              <a:rPr lang="en-US" sz="2000" b="1" dirty="0" smtClean="0"/>
              <a:t> </a:t>
            </a:r>
            <a:r>
              <a:rPr lang="en-US" sz="2000" dirty="0" smtClean="0"/>
              <a:t>cui </a:t>
            </a:r>
            <a:r>
              <a:rPr lang="en-US" sz="2000" dirty="0" err="1"/>
              <a:t>sono</a:t>
            </a:r>
            <a:r>
              <a:rPr lang="en-US" sz="2000" dirty="0"/>
              <a:t> </a:t>
            </a:r>
            <a:r>
              <a:rPr lang="en-US" sz="2000" dirty="0" err="1"/>
              <a:t>soggetti</a:t>
            </a:r>
            <a:r>
              <a:rPr lang="en-US" sz="2000" dirty="0"/>
              <a:t> i gay e le </a:t>
            </a:r>
            <a:r>
              <a:rPr lang="en-US" sz="2000" dirty="0" err="1"/>
              <a:t>lesbiche</a:t>
            </a:r>
            <a:r>
              <a:rPr lang="en-US" sz="2000" dirty="0"/>
              <a:t> </a:t>
            </a:r>
            <a:r>
              <a:rPr lang="en-US" sz="2000" dirty="0" err="1"/>
              <a:t>affinché</a:t>
            </a:r>
            <a:r>
              <a:rPr lang="en-US" sz="2000" dirty="0"/>
              <a:t> </a:t>
            </a:r>
            <a:r>
              <a:rPr lang="en-US" sz="2000" dirty="0" err="1"/>
              <a:t>acquisiscano</a:t>
            </a:r>
            <a:r>
              <a:rPr lang="en-US" sz="2000" dirty="0"/>
              <a:t> </a:t>
            </a:r>
            <a:r>
              <a:rPr lang="en-US" sz="2000" dirty="0" err="1"/>
              <a:t>pari</a:t>
            </a:r>
            <a:r>
              <a:rPr lang="en-US" sz="2000" dirty="0"/>
              <a:t> </a:t>
            </a:r>
            <a:r>
              <a:rPr lang="en-US" sz="2000" dirty="0" err="1"/>
              <a:t>diritti</a:t>
            </a:r>
            <a:r>
              <a:rPr lang="en-US" sz="2000" dirty="0"/>
              <a:t>, </a:t>
            </a:r>
            <a:r>
              <a:rPr lang="en-US" sz="2000" dirty="0" err="1"/>
              <a:t>libertà</a:t>
            </a:r>
            <a:r>
              <a:rPr lang="en-US" sz="2000" dirty="0"/>
              <a:t> e </a:t>
            </a:r>
            <a:r>
              <a:rPr lang="en-US" sz="2000" dirty="0" err="1"/>
              <a:t>rispetto</a:t>
            </a:r>
            <a:r>
              <a:rPr lang="en-US" sz="2000" dirty="0"/>
              <a:t> come </a:t>
            </a:r>
            <a:r>
              <a:rPr lang="en-US" sz="2000" dirty="0" err="1"/>
              <a:t>tutte</a:t>
            </a:r>
            <a:r>
              <a:rPr lang="en-US" sz="2000" dirty="0"/>
              <a:t> le </a:t>
            </a:r>
            <a:r>
              <a:rPr lang="en-US" sz="2000" dirty="0" err="1"/>
              <a:t>altre</a:t>
            </a:r>
            <a:r>
              <a:rPr lang="en-US" sz="2000" dirty="0"/>
              <a:t> </a:t>
            </a:r>
            <a:r>
              <a:rPr lang="en-US" sz="2000" dirty="0" err="1"/>
              <a:t>persone</a:t>
            </a:r>
            <a:r>
              <a:rPr lang="en-US" sz="2000" dirty="0"/>
              <a:t>.</a:t>
            </a:r>
            <a:br>
              <a:rPr lang="en-US" sz="2000" dirty="0"/>
            </a:br>
            <a:endParaRPr lang="en-US" sz="2000" dirty="0"/>
          </a:p>
          <a:p>
            <a:pPr algn="just" eaLnBrk="1" hangingPunct="1"/>
            <a:endParaRPr lang="en-US" sz="2000" dirty="0"/>
          </a:p>
          <a:p>
            <a:pPr algn="just" eaLnBrk="1" hangingPunct="1"/>
            <a:endParaRPr lang="it-IT" dirty="0"/>
          </a:p>
          <a:p>
            <a:pPr algn="just" eaLnBrk="1" hangingPunct="1"/>
            <a:endParaRPr lang="it-IT" dirty="0" smtClean="0"/>
          </a:p>
        </p:txBody>
      </p:sp>
    </p:spTree>
    <p:extLst>
      <p:ext uri="{BB962C8B-B14F-4D97-AF65-F5344CB8AC3E}">
        <p14:creationId xmlns:p14="http://schemas.microsoft.com/office/powerpoint/2010/main" val="26842268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egnaposto contenuto 2"/>
          <p:cNvSpPr>
            <a:spLocks noGrp="1"/>
          </p:cNvSpPr>
          <p:nvPr>
            <p:ph idx="1"/>
          </p:nvPr>
        </p:nvSpPr>
        <p:spPr>
          <a:xfrm>
            <a:off x="571500" y="428625"/>
            <a:ext cx="7239000" cy="6203950"/>
          </a:xfrm>
        </p:spPr>
        <p:txBody>
          <a:bodyPr/>
          <a:lstStyle/>
          <a:p>
            <a:r>
              <a:rPr lang="en-US" sz="2000" dirty="0"/>
              <a:t>Il nostro </a:t>
            </a:r>
            <a:r>
              <a:rPr lang="en-US" sz="2000" dirty="0" err="1"/>
              <a:t>intento</a:t>
            </a:r>
            <a:r>
              <a:rPr lang="en-US" sz="2000" dirty="0"/>
              <a:t> è </a:t>
            </a:r>
            <a:r>
              <a:rPr lang="en-US" sz="2000" dirty="0" err="1"/>
              <a:t>che</a:t>
            </a:r>
            <a:r>
              <a:rPr lang="en-US" sz="2000" dirty="0"/>
              <a:t> </a:t>
            </a:r>
            <a:r>
              <a:rPr lang="en-US" sz="2000" dirty="0" err="1"/>
              <a:t>nessuno</a:t>
            </a:r>
            <a:r>
              <a:rPr lang="en-US" sz="2000" dirty="0"/>
              <a:t> </a:t>
            </a:r>
            <a:r>
              <a:rPr lang="en-US" sz="2000" dirty="0" err="1"/>
              <a:t>abbia</a:t>
            </a:r>
            <a:r>
              <a:rPr lang="en-US" sz="2000" dirty="0"/>
              <a:t> </a:t>
            </a:r>
            <a:r>
              <a:rPr lang="en-US" sz="2000" dirty="0" err="1"/>
              <a:t>più</a:t>
            </a:r>
            <a:r>
              <a:rPr lang="en-US" sz="2000" dirty="0"/>
              <a:t> a </a:t>
            </a:r>
            <a:r>
              <a:rPr lang="en-US" sz="2000" dirty="0" err="1"/>
              <a:t>soffrire</a:t>
            </a:r>
            <a:r>
              <a:rPr lang="en-US" sz="2000" dirty="0"/>
              <a:t> </a:t>
            </a:r>
            <a:r>
              <a:rPr lang="en-US" sz="2000" dirty="0" err="1"/>
              <a:t>inutilmente</a:t>
            </a:r>
            <a:r>
              <a:rPr lang="en-US" sz="2000" dirty="0"/>
              <a:t> per </a:t>
            </a:r>
            <a:r>
              <a:rPr lang="en-US" sz="2000" dirty="0" err="1"/>
              <a:t>ignoranza</a:t>
            </a:r>
            <a:r>
              <a:rPr lang="en-US" sz="2000" dirty="0"/>
              <a:t> di un </a:t>
            </a:r>
            <a:r>
              <a:rPr lang="en-US" sz="2000" dirty="0" err="1"/>
              <a:t>fenomeno</a:t>
            </a:r>
            <a:r>
              <a:rPr lang="en-US" sz="2000" dirty="0"/>
              <a:t> e per </a:t>
            </a:r>
            <a:r>
              <a:rPr lang="en-US" sz="2000" dirty="0" err="1"/>
              <a:t>colpe</a:t>
            </a:r>
            <a:r>
              <a:rPr lang="en-US" sz="2000" dirty="0"/>
              <a:t> </a:t>
            </a:r>
            <a:r>
              <a:rPr lang="en-US" sz="2000" dirty="0" err="1"/>
              <a:t>inesistenti</a:t>
            </a:r>
            <a:r>
              <a:rPr lang="en-US" sz="2000" dirty="0"/>
              <a:t>.</a:t>
            </a:r>
          </a:p>
          <a:p>
            <a:r>
              <a:rPr lang="en-US" sz="2000" dirty="0" err="1"/>
              <a:t>Sede</a:t>
            </a:r>
            <a:r>
              <a:rPr lang="en-US" sz="2000" dirty="0"/>
              <a:t> </a:t>
            </a:r>
            <a:r>
              <a:rPr lang="en-US" sz="2000" dirty="0" err="1"/>
              <a:t>legale</a:t>
            </a:r>
            <a:r>
              <a:rPr lang="en-US" sz="2000" dirty="0"/>
              <a:t> Via </a:t>
            </a:r>
            <a:r>
              <a:rPr lang="en-US" sz="2000" dirty="0" err="1"/>
              <a:t>Vassalli</a:t>
            </a:r>
            <a:r>
              <a:rPr lang="en-US" sz="2000" dirty="0"/>
              <a:t> </a:t>
            </a:r>
            <a:r>
              <a:rPr lang="en-US" sz="2000" dirty="0" err="1"/>
              <a:t>Eandi</a:t>
            </a:r>
            <a:r>
              <a:rPr lang="en-US" sz="2000" dirty="0"/>
              <a:t> N. 28 10138 Torino; </a:t>
            </a:r>
            <a:r>
              <a:rPr lang="en-US" sz="2000" dirty="0" err="1"/>
              <a:t>sede</a:t>
            </a:r>
            <a:r>
              <a:rPr lang="en-US" sz="2000" dirty="0"/>
              <a:t> </a:t>
            </a:r>
            <a:r>
              <a:rPr lang="en-US" sz="2000" dirty="0" err="1"/>
              <a:t>operativa</a:t>
            </a:r>
            <a:r>
              <a:rPr lang="en-US" sz="2000" dirty="0"/>
              <a:t> Milano, via </a:t>
            </a:r>
            <a:r>
              <a:rPr lang="en-US" sz="2000" dirty="0" err="1"/>
              <a:t>Bezzecca</a:t>
            </a:r>
            <a:r>
              <a:rPr lang="en-US" sz="2000" dirty="0"/>
              <a:t> N.4, 20135; Tel. e Fax 02-54122211, </a:t>
            </a:r>
            <a:r>
              <a:rPr lang="en-US" sz="2000" dirty="0" err="1"/>
              <a:t>giovedì</a:t>
            </a:r>
            <a:r>
              <a:rPr lang="en-US" sz="2000" dirty="0"/>
              <a:t> </a:t>
            </a:r>
            <a:r>
              <a:rPr lang="en-US" sz="2000" dirty="0" err="1"/>
              <a:t>dalle</a:t>
            </a:r>
            <a:r>
              <a:rPr lang="en-US" sz="2000" dirty="0"/>
              <a:t> 15 </a:t>
            </a:r>
            <a:r>
              <a:rPr lang="en-US" sz="2000" dirty="0" err="1"/>
              <a:t>alle</a:t>
            </a:r>
            <a:r>
              <a:rPr lang="en-US" sz="2000" dirty="0"/>
              <a:t> 17.30. C.F. </a:t>
            </a:r>
            <a:r>
              <a:rPr lang="en-US" sz="2000" dirty="0" smtClean="0"/>
              <a:t>97783340017 info@agedonazionale.org</a:t>
            </a:r>
            <a:endParaRPr lang="en-US" sz="2000" dirty="0"/>
          </a:p>
          <a:p>
            <a:pPr algn="just" eaLnBrk="1" hangingPunct="1"/>
            <a:endParaRPr lang="it-IT" sz="2000" dirty="0" smtClean="0"/>
          </a:p>
        </p:txBody>
      </p:sp>
    </p:spTree>
    <p:extLst>
      <p:ext uri="{BB962C8B-B14F-4D97-AF65-F5344CB8AC3E}">
        <p14:creationId xmlns:p14="http://schemas.microsoft.com/office/powerpoint/2010/main" val="23518813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egnaposto contenuto 2"/>
          <p:cNvSpPr>
            <a:spLocks noGrp="1"/>
          </p:cNvSpPr>
          <p:nvPr>
            <p:ph idx="1"/>
          </p:nvPr>
        </p:nvSpPr>
        <p:spPr>
          <a:xfrm>
            <a:off x="571500" y="428625"/>
            <a:ext cx="7239000" cy="6203950"/>
          </a:xfrm>
        </p:spPr>
        <p:txBody>
          <a:bodyPr/>
          <a:lstStyle/>
          <a:p>
            <a:r>
              <a:rPr lang="en-US" sz="2000" b="1" dirty="0"/>
              <a:t>Cosa </a:t>
            </a:r>
            <a:r>
              <a:rPr lang="en-US" sz="2000" b="1" dirty="0" smtClean="0"/>
              <a:t>è AFPD</a:t>
            </a:r>
            <a:endParaRPr lang="en-US" sz="2000" b="1" dirty="0"/>
          </a:p>
          <a:p>
            <a:r>
              <a:rPr lang="en-US" sz="2000" dirty="0"/>
              <a:t>E’ </a:t>
            </a:r>
            <a:r>
              <a:rPr lang="en-US" sz="2000" dirty="0" err="1"/>
              <a:t>un’Associazione</a:t>
            </a:r>
            <a:r>
              <a:rPr lang="en-US" sz="2000" dirty="0"/>
              <a:t> di </a:t>
            </a:r>
            <a:r>
              <a:rPr lang="en-US" sz="2000" dirty="0" err="1"/>
              <a:t>volontariato</a:t>
            </a:r>
            <a:r>
              <a:rPr lang="en-US" sz="2000" dirty="0"/>
              <a:t> </a:t>
            </a:r>
            <a:r>
              <a:rPr lang="en-US" sz="2000" dirty="0" err="1"/>
              <a:t>costituita</a:t>
            </a:r>
            <a:r>
              <a:rPr lang="en-US" sz="2000" dirty="0"/>
              <a:t> </a:t>
            </a:r>
            <a:r>
              <a:rPr lang="en-US" sz="2000" dirty="0" err="1"/>
              <a:t>nel</a:t>
            </a:r>
            <a:r>
              <a:rPr lang="en-US" sz="2000" dirty="0"/>
              <a:t> 1980 da un </a:t>
            </a:r>
            <a:r>
              <a:rPr lang="en-US" sz="2000" dirty="0" err="1"/>
              <a:t>gruppo</a:t>
            </a:r>
            <a:r>
              <a:rPr lang="en-US" sz="2000" dirty="0"/>
              <a:t> di </a:t>
            </a:r>
            <a:r>
              <a:rPr lang="en-US" sz="2000" dirty="0" err="1"/>
              <a:t>genitori</a:t>
            </a:r>
            <a:r>
              <a:rPr lang="en-US" sz="2000" dirty="0"/>
              <a:t>, ha lo </a:t>
            </a:r>
            <a:r>
              <a:rPr lang="en-US" sz="2000" dirty="0" err="1"/>
              <a:t>scopo</a:t>
            </a:r>
            <a:r>
              <a:rPr lang="en-US" sz="2000" dirty="0"/>
              <a:t>, </a:t>
            </a:r>
            <a:r>
              <a:rPr lang="en-US" sz="2000" dirty="0" err="1"/>
              <a:t>senza</a:t>
            </a:r>
            <a:r>
              <a:rPr lang="en-US" sz="2000" dirty="0"/>
              <a:t> </a:t>
            </a:r>
            <a:r>
              <a:rPr lang="en-US" sz="2000" dirty="0" err="1"/>
              <a:t>fini</a:t>
            </a:r>
            <a:r>
              <a:rPr lang="en-US" sz="2000" dirty="0"/>
              <a:t> di </a:t>
            </a:r>
            <a:r>
              <a:rPr lang="en-US" sz="2000" dirty="0" err="1"/>
              <a:t>lucro</a:t>
            </a:r>
            <a:r>
              <a:rPr lang="en-US" sz="2000" dirty="0"/>
              <a:t>, </a:t>
            </a:r>
            <a:r>
              <a:rPr lang="en-US" sz="2000" dirty="0" err="1"/>
              <a:t>anche</a:t>
            </a:r>
            <a:r>
              <a:rPr lang="en-US" sz="2000" dirty="0"/>
              <a:t> </a:t>
            </a:r>
            <a:r>
              <a:rPr lang="en-US" sz="2000" dirty="0" err="1"/>
              <a:t>indiretto</a:t>
            </a:r>
            <a:r>
              <a:rPr lang="en-US" sz="2000" dirty="0"/>
              <a:t> </a:t>
            </a:r>
            <a:r>
              <a:rPr lang="en-US" sz="2000" dirty="0" err="1"/>
              <a:t>ed</a:t>
            </a:r>
            <a:r>
              <a:rPr lang="en-US" sz="2000" dirty="0"/>
              <a:t> </a:t>
            </a:r>
            <a:r>
              <a:rPr lang="en-US" sz="2000" dirty="0" err="1"/>
              <a:t>esclusivamente</a:t>
            </a:r>
            <a:r>
              <a:rPr lang="en-US" sz="2000" dirty="0"/>
              <a:t> per </a:t>
            </a:r>
            <a:r>
              <a:rPr lang="en-US" sz="2000" dirty="0" err="1"/>
              <a:t>fini</a:t>
            </a:r>
            <a:r>
              <a:rPr lang="en-US" sz="2000" dirty="0"/>
              <a:t> di </a:t>
            </a:r>
            <a:r>
              <a:rPr lang="en-US" sz="2000" dirty="0" err="1"/>
              <a:t>solidarietà</a:t>
            </a:r>
            <a:r>
              <a:rPr lang="en-US" sz="2000" dirty="0"/>
              <a:t> </a:t>
            </a:r>
            <a:r>
              <a:rPr lang="en-US" sz="2000" dirty="0" err="1"/>
              <a:t>sociale</a:t>
            </a:r>
            <a:r>
              <a:rPr lang="en-US" sz="2000" dirty="0"/>
              <a:t>, di </a:t>
            </a:r>
            <a:r>
              <a:rPr lang="en-US" sz="2000" dirty="0" err="1"/>
              <a:t>operare</a:t>
            </a:r>
            <a:r>
              <a:rPr lang="en-US" sz="2000" dirty="0"/>
              <a:t> a </a:t>
            </a:r>
            <a:r>
              <a:rPr lang="en-US" sz="2000" dirty="0" err="1"/>
              <a:t>favore</a:t>
            </a:r>
            <a:r>
              <a:rPr lang="en-US" sz="2000" dirty="0"/>
              <a:t> </a:t>
            </a:r>
            <a:r>
              <a:rPr lang="en-US" sz="2000" dirty="0" err="1"/>
              <a:t>delle</a:t>
            </a:r>
            <a:r>
              <a:rPr lang="en-US" sz="2000" dirty="0"/>
              <a:t> </a:t>
            </a:r>
            <a:r>
              <a:rPr lang="en-US" sz="2000" dirty="0" err="1"/>
              <a:t>persone</a:t>
            </a:r>
            <a:r>
              <a:rPr lang="en-US" sz="2000" dirty="0"/>
              <a:t> down e </a:t>
            </a:r>
            <a:r>
              <a:rPr lang="en-US" sz="2000" dirty="0" err="1"/>
              <a:t>delle</a:t>
            </a:r>
            <a:r>
              <a:rPr lang="en-US" sz="2000" dirty="0"/>
              <a:t> loro </a:t>
            </a:r>
            <a:r>
              <a:rPr lang="en-US" sz="2000" dirty="0" err="1"/>
              <a:t>famiglie</a:t>
            </a:r>
            <a:r>
              <a:rPr lang="en-US" sz="2000" dirty="0"/>
              <a:t>. </a:t>
            </a:r>
            <a:r>
              <a:rPr lang="en-US" sz="2000" dirty="0" err="1"/>
              <a:t>Riunisce</a:t>
            </a:r>
            <a:r>
              <a:rPr lang="en-US" sz="2000" dirty="0"/>
              <a:t> e </a:t>
            </a:r>
            <a:r>
              <a:rPr lang="en-US" sz="2000" dirty="0" err="1"/>
              <a:t>coadiuva</a:t>
            </a:r>
            <a:r>
              <a:rPr lang="en-US" sz="2000" dirty="0"/>
              <a:t> le </a:t>
            </a:r>
            <a:r>
              <a:rPr lang="en-US" sz="2000" dirty="0" err="1"/>
              <a:t>stesse</a:t>
            </a:r>
            <a:r>
              <a:rPr lang="en-US" sz="2000" dirty="0"/>
              <a:t> e </a:t>
            </a:r>
            <a:r>
              <a:rPr lang="en-US" sz="2000" dirty="0" err="1"/>
              <a:t>contribuisce</a:t>
            </a:r>
            <a:r>
              <a:rPr lang="en-US" sz="2000" dirty="0"/>
              <a:t> ad un </a:t>
            </a:r>
            <a:r>
              <a:rPr lang="en-US" sz="2000" dirty="0" err="1"/>
              <a:t>progetto</a:t>
            </a:r>
            <a:r>
              <a:rPr lang="en-US" sz="2000" dirty="0"/>
              <a:t> di vita </a:t>
            </a:r>
            <a:r>
              <a:rPr lang="en-US" sz="2000" dirty="0" err="1"/>
              <a:t>della</a:t>
            </a:r>
            <a:r>
              <a:rPr lang="en-US" sz="2000" dirty="0"/>
              <a:t> persona down </a:t>
            </a:r>
            <a:r>
              <a:rPr lang="en-US" sz="2000" dirty="0" err="1"/>
              <a:t>dalla</a:t>
            </a:r>
            <a:r>
              <a:rPr lang="en-US" sz="2000" dirty="0"/>
              <a:t> </a:t>
            </a:r>
            <a:r>
              <a:rPr lang="en-US" sz="2000" dirty="0" err="1"/>
              <a:t>nascita</a:t>
            </a:r>
            <a:r>
              <a:rPr lang="en-US" sz="2000" dirty="0"/>
              <a:t> </a:t>
            </a:r>
            <a:r>
              <a:rPr lang="en-US" sz="2000" dirty="0" err="1"/>
              <a:t>all’adultità</a:t>
            </a:r>
            <a:r>
              <a:rPr lang="en-US" sz="2000" dirty="0"/>
              <a:t> per </a:t>
            </a:r>
            <a:r>
              <a:rPr lang="en-US" sz="2000" dirty="0" err="1"/>
              <a:t>un’ottimale</a:t>
            </a:r>
            <a:r>
              <a:rPr lang="en-US" sz="2000" dirty="0"/>
              <a:t> </a:t>
            </a:r>
            <a:r>
              <a:rPr lang="en-US" sz="2000" dirty="0" err="1"/>
              <a:t>integrazione</a:t>
            </a:r>
            <a:r>
              <a:rPr lang="en-US" sz="2000" dirty="0"/>
              <a:t> e </a:t>
            </a:r>
            <a:r>
              <a:rPr lang="en-US" sz="2000" dirty="0" err="1"/>
              <a:t>inclusione</a:t>
            </a:r>
            <a:r>
              <a:rPr lang="en-US" sz="2000" dirty="0"/>
              <a:t> </a:t>
            </a:r>
            <a:r>
              <a:rPr lang="en-US" sz="2000" dirty="0" err="1"/>
              <a:t>sociale</a:t>
            </a:r>
            <a:r>
              <a:rPr lang="en-US" sz="2000" dirty="0"/>
              <a:t>.</a:t>
            </a:r>
          </a:p>
          <a:p>
            <a:r>
              <a:rPr lang="en-US" sz="2000" b="1" dirty="0" err="1" smtClean="0"/>
              <a:t>Obiettivi</a:t>
            </a:r>
            <a:r>
              <a:rPr lang="en-US" sz="2000" b="1" dirty="0" smtClean="0"/>
              <a:t> AFPD</a:t>
            </a:r>
            <a:endParaRPr lang="en-US" sz="2000" b="1" dirty="0"/>
          </a:p>
          <a:p>
            <a:pPr lvl="0"/>
            <a:r>
              <a:rPr lang="en-US" sz="2000" dirty="0" err="1"/>
              <a:t>Migliorare</a:t>
            </a:r>
            <a:r>
              <a:rPr lang="en-US" sz="2000" dirty="0"/>
              <a:t> </a:t>
            </a:r>
            <a:r>
              <a:rPr lang="en-US" sz="2000" dirty="0" smtClean="0"/>
              <a:t>la </a:t>
            </a:r>
            <a:r>
              <a:rPr lang="en-US" sz="2000" b="1" dirty="0" err="1" smtClean="0"/>
              <a:t>qualità</a:t>
            </a:r>
            <a:r>
              <a:rPr lang="en-US" sz="2000" b="1" dirty="0" smtClean="0"/>
              <a:t> </a:t>
            </a:r>
            <a:r>
              <a:rPr lang="en-US" sz="2000" b="1" dirty="0" err="1"/>
              <a:t>della</a:t>
            </a:r>
            <a:r>
              <a:rPr lang="en-US" sz="2000" b="1" dirty="0"/>
              <a:t> </a:t>
            </a:r>
            <a:r>
              <a:rPr lang="en-US" sz="2000" b="1" dirty="0" smtClean="0"/>
              <a:t>vita </a:t>
            </a:r>
            <a:r>
              <a:rPr lang="en-US" sz="2000" dirty="0" err="1" smtClean="0"/>
              <a:t>delle</a:t>
            </a:r>
            <a:r>
              <a:rPr lang="en-US" sz="2000" dirty="0" smtClean="0"/>
              <a:t> </a:t>
            </a:r>
            <a:r>
              <a:rPr lang="en-US" sz="2000" dirty="0" err="1"/>
              <a:t>persone</a:t>
            </a:r>
            <a:r>
              <a:rPr lang="en-US" sz="2000" dirty="0"/>
              <a:t> e </a:t>
            </a:r>
            <a:r>
              <a:rPr lang="en-US" sz="2000" dirty="0" err="1"/>
              <a:t>della</a:t>
            </a:r>
            <a:r>
              <a:rPr lang="en-US" sz="2000" dirty="0"/>
              <a:t> </a:t>
            </a:r>
            <a:r>
              <a:rPr lang="en-US" sz="2000" dirty="0" err="1"/>
              <a:t>sua</a:t>
            </a:r>
            <a:r>
              <a:rPr lang="en-US" sz="2000" dirty="0"/>
              <a:t> </a:t>
            </a:r>
            <a:r>
              <a:rPr lang="en-US" sz="2000" dirty="0" err="1"/>
              <a:t>famiglia</a:t>
            </a:r>
            <a:r>
              <a:rPr lang="en-US" sz="2000" dirty="0" smtClean="0"/>
              <a:t>.</a:t>
            </a:r>
          </a:p>
          <a:p>
            <a:pPr lvl="0"/>
            <a:r>
              <a:rPr lang="en-US" sz="2000" dirty="0" err="1"/>
              <a:t>Aumentare</a:t>
            </a:r>
            <a:r>
              <a:rPr lang="en-US" sz="2000" dirty="0"/>
              <a:t> e </a:t>
            </a:r>
            <a:r>
              <a:rPr lang="en-US" sz="2000" dirty="0" err="1"/>
              <a:t>favorire</a:t>
            </a:r>
            <a:r>
              <a:rPr lang="en-US" sz="2000" dirty="0"/>
              <a:t> </a:t>
            </a:r>
            <a:r>
              <a:rPr lang="en-US" sz="2000" dirty="0" err="1"/>
              <a:t>il</a:t>
            </a:r>
            <a:r>
              <a:rPr lang="en-US" sz="2000" dirty="0"/>
              <a:t> </a:t>
            </a:r>
            <a:r>
              <a:rPr lang="en-US" sz="2000" dirty="0" err="1"/>
              <a:t>senso</a:t>
            </a:r>
            <a:r>
              <a:rPr lang="en-US" sz="2000" dirty="0"/>
              <a:t> </a:t>
            </a:r>
            <a:r>
              <a:rPr lang="en-US" sz="2000" dirty="0" err="1"/>
              <a:t>comune</a:t>
            </a:r>
            <a:r>
              <a:rPr lang="en-US" sz="2000" dirty="0"/>
              <a:t> e i </a:t>
            </a:r>
            <a:r>
              <a:rPr lang="en-US" sz="2000" dirty="0" err="1"/>
              <a:t>percorsi</a:t>
            </a:r>
            <a:r>
              <a:rPr lang="en-US" sz="2000" dirty="0"/>
              <a:t> per </a:t>
            </a:r>
            <a:r>
              <a:rPr lang="en-US" sz="2000" dirty="0" err="1"/>
              <a:t>una</a:t>
            </a:r>
            <a:r>
              <a:rPr lang="en-US" sz="2000" dirty="0"/>
              <a:t> </a:t>
            </a:r>
            <a:r>
              <a:rPr lang="en-US" sz="2000" dirty="0" err="1"/>
              <a:t>migliore</a:t>
            </a:r>
            <a:r>
              <a:rPr lang="en-US" sz="2000" dirty="0"/>
              <a:t> </a:t>
            </a:r>
            <a:r>
              <a:rPr lang="en-US" sz="2000" dirty="0" err="1"/>
              <a:t>inclusione</a:t>
            </a:r>
            <a:r>
              <a:rPr lang="en-US" sz="2000" dirty="0"/>
              <a:t> </a:t>
            </a:r>
            <a:r>
              <a:rPr lang="en-US" sz="2000" dirty="0" err="1"/>
              <a:t>sociale</a:t>
            </a:r>
            <a:r>
              <a:rPr lang="en-US" sz="2000" dirty="0"/>
              <a:t>.</a:t>
            </a:r>
          </a:p>
          <a:p>
            <a:pPr lvl="0"/>
            <a:r>
              <a:rPr lang="en-US" sz="2000" dirty="0" err="1"/>
              <a:t>Superare</a:t>
            </a:r>
            <a:r>
              <a:rPr lang="en-US" sz="2000" dirty="0"/>
              <a:t> la </a:t>
            </a:r>
            <a:r>
              <a:rPr lang="en-US" sz="2000" dirty="0" err="1"/>
              <a:t>logica</a:t>
            </a:r>
            <a:r>
              <a:rPr lang="en-US" sz="2000" dirty="0"/>
              <a:t> </a:t>
            </a:r>
            <a:r>
              <a:rPr lang="en-US" sz="2000" dirty="0" err="1"/>
              <a:t>dell’assistenzialismo</a:t>
            </a:r>
            <a:r>
              <a:rPr lang="en-US" sz="2000" dirty="0"/>
              <a:t>.</a:t>
            </a:r>
          </a:p>
          <a:p>
            <a:pPr lvl="0"/>
            <a:r>
              <a:rPr lang="en-US" sz="2000" dirty="0" err="1"/>
              <a:t>Costruire</a:t>
            </a:r>
            <a:r>
              <a:rPr lang="en-US" sz="2000" dirty="0"/>
              <a:t> un </a:t>
            </a:r>
            <a:r>
              <a:rPr lang="en-US" sz="2000" b="1" dirty="0" err="1"/>
              <a:t>modello</a:t>
            </a:r>
            <a:r>
              <a:rPr lang="en-US" sz="2000" b="1" dirty="0"/>
              <a:t> di </a:t>
            </a:r>
            <a:r>
              <a:rPr lang="en-US" sz="2000" b="1" dirty="0" err="1"/>
              <a:t>prevenzione</a:t>
            </a:r>
            <a:r>
              <a:rPr lang="en-US" sz="2000" b="1" dirty="0"/>
              <a:t> </a:t>
            </a:r>
            <a:r>
              <a:rPr lang="en-US" sz="2000" dirty="0" err="1"/>
              <a:t>che</a:t>
            </a:r>
            <a:r>
              <a:rPr lang="en-US" sz="2000" dirty="0"/>
              <a:t>, </a:t>
            </a:r>
            <a:r>
              <a:rPr lang="en-US" sz="2000" dirty="0" err="1"/>
              <a:t>essendo</a:t>
            </a:r>
            <a:r>
              <a:rPr lang="en-US" sz="2000" dirty="0"/>
              <a:t> </a:t>
            </a:r>
            <a:r>
              <a:rPr lang="en-US" sz="2000" dirty="0" err="1"/>
              <a:t>basato</a:t>
            </a:r>
            <a:r>
              <a:rPr lang="en-US" sz="2000" dirty="0"/>
              <a:t> </a:t>
            </a:r>
            <a:r>
              <a:rPr lang="en-US" sz="2000" dirty="0" err="1"/>
              <a:t>sul</a:t>
            </a:r>
            <a:r>
              <a:rPr lang="en-US" sz="2000" dirty="0"/>
              <a:t> </a:t>
            </a:r>
            <a:r>
              <a:rPr lang="en-US" sz="2000" dirty="0" err="1"/>
              <a:t>recupero</a:t>
            </a:r>
            <a:r>
              <a:rPr lang="en-US" sz="2000" dirty="0"/>
              <a:t> </a:t>
            </a:r>
            <a:r>
              <a:rPr lang="en-US" sz="2000" dirty="0" err="1"/>
              <a:t>delle</a:t>
            </a:r>
            <a:r>
              <a:rPr lang="en-US" sz="2000" dirty="0"/>
              <a:t> </a:t>
            </a:r>
            <a:r>
              <a:rPr lang="en-US" sz="2000" dirty="0" err="1"/>
              <a:t>autonomie</a:t>
            </a:r>
            <a:r>
              <a:rPr lang="en-US" sz="2000" dirty="0"/>
              <a:t>, </a:t>
            </a:r>
            <a:r>
              <a:rPr lang="en-US" sz="2000" dirty="0" err="1"/>
              <a:t>restituisce</a:t>
            </a:r>
            <a:r>
              <a:rPr lang="en-US" sz="2000" dirty="0"/>
              <a:t> al </a:t>
            </a:r>
            <a:r>
              <a:rPr lang="en-US" sz="2000" dirty="0" err="1"/>
              <a:t>disabile</a:t>
            </a:r>
            <a:r>
              <a:rPr lang="en-US" sz="2000" dirty="0"/>
              <a:t> </a:t>
            </a:r>
            <a:r>
              <a:rPr lang="en-US" sz="2000" dirty="0" err="1"/>
              <a:t>l’autodeterminazione</a:t>
            </a:r>
            <a:r>
              <a:rPr lang="en-US" sz="2000" dirty="0"/>
              <a:t>.</a:t>
            </a:r>
          </a:p>
          <a:p>
            <a:pPr lvl="0"/>
            <a:endParaRPr lang="en-US" sz="2000" dirty="0"/>
          </a:p>
        </p:txBody>
      </p:sp>
    </p:spTree>
    <p:extLst>
      <p:ext uri="{BB962C8B-B14F-4D97-AF65-F5344CB8AC3E}">
        <p14:creationId xmlns:p14="http://schemas.microsoft.com/office/powerpoint/2010/main" val="3224674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260648"/>
            <a:ext cx="7516688" cy="6195715"/>
          </a:xfrm>
        </p:spPr>
        <p:txBody>
          <a:bodyPr>
            <a:normAutofit fontScale="77500" lnSpcReduction="20000"/>
          </a:bodyPr>
          <a:lstStyle/>
          <a:p>
            <a:pPr marL="274320" indent="-274320" algn="just" eaLnBrk="1" fontAlgn="auto" hangingPunct="1">
              <a:spcAft>
                <a:spcPts val="0"/>
              </a:spcAft>
              <a:buNone/>
              <a:defRPr/>
            </a:pPr>
            <a:r>
              <a:rPr lang="it-IT" dirty="0" smtClean="0"/>
              <a:t>	</a:t>
            </a:r>
            <a:endParaRPr lang="it-IT" sz="2400" dirty="0"/>
          </a:p>
          <a:p>
            <a:pPr marL="274320" indent="-274320" algn="just" eaLnBrk="1" fontAlgn="auto" hangingPunct="1">
              <a:spcAft>
                <a:spcPts val="0"/>
              </a:spcAft>
              <a:buNone/>
              <a:defRPr/>
            </a:pPr>
            <a:r>
              <a:rPr lang="it-IT" sz="2800" dirty="0" smtClean="0"/>
              <a:t>    e </a:t>
            </a:r>
            <a:r>
              <a:rPr lang="it-IT" sz="2800" dirty="0"/>
              <a:t>recita testualmente: "Il </a:t>
            </a:r>
            <a:r>
              <a:rPr lang="it-IT" sz="2800" dirty="0" err="1"/>
              <a:t>FoNAGS</a:t>
            </a:r>
            <a:r>
              <a:rPr lang="it-IT" sz="2800" dirty="0"/>
              <a:t>, luogo d’incontro tra il Ministero, l'Amministrazione e l'associazionismo (composto dalle Associazioni dei genitori maggiormente rappresentative), è stato costituito al fine di valorizzare la componente dei genitori nelle scuole e di assicurare una sede stabile di consultazione delle famiglie sulle problematiche scolastiche. </a:t>
            </a:r>
            <a:br>
              <a:rPr lang="it-IT" sz="2800" dirty="0"/>
            </a:br>
            <a:r>
              <a:rPr lang="it-IT" sz="2800" dirty="0"/>
              <a:t>Allo scopo di dare piena attuazione alle disposizioni normative per introdurre innovazioni organizzative atte a favorire un reale e concreto coinvolgimento dei genitori nella vita scolastica, investendoli della corresponsabilità </a:t>
            </a:r>
            <a:r>
              <a:rPr lang="it-IT" sz="2800" dirty="0" smtClean="0"/>
              <a:t>educativa. Al </a:t>
            </a:r>
            <a:r>
              <a:rPr lang="it-IT" sz="2800" dirty="0" err="1" smtClean="0"/>
              <a:t>Fonags</a:t>
            </a:r>
            <a:r>
              <a:rPr lang="it-IT" sz="2800" dirty="0" smtClean="0"/>
              <a:t> è attribuito, inoltre, il compito di raccordarsi con i FORAGS, istituiti con il DPR 301/05, che svolgono le medesime funzioni a livello regionale. </a:t>
            </a:r>
            <a:endParaRPr lang="it-IT" sz="2800" dirty="0"/>
          </a:p>
          <a:p>
            <a:pPr marL="274320" indent="-274320" algn="just" eaLnBrk="1" fontAlgn="auto" hangingPunct="1">
              <a:spcAft>
                <a:spcPts val="0"/>
              </a:spcAft>
              <a:buNone/>
              <a:defRPr/>
            </a:pPr>
            <a:r>
              <a:rPr lang="it-IT" dirty="0" smtClean="0"/>
              <a:t>	</a:t>
            </a:r>
            <a:r>
              <a:rPr lang="it-IT" sz="2400" dirty="0"/>
              <a:t> Viene celebrata nel 2002 la prima </a:t>
            </a:r>
            <a:r>
              <a:rPr lang="it-IT" sz="2400" i="1" dirty="0"/>
              <a:t>Giornata europea dei genitori e della scuola</a:t>
            </a:r>
            <a:r>
              <a:rPr lang="it-IT" sz="2400" dirty="0"/>
              <a:t>, che coinvolge le scuole di 26 paesi europei, nel corso della quale sono previste, in concomitanza con altri paesi europei, iniziative a livello nazionale, regionale e locale per valorizzare il rapporto tra i genitori e la scuola, con la partecipazione del ministro e le rappresentanze dell’associazionismo dei genitori e del personale scolastico. </a:t>
            </a:r>
            <a:endParaRPr lang="it-IT" dirty="0"/>
          </a:p>
        </p:txBody>
      </p:sp>
    </p:spTree>
    <p:extLst>
      <p:ext uri="{BB962C8B-B14F-4D97-AF65-F5344CB8AC3E}">
        <p14:creationId xmlns:p14="http://schemas.microsoft.com/office/powerpoint/2010/main" val="12814877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egnaposto contenuto 2"/>
          <p:cNvSpPr>
            <a:spLocks noGrp="1"/>
          </p:cNvSpPr>
          <p:nvPr>
            <p:ph idx="1"/>
          </p:nvPr>
        </p:nvSpPr>
        <p:spPr>
          <a:xfrm>
            <a:off x="571500" y="428625"/>
            <a:ext cx="7239000" cy="6203950"/>
          </a:xfrm>
        </p:spPr>
        <p:txBody>
          <a:bodyPr/>
          <a:lstStyle/>
          <a:p>
            <a:r>
              <a:rPr lang="en-US" sz="2000" dirty="0"/>
              <a:t>E' </a:t>
            </a:r>
            <a:r>
              <a:rPr lang="en-US" sz="2000" dirty="0" err="1"/>
              <a:t>Costituita</a:t>
            </a:r>
            <a:r>
              <a:rPr lang="en-US" sz="2000" dirty="0"/>
              <a:t> </a:t>
            </a:r>
            <a:r>
              <a:rPr lang="en-US" sz="2000" dirty="0" err="1"/>
              <a:t>tra</a:t>
            </a:r>
            <a:r>
              <a:rPr lang="en-US" sz="2000" dirty="0"/>
              <a:t> i </a:t>
            </a:r>
            <a:r>
              <a:rPr lang="en-US" sz="2000" dirty="0" err="1"/>
              <a:t>comparenti</a:t>
            </a:r>
            <a:r>
              <a:rPr lang="en-US" sz="2000" dirty="0"/>
              <a:t> </a:t>
            </a:r>
            <a:r>
              <a:rPr lang="en-US" sz="2000" dirty="0" err="1"/>
              <a:t>un'associazione</a:t>
            </a:r>
            <a:r>
              <a:rPr lang="en-US" sz="2000" dirty="0"/>
              <a:t> </a:t>
            </a:r>
            <a:r>
              <a:rPr lang="en-US" sz="2000" dirty="0" err="1"/>
              <a:t>denominata</a:t>
            </a:r>
            <a:r>
              <a:rPr lang="en-US" sz="2000" dirty="0"/>
              <a:t> "ASSOCIAZIONE PADRI SEPARATI", con </a:t>
            </a:r>
            <a:r>
              <a:rPr lang="en-US" sz="2000" dirty="0" err="1"/>
              <a:t>sede</a:t>
            </a:r>
            <a:r>
              <a:rPr lang="en-US" sz="2000" dirty="0"/>
              <a:t> in Riccione, Via Monti n. </a:t>
            </a:r>
            <a:r>
              <a:rPr lang="en-US" sz="2000" dirty="0" smtClean="0"/>
              <a:t>25. </a:t>
            </a:r>
            <a:r>
              <a:rPr lang="en-US" sz="2000" dirty="0" err="1" smtClean="0"/>
              <a:t>L'Associazione</a:t>
            </a:r>
            <a:r>
              <a:rPr lang="en-US" sz="2000" dirty="0"/>
              <a:t>, </a:t>
            </a:r>
            <a:r>
              <a:rPr lang="en-US" sz="2000" dirty="0" err="1"/>
              <a:t>senza</a:t>
            </a:r>
            <a:r>
              <a:rPr lang="en-US" sz="2000" dirty="0"/>
              <a:t> </a:t>
            </a:r>
            <a:r>
              <a:rPr lang="en-US" sz="2000" dirty="0" err="1"/>
              <a:t>scopo</a:t>
            </a:r>
            <a:r>
              <a:rPr lang="en-US" sz="2000" dirty="0"/>
              <a:t> di </a:t>
            </a:r>
            <a:r>
              <a:rPr lang="en-US" sz="2000" dirty="0" err="1"/>
              <a:t>lucro</a:t>
            </a:r>
            <a:r>
              <a:rPr lang="en-US" sz="2000" dirty="0"/>
              <a:t>, </a:t>
            </a:r>
            <a:r>
              <a:rPr lang="en-US" sz="2000" dirty="0" err="1"/>
              <a:t>si</a:t>
            </a:r>
            <a:r>
              <a:rPr lang="en-US" sz="2000" dirty="0"/>
              <a:t> propone le </a:t>
            </a:r>
            <a:r>
              <a:rPr lang="en-US" sz="2000" dirty="0" err="1"/>
              <a:t>seguenti</a:t>
            </a:r>
            <a:r>
              <a:rPr lang="en-US" sz="2000" dirty="0"/>
              <a:t> </a:t>
            </a:r>
            <a:r>
              <a:rPr lang="en-US" sz="2000" dirty="0" err="1"/>
              <a:t>finalità</a:t>
            </a:r>
            <a:r>
              <a:rPr lang="en-US" sz="2000" dirty="0"/>
              <a:t>: - </a:t>
            </a:r>
            <a:r>
              <a:rPr lang="en-US" sz="2000" dirty="0" err="1"/>
              <a:t>tutelare</a:t>
            </a:r>
            <a:r>
              <a:rPr lang="en-US" sz="2000" dirty="0"/>
              <a:t> </a:t>
            </a:r>
            <a:r>
              <a:rPr lang="en-US" sz="2000" dirty="0" err="1"/>
              <a:t>l'immagine</a:t>
            </a:r>
            <a:r>
              <a:rPr lang="en-US" sz="2000" dirty="0"/>
              <a:t> del </a:t>
            </a:r>
            <a:r>
              <a:rPr lang="en-US" sz="2000" dirty="0" err="1"/>
              <a:t>genitore</a:t>
            </a:r>
            <a:r>
              <a:rPr lang="en-US" sz="2000" dirty="0"/>
              <a:t> non </a:t>
            </a:r>
            <a:r>
              <a:rPr lang="en-US" sz="2000" dirty="0" err="1"/>
              <a:t>affidatario</a:t>
            </a:r>
            <a:r>
              <a:rPr lang="en-US" sz="2000" dirty="0"/>
              <a:t> </a:t>
            </a:r>
            <a:r>
              <a:rPr lang="en-US" sz="2000" dirty="0" err="1"/>
              <a:t>dei</a:t>
            </a:r>
            <a:r>
              <a:rPr lang="en-US" sz="2000" dirty="0"/>
              <a:t> </a:t>
            </a:r>
            <a:r>
              <a:rPr lang="en-US" sz="2000" dirty="0" err="1"/>
              <a:t>figli</a:t>
            </a:r>
            <a:r>
              <a:rPr lang="en-US" sz="2000" dirty="0"/>
              <a:t> in </a:t>
            </a:r>
            <a:r>
              <a:rPr lang="en-US" sz="2000" dirty="0" err="1"/>
              <a:t>seguito</a:t>
            </a:r>
            <a:r>
              <a:rPr lang="en-US" sz="2000" dirty="0"/>
              <a:t> a </a:t>
            </a:r>
            <a:r>
              <a:rPr lang="en-US" sz="2000" dirty="0" err="1"/>
              <a:t>pronuncia</a:t>
            </a:r>
            <a:r>
              <a:rPr lang="en-US" sz="2000" dirty="0"/>
              <a:t> di </a:t>
            </a:r>
            <a:r>
              <a:rPr lang="en-US" sz="2000" dirty="0" err="1"/>
              <a:t>separazione</a:t>
            </a:r>
            <a:r>
              <a:rPr lang="en-US" sz="2000" dirty="0"/>
              <a:t> </a:t>
            </a:r>
            <a:r>
              <a:rPr lang="en-US" sz="2000" dirty="0" err="1"/>
              <a:t>personale</a:t>
            </a:r>
            <a:r>
              <a:rPr lang="en-US" sz="2000" dirty="0"/>
              <a:t> </a:t>
            </a:r>
            <a:r>
              <a:rPr lang="en-US" sz="2000" dirty="0" err="1"/>
              <a:t>tra</a:t>
            </a:r>
            <a:r>
              <a:rPr lang="en-US" sz="2000" dirty="0"/>
              <a:t> </a:t>
            </a:r>
            <a:r>
              <a:rPr lang="en-US" sz="2000" dirty="0" err="1"/>
              <a:t>coniugi</a:t>
            </a:r>
            <a:r>
              <a:rPr lang="en-US" sz="2000" dirty="0"/>
              <a:t> - di </a:t>
            </a:r>
            <a:r>
              <a:rPr lang="en-US" sz="2000" dirty="0" err="1"/>
              <a:t>provvedimento</a:t>
            </a:r>
            <a:r>
              <a:rPr lang="en-US" sz="2000" dirty="0"/>
              <a:t> </a:t>
            </a:r>
            <a:r>
              <a:rPr lang="en-US" sz="2000" dirty="0" err="1"/>
              <a:t>similare</a:t>
            </a:r>
            <a:r>
              <a:rPr lang="en-US" sz="2000" dirty="0"/>
              <a:t>, con lo </a:t>
            </a:r>
            <a:r>
              <a:rPr lang="en-US" sz="2000" dirty="0" err="1"/>
              <a:t>scopo</a:t>
            </a:r>
            <a:r>
              <a:rPr lang="en-US" sz="2000" dirty="0"/>
              <a:t> di </a:t>
            </a:r>
            <a:r>
              <a:rPr lang="en-US" sz="2000" dirty="0" err="1"/>
              <a:t>meglio</a:t>
            </a:r>
            <a:r>
              <a:rPr lang="en-US" sz="2000" dirty="0"/>
              <a:t> </a:t>
            </a:r>
            <a:r>
              <a:rPr lang="en-US" sz="2000" dirty="0" err="1"/>
              <a:t>garantire</a:t>
            </a:r>
            <a:r>
              <a:rPr lang="en-US" sz="2000" dirty="0"/>
              <a:t> </a:t>
            </a:r>
            <a:r>
              <a:rPr lang="en-US" sz="2000" dirty="0" err="1"/>
              <a:t>il</a:t>
            </a:r>
            <a:r>
              <a:rPr lang="en-US" sz="2000" dirty="0"/>
              <a:t> </a:t>
            </a:r>
            <a:r>
              <a:rPr lang="en-US" sz="2000" dirty="0" err="1"/>
              <a:t>rapporto</a:t>
            </a:r>
            <a:r>
              <a:rPr lang="en-US" sz="2000" dirty="0"/>
              <a:t> </a:t>
            </a:r>
            <a:r>
              <a:rPr lang="en-US" sz="2000" dirty="0" err="1"/>
              <a:t>tra</a:t>
            </a:r>
            <a:r>
              <a:rPr lang="en-US" sz="2000" dirty="0"/>
              <a:t> </a:t>
            </a:r>
            <a:r>
              <a:rPr lang="en-US" sz="2000" dirty="0" err="1"/>
              <a:t>il</a:t>
            </a:r>
            <a:r>
              <a:rPr lang="en-US" sz="2000" dirty="0"/>
              <a:t> </a:t>
            </a:r>
            <a:r>
              <a:rPr lang="en-US" sz="2000" dirty="0" err="1"/>
              <a:t>genitore</a:t>
            </a:r>
            <a:r>
              <a:rPr lang="en-US" sz="2000" dirty="0"/>
              <a:t> </a:t>
            </a:r>
            <a:r>
              <a:rPr lang="en-US" sz="2000" dirty="0" err="1"/>
              <a:t>stesso</a:t>
            </a:r>
            <a:r>
              <a:rPr lang="en-US" sz="2000" dirty="0"/>
              <a:t> </a:t>
            </a:r>
            <a:r>
              <a:rPr lang="en-US" sz="2000" dirty="0" err="1"/>
              <a:t>ed</a:t>
            </a:r>
            <a:r>
              <a:rPr lang="en-US" sz="2000" dirty="0"/>
              <a:t> i </a:t>
            </a:r>
            <a:r>
              <a:rPr lang="en-US" sz="2000" dirty="0" err="1"/>
              <a:t>figli</a:t>
            </a:r>
            <a:r>
              <a:rPr lang="en-US" sz="2000" dirty="0"/>
              <a:t>; - </a:t>
            </a:r>
            <a:r>
              <a:rPr lang="en-US" sz="2000" dirty="0" err="1"/>
              <a:t>salvaguardare</a:t>
            </a:r>
            <a:r>
              <a:rPr lang="en-US" sz="2000" dirty="0"/>
              <a:t> </a:t>
            </a:r>
            <a:r>
              <a:rPr lang="en-US" sz="2000" dirty="0" err="1"/>
              <a:t>l'educazione</a:t>
            </a:r>
            <a:r>
              <a:rPr lang="en-US" sz="2000" dirty="0"/>
              <a:t> </a:t>
            </a:r>
            <a:r>
              <a:rPr lang="en-US" sz="2000" dirty="0" err="1"/>
              <a:t>dei</a:t>
            </a:r>
            <a:r>
              <a:rPr lang="en-US" sz="2000" dirty="0"/>
              <a:t> </a:t>
            </a:r>
            <a:r>
              <a:rPr lang="en-US" sz="2000" dirty="0" err="1"/>
              <a:t>figli</a:t>
            </a:r>
            <a:r>
              <a:rPr lang="en-US" sz="2000" dirty="0"/>
              <a:t>; - far </a:t>
            </a:r>
            <a:r>
              <a:rPr lang="en-US" sz="2000" dirty="0" err="1"/>
              <a:t>conoscere</a:t>
            </a:r>
            <a:r>
              <a:rPr lang="en-US" sz="2000" dirty="0"/>
              <a:t> all’ </a:t>
            </a:r>
            <a:r>
              <a:rPr lang="en-US" sz="2000" dirty="0" err="1"/>
              <a:t>opinione</a:t>
            </a:r>
            <a:r>
              <a:rPr lang="en-US" sz="2000" dirty="0"/>
              <a:t> </a:t>
            </a:r>
            <a:r>
              <a:rPr lang="en-US" sz="2000" dirty="0" err="1"/>
              <a:t>pubblica</a:t>
            </a:r>
            <a:r>
              <a:rPr lang="en-US" sz="2000" dirty="0"/>
              <a:t> </a:t>
            </a:r>
            <a:r>
              <a:rPr lang="en-US" sz="2000" dirty="0" err="1"/>
              <a:t>attraverso</a:t>
            </a:r>
            <a:r>
              <a:rPr lang="en-US" sz="2000" dirty="0"/>
              <a:t> i MEDIA </a:t>
            </a:r>
            <a:r>
              <a:rPr lang="en-US" sz="2000" dirty="0" err="1"/>
              <a:t>quelle</a:t>
            </a:r>
            <a:r>
              <a:rPr lang="en-US" sz="2000" dirty="0"/>
              <a:t> </a:t>
            </a:r>
            <a:r>
              <a:rPr lang="en-US" sz="2000" dirty="0" err="1"/>
              <a:t>che</a:t>
            </a:r>
            <a:r>
              <a:rPr lang="en-US" sz="2000" dirty="0"/>
              <a:t> </a:t>
            </a:r>
            <a:r>
              <a:rPr lang="en-US" sz="2000" dirty="0" err="1"/>
              <a:t>possono</a:t>
            </a:r>
            <a:r>
              <a:rPr lang="en-US" sz="2000" dirty="0"/>
              <a:t> </a:t>
            </a:r>
            <a:r>
              <a:rPr lang="en-US" sz="2000" dirty="0" err="1"/>
              <a:t>essere</a:t>
            </a:r>
            <a:r>
              <a:rPr lang="en-US" sz="2000" dirty="0"/>
              <a:t> le </a:t>
            </a:r>
            <a:r>
              <a:rPr lang="en-US" sz="2000" dirty="0" err="1"/>
              <a:t>ingiustizie</a:t>
            </a:r>
            <a:r>
              <a:rPr lang="en-US" sz="2000" dirty="0"/>
              <a:t> e/o le </a:t>
            </a:r>
            <a:r>
              <a:rPr lang="en-US" sz="2000" dirty="0" err="1"/>
              <a:t>costrizioni</a:t>
            </a:r>
            <a:r>
              <a:rPr lang="en-US" sz="2000" dirty="0"/>
              <a:t> - </a:t>
            </a:r>
            <a:r>
              <a:rPr lang="en-US" sz="2000" dirty="0" err="1"/>
              <a:t>psicologiche</a:t>
            </a:r>
            <a:r>
              <a:rPr lang="en-US" sz="2000" dirty="0"/>
              <a:t> </a:t>
            </a:r>
            <a:r>
              <a:rPr lang="en-US" sz="2000" dirty="0" err="1"/>
              <a:t>attuate</a:t>
            </a:r>
            <a:r>
              <a:rPr lang="en-US" sz="2000" dirty="0"/>
              <a:t> dal </a:t>
            </a:r>
            <a:r>
              <a:rPr lang="en-US" sz="2000" dirty="0" err="1"/>
              <a:t>sistema</a:t>
            </a:r>
            <a:r>
              <a:rPr lang="en-US" sz="2000" dirty="0"/>
              <a:t> (</a:t>
            </a:r>
            <a:r>
              <a:rPr lang="en-US" sz="2000" dirty="0" err="1"/>
              <a:t>giudici</a:t>
            </a:r>
            <a:r>
              <a:rPr lang="en-US" sz="2000" dirty="0"/>
              <a:t>, </a:t>
            </a:r>
            <a:r>
              <a:rPr lang="en-US" sz="2000" dirty="0" err="1"/>
              <a:t>tribunali</a:t>
            </a:r>
            <a:r>
              <a:rPr lang="en-US" sz="2000" dirty="0"/>
              <a:t>, </a:t>
            </a:r>
            <a:r>
              <a:rPr lang="en-US" sz="2000" dirty="0" err="1" smtClean="0"/>
              <a:t>avvocati</a:t>
            </a:r>
            <a:r>
              <a:rPr lang="en-US" sz="2000" dirty="0"/>
              <a:t>, ex </a:t>
            </a:r>
            <a:r>
              <a:rPr lang="en-US" sz="2000" dirty="0" err="1"/>
              <a:t>coniugi</a:t>
            </a:r>
            <a:r>
              <a:rPr lang="en-US" sz="2000" dirty="0"/>
              <a:t>), </a:t>
            </a:r>
            <a:r>
              <a:rPr lang="en-US" sz="2000" dirty="0" err="1"/>
              <a:t>che</a:t>
            </a:r>
            <a:r>
              <a:rPr lang="en-US" sz="2000" dirty="0"/>
              <a:t> </a:t>
            </a:r>
            <a:r>
              <a:rPr lang="en-US" sz="2000" dirty="0" err="1"/>
              <a:t>si</a:t>
            </a:r>
            <a:r>
              <a:rPr lang="en-US" sz="2000" dirty="0"/>
              <a:t> </a:t>
            </a:r>
            <a:r>
              <a:rPr lang="en-US" sz="2000" dirty="0" err="1"/>
              <a:t>possono</a:t>
            </a:r>
            <a:r>
              <a:rPr lang="en-US" sz="2000" dirty="0"/>
              <a:t> </a:t>
            </a:r>
            <a:r>
              <a:rPr lang="en-US" sz="2000" dirty="0" err="1"/>
              <a:t>ritorcere</a:t>
            </a:r>
            <a:r>
              <a:rPr lang="en-US" sz="2000" dirty="0"/>
              <a:t> sui </a:t>
            </a:r>
            <a:r>
              <a:rPr lang="en-US" sz="2000" dirty="0" err="1"/>
              <a:t>figli</a:t>
            </a:r>
            <a:r>
              <a:rPr lang="en-US" sz="2000" dirty="0"/>
              <a:t>; - </a:t>
            </a:r>
            <a:r>
              <a:rPr lang="en-US" sz="2000" dirty="0" err="1"/>
              <a:t>stimolare</a:t>
            </a:r>
            <a:r>
              <a:rPr lang="en-US" sz="2000" dirty="0"/>
              <a:t> la </a:t>
            </a:r>
            <a:r>
              <a:rPr lang="en-US" sz="2000" dirty="0" err="1"/>
              <a:t>sensibilità</a:t>
            </a:r>
            <a:r>
              <a:rPr lang="en-US" sz="2000" dirty="0"/>
              <a:t> </a:t>
            </a:r>
            <a:r>
              <a:rPr lang="en-US" sz="2000" dirty="0" err="1"/>
              <a:t>sociale</a:t>
            </a:r>
            <a:r>
              <a:rPr lang="en-US" sz="2000" dirty="0"/>
              <a:t> </a:t>
            </a:r>
            <a:r>
              <a:rPr lang="en-US" sz="2000" dirty="0" err="1"/>
              <a:t>sulla</a:t>
            </a:r>
            <a:r>
              <a:rPr lang="en-US" sz="2000" dirty="0"/>
              <a:t> </a:t>
            </a:r>
            <a:r>
              <a:rPr lang="en-US" sz="2000" dirty="0" err="1"/>
              <a:t>figura</a:t>
            </a:r>
            <a:r>
              <a:rPr lang="en-US" sz="2000" dirty="0"/>
              <a:t> </a:t>
            </a:r>
            <a:r>
              <a:rPr lang="en-US" sz="2000" dirty="0" err="1"/>
              <a:t>dei</a:t>
            </a:r>
            <a:r>
              <a:rPr lang="en-US" sz="2000" dirty="0"/>
              <a:t> </a:t>
            </a:r>
            <a:r>
              <a:rPr lang="en-US" sz="2000" dirty="0" err="1"/>
              <a:t>nuovi</a:t>
            </a:r>
            <a:r>
              <a:rPr lang="en-US" sz="2000" dirty="0"/>
              <a:t> </a:t>
            </a:r>
            <a:r>
              <a:rPr lang="en-US" sz="2000" dirty="0" err="1"/>
              <a:t>padri</a:t>
            </a:r>
            <a:r>
              <a:rPr lang="en-US" sz="2000" dirty="0"/>
              <a:t>; - </a:t>
            </a:r>
            <a:r>
              <a:rPr lang="en-US" sz="2000" dirty="0" err="1"/>
              <a:t>proporsi</a:t>
            </a:r>
            <a:r>
              <a:rPr lang="en-US" sz="2000" dirty="0"/>
              <a:t> come </a:t>
            </a:r>
            <a:r>
              <a:rPr lang="en-US" sz="2000" dirty="0" err="1"/>
              <a:t>punto</a:t>
            </a:r>
            <a:r>
              <a:rPr lang="en-US" sz="2000" dirty="0"/>
              <a:t> di </a:t>
            </a:r>
            <a:r>
              <a:rPr lang="en-US" sz="2000" dirty="0" err="1"/>
              <a:t>riferimento</a:t>
            </a:r>
            <a:r>
              <a:rPr lang="en-US" sz="2000" dirty="0"/>
              <a:t> </a:t>
            </a:r>
            <a:r>
              <a:rPr lang="en-US" sz="2000" dirty="0" err="1"/>
              <a:t>concreto</a:t>
            </a:r>
            <a:r>
              <a:rPr lang="en-US" sz="2000" dirty="0"/>
              <a:t> per </a:t>
            </a:r>
            <a:r>
              <a:rPr lang="en-US" sz="2000" dirty="0" err="1"/>
              <a:t>quanti</a:t>
            </a:r>
            <a:r>
              <a:rPr lang="en-US" sz="2000" dirty="0"/>
              <a:t> </a:t>
            </a:r>
            <a:r>
              <a:rPr lang="en-US" sz="2000" dirty="0" err="1"/>
              <a:t>hanno</a:t>
            </a:r>
            <a:r>
              <a:rPr lang="en-US" sz="2000" dirty="0"/>
              <a:t> </a:t>
            </a:r>
            <a:r>
              <a:rPr lang="en-US" sz="2000" dirty="0" err="1"/>
              <a:t>problemi</a:t>
            </a:r>
            <a:r>
              <a:rPr lang="en-US" sz="2000" dirty="0"/>
              <a:t> </a:t>
            </a:r>
            <a:r>
              <a:rPr lang="en-US" sz="2000" dirty="0" err="1"/>
              <a:t>legati</a:t>
            </a:r>
            <a:r>
              <a:rPr lang="en-US" sz="2000" dirty="0"/>
              <a:t> </a:t>
            </a:r>
            <a:r>
              <a:rPr lang="en-US" sz="2000" dirty="0" err="1"/>
              <a:t>alla</a:t>
            </a:r>
            <a:r>
              <a:rPr lang="en-US" sz="2000" dirty="0"/>
              <a:t> </a:t>
            </a:r>
            <a:r>
              <a:rPr lang="en-US" sz="2000" dirty="0" err="1"/>
              <a:t>paternità</a:t>
            </a:r>
            <a:r>
              <a:rPr lang="en-US" sz="2000" dirty="0"/>
              <a:t>: di </a:t>
            </a:r>
            <a:r>
              <a:rPr lang="en-US" sz="2000" dirty="0" err="1"/>
              <a:t>carattere</a:t>
            </a:r>
            <a:r>
              <a:rPr lang="en-US" sz="2000" dirty="0"/>
              <a:t> </a:t>
            </a:r>
            <a:r>
              <a:rPr lang="en-US" sz="2000" dirty="0" err="1"/>
              <a:t>psicologico</a:t>
            </a:r>
            <a:r>
              <a:rPr lang="en-US" sz="2000" dirty="0"/>
              <a:t>, - </a:t>
            </a:r>
            <a:r>
              <a:rPr lang="en-US" sz="2000" dirty="0" err="1"/>
              <a:t>pedagogico</a:t>
            </a:r>
            <a:r>
              <a:rPr lang="en-US" sz="2000" dirty="0"/>
              <a:t> e </a:t>
            </a:r>
            <a:r>
              <a:rPr lang="en-US" sz="2000" dirty="0" err="1"/>
              <a:t>legale</a:t>
            </a:r>
            <a:r>
              <a:rPr lang="en-US" sz="2000" dirty="0"/>
              <a:t>; - </a:t>
            </a:r>
            <a:r>
              <a:rPr lang="en-US" sz="2000" dirty="0" err="1"/>
              <a:t>assistere</a:t>
            </a:r>
            <a:r>
              <a:rPr lang="en-US" sz="2000" dirty="0"/>
              <a:t> </a:t>
            </a:r>
            <a:r>
              <a:rPr lang="en-US" sz="2000" dirty="0" err="1"/>
              <a:t>gli</a:t>
            </a:r>
            <a:r>
              <a:rPr lang="en-US" sz="2000" dirty="0"/>
              <a:t> </a:t>
            </a:r>
            <a:r>
              <a:rPr lang="en-US" sz="2000" dirty="0" err="1"/>
              <a:t>associati</a:t>
            </a:r>
            <a:r>
              <a:rPr lang="en-US" sz="2000" dirty="0"/>
              <a:t> con </a:t>
            </a:r>
            <a:r>
              <a:rPr lang="en-US" sz="2000" dirty="0" err="1"/>
              <a:t>servizi</a:t>
            </a:r>
            <a:r>
              <a:rPr lang="en-US" sz="2000" dirty="0"/>
              <a:t> </a:t>
            </a:r>
            <a:r>
              <a:rPr lang="en-US" sz="2000" dirty="0" err="1"/>
              <a:t>affidati</a:t>
            </a:r>
            <a:r>
              <a:rPr lang="en-US" sz="2000" dirty="0"/>
              <a:t> ad </a:t>
            </a:r>
            <a:r>
              <a:rPr lang="en-US" sz="2000" dirty="0" err="1"/>
              <a:t>esperti</a:t>
            </a:r>
            <a:r>
              <a:rPr lang="en-US" sz="2000" dirty="0"/>
              <a:t> </a:t>
            </a:r>
            <a:r>
              <a:rPr lang="en-US" sz="2000" dirty="0" err="1"/>
              <a:t>nei</a:t>
            </a:r>
            <a:r>
              <a:rPr lang="en-US" sz="2000" dirty="0"/>
              <a:t> </a:t>
            </a:r>
            <a:r>
              <a:rPr lang="en-US" sz="2000" dirty="0" err="1"/>
              <a:t>vari</a:t>
            </a:r>
            <a:r>
              <a:rPr lang="en-US" sz="2000" dirty="0"/>
              <a:t> </a:t>
            </a:r>
            <a:r>
              <a:rPr lang="en-US" sz="2000" dirty="0" err="1"/>
              <a:t>settori</a:t>
            </a:r>
            <a:r>
              <a:rPr lang="en-US" sz="2000" dirty="0"/>
              <a:t>; </a:t>
            </a:r>
            <a:r>
              <a:rPr lang="en-US" sz="2000" dirty="0" err="1"/>
              <a:t>L'Associazione</a:t>
            </a:r>
            <a:r>
              <a:rPr lang="en-US" sz="2000" dirty="0"/>
              <a:t> </a:t>
            </a:r>
            <a:r>
              <a:rPr lang="en-US" sz="2000" dirty="0" err="1"/>
              <a:t>nasce</a:t>
            </a:r>
            <a:r>
              <a:rPr lang="en-US" sz="2000" dirty="0"/>
              <a:t> per </a:t>
            </a:r>
            <a:r>
              <a:rPr lang="en-US" sz="2000" dirty="0" err="1"/>
              <a:t>tutti</a:t>
            </a:r>
            <a:r>
              <a:rPr lang="en-US" sz="2000" dirty="0"/>
              <a:t> </a:t>
            </a:r>
            <a:r>
              <a:rPr lang="en-US" sz="2000" dirty="0" err="1"/>
              <a:t>quei</a:t>
            </a:r>
            <a:r>
              <a:rPr lang="en-US" sz="2000" dirty="0"/>
              <a:t> </a:t>
            </a:r>
            <a:r>
              <a:rPr lang="en-US" sz="2000" dirty="0" err="1"/>
              <a:t>genitori</a:t>
            </a:r>
            <a:r>
              <a:rPr lang="en-US" sz="2000" dirty="0"/>
              <a:t> </a:t>
            </a:r>
            <a:r>
              <a:rPr lang="en-US" sz="2000" dirty="0" err="1"/>
              <a:t>separati</a:t>
            </a:r>
            <a:r>
              <a:rPr lang="en-US" sz="2000" dirty="0"/>
              <a:t> </a:t>
            </a:r>
            <a:r>
              <a:rPr lang="en-US" sz="2000" dirty="0" err="1"/>
              <a:t>che</a:t>
            </a:r>
            <a:r>
              <a:rPr lang="en-US" sz="2000" dirty="0"/>
              <a:t> </a:t>
            </a:r>
            <a:r>
              <a:rPr lang="en-US" sz="2000" dirty="0" err="1"/>
              <a:t>vogliono</a:t>
            </a:r>
            <a:r>
              <a:rPr lang="en-US" sz="2000" dirty="0"/>
              <a:t> </a:t>
            </a:r>
            <a:r>
              <a:rPr lang="en-US" sz="2000" dirty="0" err="1"/>
              <a:t>vivere</a:t>
            </a:r>
            <a:r>
              <a:rPr lang="en-US" sz="2000" dirty="0"/>
              <a:t> la </a:t>
            </a:r>
            <a:r>
              <a:rPr lang="en-US" sz="2000" dirty="0" err="1"/>
              <a:t>propria</a:t>
            </a:r>
            <a:r>
              <a:rPr lang="en-US" sz="2000" dirty="0"/>
              <a:t> </a:t>
            </a:r>
            <a:r>
              <a:rPr lang="en-US" sz="2000" dirty="0" err="1"/>
              <a:t>paternità</a:t>
            </a:r>
            <a:r>
              <a:rPr lang="en-US" sz="2000" dirty="0"/>
              <a:t> o </a:t>
            </a:r>
            <a:r>
              <a:rPr lang="en-US" sz="2000" dirty="0" err="1"/>
              <a:t>maternità</a:t>
            </a:r>
            <a:r>
              <a:rPr lang="en-US" sz="2000" dirty="0"/>
              <a:t> con </a:t>
            </a:r>
            <a:r>
              <a:rPr lang="en-US" sz="2000" dirty="0" err="1"/>
              <a:t>consapevolezza</a:t>
            </a:r>
            <a:r>
              <a:rPr lang="en-US" sz="2000" dirty="0"/>
              <a:t>, </a:t>
            </a:r>
            <a:r>
              <a:rPr lang="en-US" sz="2000" dirty="0" err="1"/>
              <a:t>impegno</a:t>
            </a:r>
            <a:r>
              <a:rPr lang="en-US" sz="2000" dirty="0"/>
              <a:t> e </a:t>
            </a:r>
            <a:r>
              <a:rPr lang="en-US" sz="2000" dirty="0" err="1"/>
              <a:t>partecipazione</a:t>
            </a:r>
            <a:r>
              <a:rPr lang="en-US" sz="2000" dirty="0"/>
              <a:t> </a:t>
            </a:r>
            <a:r>
              <a:rPr lang="en-US" sz="2000" dirty="0" err="1"/>
              <a:t>responsabile</a:t>
            </a:r>
            <a:r>
              <a:rPr lang="en-US" sz="2000" dirty="0"/>
              <a:t>.</a:t>
            </a:r>
          </a:p>
          <a:p>
            <a:endParaRPr lang="it-IT" sz="2000" dirty="0" smtClean="0"/>
          </a:p>
        </p:txBody>
      </p:sp>
    </p:spTree>
    <p:extLst>
      <p:ext uri="{BB962C8B-B14F-4D97-AF65-F5344CB8AC3E}">
        <p14:creationId xmlns:p14="http://schemas.microsoft.com/office/powerpoint/2010/main" val="35836503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egnaposto contenuto 2"/>
          <p:cNvSpPr>
            <a:spLocks noGrp="1"/>
          </p:cNvSpPr>
          <p:nvPr>
            <p:ph idx="1"/>
          </p:nvPr>
        </p:nvSpPr>
        <p:spPr>
          <a:xfrm>
            <a:off x="571500" y="428625"/>
            <a:ext cx="7239000" cy="6203950"/>
          </a:xfrm>
        </p:spPr>
        <p:txBody>
          <a:bodyPr/>
          <a:lstStyle/>
          <a:p>
            <a:r>
              <a:rPr lang="en-US" sz="2000" dirty="0"/>
              <a:t>ANFFAS ROMA </a:t>
            </a:r>
            <a:r>
              <a:rPr lang="en-US" sz="2000" dirty="0" smtClean="0"/>
              <a:t>ONLUS</a:t>
            </a:r>
          </a:p>
          <a:p>
            <a:r>
              <a:rPr lang="en-US" sz="2000" dirty="0" err="1" smtClean="0"/>
              <a:t>si</a:t>
            </a:r>
            <a:r>
              <a:rPr lang="en-US" sz="2000" dirty="0" smtClean="0"/>
              <a:t> </a:t>
            </a:r>
            <a:r>
              <a:rPr lang="en-US" sz="2000" dirty="0"/>
              <a:t>propone di </a:t>
            </a:r>
            <a:r>
              <a:rPr lang="en-US" sz="2000" dirty="0" err="1"/>
              <a:t>assicurare</a:t>
            </a:r>
            <a:r>
              <a:rPr lang="en-US" sz="2000" b="1" dirty="0" err="1"/>
              <a:t>il</a:t>
            </a:r>
            <a:r>
              <a:rPr lang="en-US" sz="2000" b="1" dirty="0"/>
              <a:t> </a:t>
            </a:r>
            <a:r>
              <a:rPr lang="en-US" sz="2000" b="1" dirty="0" err="1"/>
              <a:t>benessere</a:t>
            </a:r>
            <a:r>
              <a:rPr lang="en-US" sz="2000" b="1" dirty="0"/>
              <a:t> e la </a:t>
            </a:r>
            <a:r>
              <a:rPr lang="en-US" sz="2000" b="1" dirty="0" err="1"/>
              <a:t>tutela</a:t>
            </a:r>
            <a:r>
              <a:rPr lang="en-US" sz="2000" b="1" dirty="0"/>
              <a:t> </a:t>
            </a:r>
            <a:r>
              <a:rPr lang="en-US" sz="2000" b="1" dirty="0" err="1"/>
              <a:t>delle</a:t>
            </a:r>
            <a:r>
              <a:rPr lang="en-US" sz="2000" b="1" dirty="0"/>
              <a:t> </a:t>
            </a:r>
            <a:r>
              <a:rPr lang="en-US" sz="2000" b="1" dirty="0" err="1"/>
              <a:t>persone</a:t>
            </a:r>
            <a:r>
              <a:rPr lang="en-US" sz="2000" b="1" dirty="0"/>
              <a:t> con </a:t>
            </a:r>
            <a:r>
              <a:rPr lang="en-US" sz="2000" b="1" dirty="0" err="1"/>
              <a:t>disabilità</a:t>
            </a:r>
            <a:r>
              <a:rPr lang="en-US" sz="2000" b="1" dirty="0"/>
              <a:t> </a:t>
            </a:r>
            <a:r>
              <a:rPr lang="en-US" sz="2000" b="1" dirty="0" err="1"/>
              <a:t>intellettiva</a:t>
            </a:r>
            <a:r>
              <a:rPr lang="en-US" sz="2000" b="1" dirty="0"/>
              <a:t> e </a:t>
            </a:r>
            <a:r>
              <a:rPr lang="en-US" sz="2000" b="1" dirty="0" err="1"/>
              <a:t>relazionale</a:t>
            </a:r>
            <a:r>
              <a:rPr lang="en-US" sz="2000" b="1" dirty="0"/>
              <a:t> e </a:t>
            </a:r>
            <a:r>
              <a:rPr lang="en-US" sz="2000" b="1" dirty="0" err="1"/>
              <a:t>delle</a:t>
            </a:r>
            <a:r>
              <a:rPr lang="en-US" sz="2000" b="1" dirty="0"/>
              <a:t> loro </a:t>
            </a:r>
            <a:r>
              <a:rPr lang="en-US" sz="2000" b="1" dirty="0" err="1"/>
              <a:t>famiglie</a:t>
            </a:r>
            <a:r>
              <a:rPr lang="en-US" sz="2000" dirty="0"/>
              <a:t>, operando </a:t>
            </a:r>
            <a:r>
              <a:rPr lang="en-US" sz="2000" dirty="0" err="1"/>
              <a:t>primariamente</a:t>
            </a:r>
            <a:r>
              <a:rPr lang="en-US" sz="2000" dirty="0"/>
              <a:t> per </a:t>
            </a:r>
            <a:r>
              <a:rPr lang="en-US" sz="2000" dirty="0" err="1"/>
              <a:t>rendere</a:t>
            </a:r>
            <a:r>
              <a:rPr lang="en-US" sz="2000" dirty="0"/>
              <a:t> </a:t>
            </a:r>
            <a:r>
              <a:rPr lang="en-US" sz="2000" dirty="0" err="1"/>
              <a:t>concreti</a:t>
            </a:r>
            <a:r>
              <a:rPr lang="en-US" sz="2000" dirty="0"/>
              <a:t> i </a:t>
            </a:r>
            <a:r>
              <a:rPr lang="en-US" sz="2000" dirty="0" err="1"/>
              <a:t>principi</a:t>
            </a:r>
            <a:r>
              <a:rPr lang="en-US" sz="2000" dirty="0"/>
              <a:t> </a:t>
            </a:r>
            <a:r>
              <a:rPr lang="en-US" sz="2000" dirty="0" err="1"/>
              <a:t>della</a:t>
            </a:r>
            <a:r>
              <a:rPr lang="en-US" sz="2000" dirty="0"/>
              <a:t> </a:t>
            </a:r>
            <a:r>
              <a:rPr lang="en-US" sz="2000" dirty="0" err="1"/>
              <a:t>pari</a:t>
            </a:r>
            <a:r>
              <a:rPr lang="en-US" sz="2000" dirty="0"/>
              <a:t> </a:t>
            </a:r>
            <a:r>
              <a:rPr lang="en-US" sz="2000" dirty="0" err="1"/>
              <a:t>opportunità</a:t>
            </a:r>
            <a:r>
              <a:rPr lang="en-US" sz="2000" dirty="0"/>
              <a:t>, </a:t>
            </a:r>
            <a:r>
              <a:rPr lang="en-US" sz="2000" dirty="0" err="1"/>
              <a:t>della</a:t>
            </a:r>
            <a:r>
              <a:rPr lang="en-US" sz="2000" dirty="0"/>
              <a:t> non </a:t>
            </a:r>
            <a:r>
              <a:rPr lang="en-US" sz="2000" dirty="0" err="1"/>
              <a:t>discriminazione</a:t>
            </a:r>
            <a:r>
              <a:rPr lang="en-US" sz="2000" dirty="0"/>
              <a:t> e </a:t>
            </a:r>
            <a:r>
              <a:rPr lang="en-US" sz="2000" dirty="0" err="1"/>
              <a:t>della</a:t>
            </a:r>
            <a:r>
              <a:rPr lang="en-US" sz="2000" dirty="0"/>
              <a:t> </a:t>
            </a:r>
            <a:r>
              <a:rPr lang="en-US" sz="2000" dirty="0" err="1"/>
              <a:t>inclusione</a:t>
            </a:r>
            <a:r>
              <a:rPr lang="en-US" sz="2000" dirty="0"/>
              <a:t> </a:t>
            </a:r>
            <a:r>
              <a:rPr lang="en-US" sz="2000" dirty="0" err="1"/>
              <a:t>sociale</a:t>
            </a:r>
            <a:r>
              <a:rPr lang="en-US" sz="2000" dirty="0" smtClean="0"/>
              <a:t>:</a:t>
            </a:r>
          </a:p>
          <a:p>
            <a:pPr lvl="0"/>
            <a:r>
              <a:rPr lang="en-US" sz="2000" dirty="0"/>
              <a:t>politico, per </a:t>
            </a:r>
            <a:r>
              <a:rPr lang="en-US" sz="2000" dirty="0" err="1"/>
              <a:t>ottenere</a:t>
            </a:r>
            <a:r>
              <a:rPr lang="en-US" sz="2000" dirty="0"/>
              <a:t> normative </a:t>
            </a:r>
            <a:r>
              <a:rPr lang="en-US" sz="2000" dirty="0" err="1"/>
              <a:t>adeguate</a:t>
            </a:r>
            <a:r>
              <a:rPr lang="en-US" sz="2000" dirty="0"/>
              <a:t> </a:t>
            </a:r>
            <a:r>
              <a:rPr lang="en-US" sz="2000" dirty="0" err="1"/>
              <a:t>ai</a:t>
            </a:r>
            <a:r>
              <a:rPr lang="en-US" sz="2000" dirty="0"/>
              <a:t> </a:t>
            </a:r>
            <a:r>
              <a:rPr lang="en-US" sz="2000" dirty="0" err="1"/>
              <a:t>bisogni</a:t>
            </a:r>
            <a:r>
              <a:rPr lang="en-US" sz="2000" dirty="0"/>
              <a:t> </a:t>
            </a:r>
            <a:r>
              <a:rPr lang="en-US" sz="2000" dirty="0" err="1"/>
              <a:t>delle</a:t>
            </a:r>
            <a:r>
              <a:rPr lang="en-US" sz="2000" dirty="0"/>
              <a:t> </a:t>
            </a:r>
            <a:r>
              <a:rPr lang="en-US" sz="2000" dirty="0" err="1"/>
              <a:t>persone</a:t>
            </a:r>
            <a:r>
              <a:rPr lang="en-US" sz="2000" dirty="0"/>
              <a:t> con </a:t>
            </a:r>
            <a:r>
              <a:rPr lang="en-US" sz="2000" dirty="0" err="1"/>
              <a:t>disabilità</a:t>
            </a:r>
            <a:r>
              <a:rPr lang="en-US" sz="2000" dirty="0"/>
              <a:t> </a:t>
            </a:r>
            <a:r>
              <a:rPr lang="en-US" sz="2000" dirty="0" err="1"/>
              <a:t>intellettiva</a:t>
            </a:r>
            <a:r>
              <a:rPr lang="en-US" sz="2000" dirty="0"/>
              <a:t> e </a:t>
            </a:r>
            <a:r>
              <a:rPr lang="en-US" sz="2000" dirty="0" err="1"/>
              <a:t>relazionale</a:t>
            </a:r>
            <a:r>
              <a:rPr lang="en-US" sz="2000" dirty="0"/>
              <a:t> e </a:t>
            </a:r>
            <a:r>
              <a:rPr lang="en-US" sz="2000" dirty="0" err="1"/>
              <a:t>delle</a:t>
            </a:r>
            <a:r>
              <a:rPr lang="en-US" sz="2000" dirty="0"/>
              <a:t> loro </a:t>
            </a:r>
            <a:r>
              <a:rPr lang="en-US" sz="2000" dirty="0" err="1"/>
              <a:t>famiglie</a:t>
            </a:r>
            <a:r>
              <a:rPr lang="en-US" sz="2000" dirty="0"/>
              <a:t>;</a:t>
            </a:r>
          </a:p>
          <a:p>
            <a:pPr lvl="0"/>
            <a:r>
              <a:rPr lang="en-US" sz="2000" dirty="0"/>
              <a:t>a </a:t>
            </a:r>
            <a:r>
              <a:rPr lang="en-US" sz="2000" dirty="0" err="1"/>
              <a:t>livello</a:t>
            </a:r>
            <a:r>
              <a:rPr lang="en-US" sz="2000" dirty="0"/>
              <a:t> </a:t>
            </a:r>
            <a:r>
              <a:rPr lang="en-US" sz="2000" dirty="0" err="1"/>
              <a:t>sociale</a:t>
            </a:r>
            <a:r>
              <a:rPr lang="en-US" sz="2000" dirty="0"/>
              <a:t> e </a:t>
            </a:r>
            <a:r>
              <a:rPr lang="en-US" sz="2000" dirty="0" err="1"/>
              <a:t>culturale</a:t>
            </a:r>
            <a:r>
              <a:rPr lang="en-US" sz="2000" dirty="0"/>
              <a:t>, per </a:t>
            </a:r>
            <a:r>
              <a:rPr lang="en-US" sz="2000" dirty="0" err="1"/>
              <a:t>favorire</a:t>
            </a:r>
            <a:r>
              <a:rPr lang="en-US" sz="2000" dirty="0"/>
              <a:t> </a:t>
            </a:r>
            <a:r>
              <a:rPr lang="en-US" sz="2000" dirty="0" err="1"/>
              <a:t>concreti</a:t>
            </a:r>
            <a:r>
              <a:rPr lang="en-US" sz="2000" dirty="0"/>
              <a:t> </a:t>
            </a:r>
            <a:r>
              <a:rPr lang="en-US" sz="2000" dirty="0" err="1"/>
              <a:t>processi</a:t>
            </a:r>
            <a:r>
              <a:rPr lang="en-US" sz="2000" dirty="0"/>
              <a:t> di </a:t>
            </a:r>
            <a:r>
              <a:rPr lang="en-US" sz="2000" dirty="0" err="1"/>
              <a:t>reale</a:t>
            </a:r>
            <a:r>
              <a:rPr lang="en-US" sz="2000" dirty="0"/>
              <a:t> </a:t>
            </a:r>
            <a:r>
              <a:rPr lang="en-US" sz="2000" dirty="0" err="1"/>
              <a:t>integrazione</a:t>
            </a:r>
            <a:r>
              <a:rPr lang="en-US" sz="2000" dirty="0"/>
              <a:t> </a:t>
            </a:r>
            <a:r>
              <a:rPr lang="en-US" sz="2000" dirty="0" err="1"/>
              <a:t>contro</a:t>
            </a:r>
            <a:r>
              <a:rPr lang="en-US" sz="2000" dirty="0"/>
              <a:t> </a:t>
            </a:r>
            <a:r>
              <a:rPr lang="en-US" sz="2000" dirty="0" err="1"/>
              <a:t>ogni</a:t>
            </a:r>
            <a:r>
              <a:rPr lang="en-US" sz="2000" dirty="0"/>
              <a:t> forma di </a:t>
            </a:r>
            <a:r>
              <a:rPr lang="en-US" sz="2000" dirty="0" err="1"/>
              <a:t>esclusione</a:t>
            </a:r>
            <a:r>
              <a:rPr lang="en-US" sz="2000" dirty="0"/>
              <a:t> e di </a:t>
            </a:r>
            <a:r>
              <a:rPr lang="en-US" sz="2000" dirty="0" err="1"/>
              <a:t>emarginazione</a:t>
            </a:r>
            <a:r>
              <a:rPr lang="en-US" sz="2000" dirty="0" smtClean="0"/>
              <a:t>;</a:t>
            </a:r>
            <a:endParaRPr lang="en-US" sz="2000" dirty="0"/>
          </a:p>
          <a:p>
            <a:r>
              <a:rPr lang="en-US" sz="2000" dirty="0"/>
              <a:t>a </a:t>
            </a:r>
            <a:r>
              <a:rPr lang="en-US" sz="2000" dirty="0" err="1"/>
              <a:t>livello</a:t>
            </a:r>
            <a:r>
              <a:rPr lang="en-US" sz="2000" dirty="0"/>
              <a:t> di </a:t>
            </a:r>
            <a:r>
              <a:rPr lang="en-US" sz="2000" dirty="0" err="1"/>
              <a:t>promozione</a:t>
            </a:r>
            <a:r>
              <a:rPr lang="en-US" sz="2000" dirty="0"/>
              <a:t> e </a:t>
            </a:r>
            <a:r>
              <a:rPr lang="en-US" sz="2000" dirty="0" err="1"/>
              <a:t>realizzazione</a:t>
            </a:r>
            <a:r>
              <a:rPr lang="en-US" sz="2000" dirty="0"/>
              <a:t> di </a:t>
            </a:r>
            <a:r>
              <a:rPr lang="en-US" sz="2000" dirty="0" err="1"/>
              <a:t>servizi</a:t>
            </a:r>
            <a:r>
              <a:rPr lang="en-US" sz="2000" dirty="0"/>
              <a:t> </a:t>
            </a:r>
            <a:r>
              <a:rPr lang="en-US" sz="2000" dirty="0" err="1"/>
              <a:t>sanitari</a:t>
            </a:r>
            <a:r>
              <a:rPr lang="en-US" sz="2000" dirty="0"/>
              <a:t>, </a:t>
            </a:r>
            <a:r>
              <a:rPr lang="en-US" sz="2000" dirty="0" err="1"/>
              <a:t>sociali</a:t>
            </a:r>
            <a:r>
              <a:rPr lang="en-US" sz="2000" dirty="0"/>
              <a:t>, socio-</a:t>
            </a:r>
            <a:r>
              <a:rPr lang="en-US" sz="2000" dirty="0" err="1"/>
              <a:t>sanitari</a:t>
            </a:r>
            <a:r>
              <a:rPr lang="en-US" sz="2000" dirty="0"/>
              <a:t>, </a:t>
            </a:r>
            <a:r>
              <a:rPr lang="en-US" sz="2000" dirty="0" err="1"/>
              <a:t>educativi</a:t>
            </a:r>
            <a:r>
              <a:rPr lang="en-US" sz="2000" dirty="0"/>
              <a:t> e </a:t>
            </a:r>
            <a:r>
              <a:rPr lang="en-US" sz="2000" dirty="0" err="1"/>
              <a:t>assistenziali</a:t>
            </a:r>
            <a:r>
              <a:rPr lang="en-US" sz="2000" dirty="0"/>
              <a:t> </a:t>
            </a:r>
            <a:r>
              <a:rPr lang="en-US" sz="2000" dirty="0" err="1"/>
              <a:t>rivolti</a:t>
            </a:r>
            <a:r>
              <a:rPr lang="en-US" sz="2000" dirty="0"/>
              <a:t> </a:t>
            </a:r>
            <a:r>
              <a:rPr lang="en-US" sz="2000" dirty="0" err="1"/>
              <a:t>alle</a:t>
            </a:r>
            <a:r>
              <a:rPr lang="en-US" sz="2000" dirty="0"/>
              <a:t> </a:t>
            </a:r>
            <a:r>
              <a:rPr lang="en-US" sz="2000" dirty="0" err="1"/>
              <a:t>persone</a:t>
            </a:r>
            <a:r>
              <a:rPr lang="en-US" sz="2000" dirty="0"/>
              <a:t> con </a:t>
            </a:r>
            <a:r>
              <a:rPr lang="en-US" sz="2000" dirty="0" err="1"/>
              <a:t>disabilità</a:t>
            </a:r>
            <a:r>
              <a:rPr lang="en-US" sz="2000" dirty="0"/>
              <a:t> </a:t>
            </a:r>
            <a:r>
              <a:rPr lang="en-US" sz="2000" dirty="0" err="1"/>
              <a:t>intellettiva</a:t>
            </a:r>
            <a:r>
              <a:rPr lang="en-US" sz="2000" dirty="0"/>
              <a:t> e </a:t>
            </a:r>
            <a:r>
              <a:rPr lang="en-US" sz="2000" dirty="0" err="1"/>
              <a:t>relazionale</a:t>
            </a:r>
            <a:r>
              <a:rPr lang="en-US" sz="2000" dirty="0"/>
              <a:t> e </a:t>
            </a:r>
            <a:r>
              <a:rPr lang="en-US" sz="2000" dirty="0" err="1"/>
              <a:t>alle</a:t>
            </a:r>
            <a:r>
              <a:rPr lang="en-US" sz="2000" dirty="0"/>
              <a:t> loro </a:t>
            </a:r>
            <a:r>
              <a:rPr lang="en-US" sz="2000" dirty="0" err="1"/>
              <a:t>famiglie</a:t>
            </a:r>
            <a:r>
              <a:rPr lang="en-US" sz="2000" dirty="0"/>
              <a:t>, </a:t>
            </a:r>
            <a:r>
              <a:rPr lang="en-US" sz="2000" dirty="0" err="1"/>
              <a:t>nonché</a:t>
            </a:r>
            <a:r>
              <a:rPr lang="en-US" sz="2000" dirty="0"/>
              <a:t> di </a:t>
            </a:r>
            <a:r>
              <a:rPr lang="en-US" sz="2000" dirty="0" err="1"/>
              <a:t>ogni</a:t>
            </a:r>
            <a:r>
              <a:rPr lang="en-US" sz="2000" dirty="0"/>
              <a:t> </a:t>
            </a:r>
            <a:r>
              <a:rPr lang="en-US" sz="2000" dirty="0" err="1"/>
              <a:t>altra</a:t>
            </a:r>
            <a:r>
              <a:rPr lang="en-US" sz="2000" dirty="0"/>
              <a:t> </a:t>
            </a:r>
            <a:r>
              <a:rPr lang="en-US" sz="2000" dirty="0" err="1"/>
              <a:t>attività</a:t>
            </a:r>
            <a:r>
              <a:rPr lang="en-US" sz="2000" dirty="0"/>
              <a:t> - </a:t>
            </a:r>
            <a:r>
              <a:rPr lang="en-US" sz="2000" dirty="0" err="1"/>
              <a:t>anche</a:t>
            </a:r>
            <a:r>
              <a:rPr lang="en-US" sz="2000" dirty="0"/>
              <a:t> </a:t>
            </a:r>
            <a:r>
              <a:rPr lang="en-US" sz="2000" dirty="0" err="1"/>
              <a:t>formativa</a:t>
            </a:r>
            <a:r>
              <a:rPr lang="en-US" sz="2000" dirty="0"/>
              <a:t> - </a:t>
            </a:r>
            <a:r>
              <a:rPr lang="en-US" sz="2000" dirty="0" err="1"/>
              <a:t>nel</a:t>
            </a:r>
            <a:r>
              <a:rPr lang="en-US" sz="2000" dirty="0"/>
              <a:t> </a:t>
            </a:r>
            <a:r>
              <a:rPr lang="en-US" sz="2000" dirty="0" err="1"/>
              <a:t>rispetto</a:t>
            </a:r>
            <a:r>
              <a:rPr lang="en-US" sz="2000" dirty="0"/>
              <a:t> </a:t>
            </a:r>
            <a:r>
              <a:rPr lang="en-US" sz="2000" dirty="0" err="1"/>
              <a:t>delle</a:t>
            </a:r>
            <a:r>
              <a:rPr lang="en-US" sz="2000" dirty="0"/>
              <a:t> </a:t>
            </a:r>
            <a:r>
              <a:rPr lang="en-US" sz="2000" dirty="0" err="1"/>
              <a:t>finalità</a:t>
            </a:r>
            <a:r>
              <a:rPr lang="en-US" sz="2000" dirty="0"/>
              <a:t> </a:t>
            </a:r>
            <a:r>
              <a:rPr lang="en-US" sz="2000" dirty="0" err="1"/>
              <a:t>statutarie</a:t>
            </a:r>
            <a:r>
              <a:rPr lang="en-US" sz="2000" dirty="0"/>
              <a:t>, </a:t>
            </a:r>
            <a:r>
              <a:rPr lang="en-US" sz="2000" dirty="0" err="1"/>
              <a:t>riferendosi</a:t>
            </a:r>
            <a:r>
              <a:rPr lang="en-US" sz="2000" dirty="0"/>
              <a:t> </a:t>
            </a:r>
            <a:r>
              <a:rPr lang="en-US" sz="2000" dirty="0" err="1"/>
              <a:t>costantemente</a:t>
            </a:r>
            <a:r>
              <a:rPr lang="en-US" sz="2000" dirty="0"/>
              <a:t> al </a:t>
            </a:r>
            <a:r>
              <a:rPr lang="en-US" sz="2000" dirty="0" err="1"/>
              <a:t>modello</a:t>
            </a:r>
            <a:r>
              <a:rPr lang="en-US" sz="2000" dirty="0"/>
              <a:t> </a:t>
            </a:r>
            <a:r>
              <a:rPr lang="en-US" sz="2000" dirty="0" err="1"/>
              <a:t>della</a:t>
            </a:r>
            <a:r>
              <a:rPr lang="en-US" sz="2000" dirty="0"/>
              <a:t> "</a:t>
            </a:r>
            <a:r>
              <a:rPr lang="en-US" sz="2000" dirty="0" err="1"/>
              <a:t>presa</a:t>
            </a:r>
            <a:r>
              <a:rPr lang="en-US" sz="2000" dirty="0"/>
              <a:t> in </a:t>
            </a:r>
            <a:r>
              <a:rPr lang="en-US" sz="2000" dirty="0" err="1"/>
              <a:t>carico</a:t>
            </a:r>
            <a:r>
              <a:rPr lang="en-US" sz="2000" dirty="0"/>
              <a:t>" </a:t>
            </a:r>
            <a:r>
              <a:rPr lang="en-US" sz="2000" dirty="0" err="1"/>
              <a:t>globale</a:t>
            </a:r>
            <a:endParaRPr lang="en-US" sz="2000" dirty="0"/>
          </a:p>
          <a:p>
            <a:endParaRPr lang="en-US" dirty="0"/>
          </a:p>
        </p:txBody>
      </p:sp>
    </p:spTree>
    <p:extLst>
      <p:ext uri="{BB962C8B-B14F-4D97-AF65-F5344CB8AC3E}">
        <p14:creationId xmlns:p14="http://schemas.microsoft.com/office/powerpoint/2010/main" val="890115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egnaposto contenuto 2"/>
          <p:cNvSpPr>
            <a:spLocks noGrp="1"/>
          </p:cNvSpPr>
          <p:nvPr>
            <p:ph idx="1"/>
          </p:nvPr>
        </p:nvSpPr>
        <p:spPr>
          <a:xfrm>
            <a:off x="571500" y="428625"/>
            <a:ext cx="7239000" cy="6203950"/>
          </a:xfrm>
        </p:spPr>
        <p:txBody>
          <a:bodyPr/>
          <a:lstStyle/>
          <a:p>
            <a:r>
              <a:rPr lang="en-US" sz="2000" dirty="0"/>
              <a:t>Il </a:t>
            </a:r>
            <a:r>
              <a:rPr lang="en-US" sz="2000" b="1" dirty="0" err="1"/>
              <a:t>Coordinamento</a:t>
            </a:r>
            <a:r>
              <a:rPr lang="en-US" sz="2000" b="1" dirty="0"/>
              <a:t> </a:t>
            </a:r>
            <a:r>
              <a:rPr lang="en-US" sz="2000" b="1" dirty="0" err="1"/>
              <a:t>Genitori</a:t>
            </a:r>
            <a:r>
              <a:rPr lang="en-US" sz="2000" b="1" dirty="0"/>
              <a:t> </a:t>
            </a:r>
            <a:r>
              <a:rPr lang="en-US" sz="2000" b="1" dirty="0" err="1"/>
              <a:t>Democratici</a:t>
            </a:r>
            <a:r>
              <a:rPr lang="en-US" sz="2000" dirty="0"/>
              <a:t> è </a:t>
            </a:r>
            <a:r>
              <a:rPr lang="en-US" sz="2000" dirty="0" err="1"/>
              <a:t>una</a:t>
            </a:r>
            <a:r>
              <a:rPr lang="en-US" sz="2000" dirty="0"/>
              <a:t> ONLUS </a:t>
            </a:r>
            <a:r>
              <a:rPr lang="en-US" sz="2000" dirty="0" err="1"/>
              <a:t>fondata</a:t>
            </a:r>
            <a:r>
              <a:rPr lang="en-US" sz="2000" dirty="0"/>
              <a:t> </a:t>
            </a:r>
            <a:r>
              <a:rPr lang="en-US" sz="2000" dirty="0" err="1"/>
              <a:t>nel</a:t>
            </a:r>
            <a:r>
              <a:rPr lang="en-US" sz="2000" dirty="0"/>
              <a:t> 1976 </a:t>
            </a:r>
            <a:r>
              <a:rPr lang="en-US" sz="2000" dirty="0" smtClean="0"/>
              <a:t>da Marisa </a:t>
            </a:r>
            <a:r>
              <a:rPr lang="en-US" sz="2000" dirty="0" err="1" smtClean="0"/>
              <a:t>Musu</a:t>
            </a:r>
            <a:r>
              <a:rPr lang="en-US" sz="2000" dirty="0"/>
              <a:t> e Gianni </a:t>
            </a:r>
            <a:r>
              <a:rPr lang="en-US" sz="2000" dirty="0" err="1"/>
              <a:t>Rodari</a:t>
            </a:r>
            <a:r>
              <a:rPr lang="en-US" sz="2000" dirty="0"/>
              <a:t> </a:t>
            </a:r>
            <a:r>
              <a:rPr lang="en-US" sz="2000" dirty="0" err="1"/>
              <a:t>sull’onda</a:t>
            </a:r>
            <a:r>
              <a:rPr lang="en-US" sz="2000" dirty="0"/>
              <a:t> </a:t>
            </a:r>
            <a:r>
              <a:rPr lang="en-US" sz="2000" dirty="0" err="1"/>
              <a:t>dei</a:t>
            </a:r>
            <a:r>
              <a:rPr lang="en-US" sz="2000" dirty="0"/>
              <a:t> </a:t>
            </a:r>
            <a:r>
              <a:rPr lang="en-US" sz="2000" dirty="0" err="1"/>
              <a:t>movimenti</a:t>
            </a:r>
            <a:r>
              <a:rPr lang="en-US" sz="2000" dirty="0"/>
              <a:t> di </a:t>
            </a:r>
            <a:r>
              <a:rPr lang="en-US" sz="2000" dirty="0" err="1"/>
              <a:t>partecipazione</a:t>
            </a:r>
            <a:r>
              <a:rPr lang="en-US" sz="2000" dirty="0"/>
              <a:t> e di </a:t>
            </a:r>
            <a:r>
              <a:rPr lang="en-US" sz="2000" dirty="0" err="1"/>
              <a:t>rinnovamento</a:t>
            </a:r>
            <a:r>
              <a:rPr lang="en-US" sz="2000" dirty="0"/>
              <a:t> </a:t>
            </a:r>
            <a:r>
              <a:rPr lang="en-US" sz="2000" dirty="0" err="1"/>
              <a:t>democratico</a:t>
            </a:r>
            <a:r>
              <a:rPr lang="en-US" sz="2000" dirty="0"/>
              <a:t> </a:t>
            </a:r>
            <a:r>
              <a:rPr lang="en-US" sz="2000" dirty="0" err="1"/>
              <a:t>delle</a:t>
            </a:r>
            <a:r>
              <a:rPr lang="en-US" sz="2000" dirty="0"/>
              <a:t> </a:t>
            </a:r>
            <a:r>
              <a:rPr lang="en-US" sz="2000" dirty="0" err="1"/>
              <a:t>istituzioni</a:t>
            </a:r>
            <a:r>
              <a:rPr lang="en-US" sz="2000" dirty="0"/>
              <a:t> </a:t>
            </a:r>
            <a:r>
              <a:rPr lang="en-US" sz="2000" dirty="0" err="1"/>
              <a:t>tradizionali</a:t>
            </a:r>
            <a:r>
              <a:rPr lang="en-US" sz="2000" dirty="0"/>
              <a:t>. Al </a:t>
            </a:r>
            <a:r>
              <a:rPr lang="en-US" sz="2000" dirty="0" err="1"/>
              <a:t>centro</a:t>
            </a:r>
            <a:r>
              <a:rPr lang="en-US" sz="2000" dirty="0"/>
              <a:t> </a:t>
            </a:r>
            <a:r>
              <a:rPr lang="en-US" sz="2000" dirty="0" err="1"/>
              <a:t>delle</a:t>
            </a:r>
            <a:r>
              <a:rPr lang="en-US" sz="2000" dirty="0"/>
              <a:t> sue </a:t>
            </a:r>
            <a:r>
              <a:rPr lang="en-US" sz="2000" dirty="0" err="1"/>
              <a:t>attività</a:t>
            </a:r>
            <a:r>
              <a:rPr lang="en-US" sz="2000" dirty="0"/>
              <a:t> ci </a:t>
            </a:r>
            <a:r>
              <a:rPr lang="en-US" sz="2000" dirty="0" err="1"/>
              <a:t>sono</a:t>
            </a:r>
            <a:r>
              <a:rPr lang="en-US" sz="2000" dirty="0"/>
              <a:t> i bambini e </a:t>
            </a:r>
            <a:r>
              <a:rPr lang="en-US" sz="2000" dirty="0" err="1"/>
              <a:t>il</a:t>
            </a:r>
            <a:r>
              <a:rPr lang="en-US" sz="2000" dirty="0"/>
              <a:t> loro </a:t>
            </a:r>
            <a:r>
              <a:rPr lang="en-US" sz="2000" dirty="0" err="1"/>
              <a:t>diritto</a:t>
            </a:r>
            <a:r>
              <a:rPr lang="en-US" sz="2000" dirty="0"/>
              <a:t> a </a:t>
            </a:r>
            <a:r>
              <a:rPr lang="en-US" sz="2000" dirty="0" err="1"/>
              <a:t>crescere</a:t>
            </a:r>
            <a:r>
              <a:rPr lang="en-US" sz="2000" dirty="0"/>
              <a:t> in </a:t>
            </a:r>
            <a:r>
              <a:rPr lang="en-US" sz="2000" dirty="0" err="1"/>
              <a:t>piena</a:t>
            </a:r>
            <a:r>
              <a:rPr lang="en-US" sz="2000" dirty="0"/>
              <a:t> </a:t>
            </a:r>
            <a:r>
              <a:rPr lang="en-US" sz="2000" dirty="0" err="1"/>
              <a:t>autonomia</a:t>
            </a:r>
            <a:r>
              <a:rPr lang="en-US" sz="2000" dirty="0"/>
              <a:t>, salute e </a:t>
            </a:r>
            <a:r>
              <a:rPr lang="en-US" sz="2000" dirty="0" err="1"/>
              <a:t>dignità</a:t>
            </a:r>
            <a:r>
              <a:rPr lang="en-US" sz="2000" dirty="0"/>
              <a:t>. Opera a </a:t>
            </a:r>
            <a:r>
              <a:rPr lang="en-US" sz="2000" dirty="0" err="1"/>
              <a:t>livello</a:t>
            </a:r>
            <a:r>
              <a:rPr lang="en-US" sz="2000" dirty="0"/>
              <a:t> </a:t>
            </a:r>
            <a:r>
              <a:rPr lang="en-US" sz="2000" dirty="0" err="1"/>
              <a:t>nazionale</a:t>
            </a:r>
            <a:r>
              <a:rPr lang="en-US" sz="2000" dirty="0"/>
              <a:t> e </a:t>
            </a:r>
            <a:r>
              <a:rPr lang="en-US" sz="2000" dirty="0" err="1"/>
              <a:t>nelle</a:t>
            </a:r>
            <a:r>
              <a:rPr lang="en-US" sz="2000" dirty="0"/>
              <a:t> sue </a:t>
            </a:r>
            <a:r>
              <a:rPr lang="en-US" sz="2000" dirty="0" err="1"/>
              <a:t>articolazioni</a:t>
            </a:r>
            <a:r>
              <a:rPr lang="en-US" sz="2000" dirty="0"/>
              <a:t> associative </a:t>
            </a:r>
            <a:r>
              <a:rPr lang="en-US" sz="2000" dirty="0" err="1"/>
              <a:t>territoriali</a:t>
            </a:r>
            <a:r>
              <a:rPr lang="en-US" sz="2000" dirty="0"/>
              <a:t>, per </a:t>
            </a:r>
            <a:r>
              <a:rPr lang="en-US" sz="2000" dirty="0" err="1"/>
              <a:t>affermare</a:t>
            </a:r>
            <a:r>
              <a:rPr lang="en-US" sz="2000" dirty="0"/>
              <a:t> </a:t>
            </a:r>
            <a:r>
              <a:rPr lang="en-US" sz="2000" dirty="0" err="1"/>
              <a:t>nei</a:t>
            </a:r>
            <a:r>
              <a:rPr lang="en-US" sz="2000" dirty="0"/>
              <a:t> </a:t>
            </a:r>
            <a:r>
              <a:rPr lang="en-US" sz="2000" dirty="0" err="1"/>
              <a:t>diversi</a:t>
            </a:r>
            <a:r>
              <a:rPr lang="en-US" sz="2000" dirty="0"/>
              <a:t> </a:t>
            </a:r>
            <a:r>
              <a:rPr lang="en-US" sz="2000" dirty="0" err="1"/>
              <a:t>contesti</a:t>
            </a:r>
            <a:r>
              <a:rPr lang="en-US" sz="2000" dirty="0"/>
              <a:t> </a:t>
            </a:r>
            <a:r>
              <a:rPr lang="en-US" sz="2000" dirty="0" err="1"/>
              <a:t>educativi</a:t>
            </a:r>
            <a:r>
              <a:rPr lang="en-US" sz="2000" dirty="0"/>
              <a:t> </a:t>
            </a:r>
            <a:r>
              <a:rPr lang="en-US" sz="2000" dirty="0" err="1"/>
              <a:t>una</a:t>
            </a:r>
            <a:r>
              <a:rPr lang="en-US" sz="2000" dirty="0"/>
              <a:t> </a:t>
            </a:r>
            <a:r>
              <a:rPr lang="en-US" sz="2000" dirty="0" err="1"/>
              <a:t>cultura</a:t>
            </a:r>
            <a:r>
              <a:rPr lang="en-US" sz="2000" dirty="0"/>
              <a:t> </a:t>
            </a:r>
            <a:r>
              <a:rPr lang="en-US" sz="2000" dirty="0" err="1"/>
              <a:t>dell’infanzia</a:t>
            </a:r>
            <a:r>
              <a:rPr lang="en-US" sz="2000" dirty="0"/>
              <a:t> e </a:t>
            </a:r>
            <a:r>
              <a:rPr lang="en-US" sz="2000" dirty="0" err="1"/>
              <a:t>dell’adolescenza</a:t>
            </a:r>
            <a:r>
              <a:rPr lang="en-US" sz="2000" dirty="0"/>
              <a:t> </a:t>
            </a:r>
            <a:r>
              <a:rPr lang="en-US" sz="2000" dirty="0" err="1"/>
              <a:t>ispirata</a:t>
            </a:r>
            <a:r>
              <a:rPr lang="en-US" sz="2000" dirty="0"/>
              <a:t> </a:t>
            </a:r>
            <a:r>
              <a:rPr lang="en-US" sz="2000" dirty="0" err="1"/>
              <a:t>ai</a:t>
            </a:r>
            <a:r>
              <a:rPr lang="en-US" sz="2000" dirty="0"/>
              <a:t> </a:t>
            </a:r>
            <a:r>
              <a:rPr lang="en-US" sz="2000" dirty="0" err="1"/>
              <a:t>valori</a:t>
            </a:r>
            <a:r>
              <a:rPr lang="en-US" sz="2000" dirty="0"/>
              <a:t> di </a:t>
            </a:r>
            <a:r>
              <a:rPr lang="en-US" sz="2000" dirty="0" err="1"/>
              <a:t>laicità</a:t>
            </a:r>
            <a:r>
              <a:rPr lang="en-US" sz="2000" dirty="0"/>
              <a:t>, </a:t>
            </a:r>
            <a:r>
              <a:rPr lang="en-US" sz="2000" dirty="0" err="1"/>
              <a:t>democrazia</a:t>
            </a:r>
            <a:r>
              <a:rPr lang="en-US" sz="2000" dirty="0"/>
              <a:t>, </a:t>
            </a:r>
            <a:r>
              <a:rPr lang="en-US" sz="2000" dirty="0" err="1"/>
              <a:t>libertà</a:t>
            </a:r>
            <a:r>
              <a:rPr lang="en-US" sz="2000" dirty="0"/>
              <a:t> e </a:t>
            </a:r>
            <a:r>
              <a:rPr lang="en-US" sz="2000" dirty="0" err="1"/>
              <a:t>uguaglianza</a:t>
            </a:r>
            <a:r>
              <a:rPr lang="en-US" sz="2000" dirty="0"/>
              <a:t> </a:t>
            </a:r>
            <a:r>
              <a:rPr lang="en-US" sz="2000" dirty="0" err="1"/>
              <a:t>della</a:t>
            </a:r>
            <a:r>
              <a:rPr lang="en-US" sz="2000" dirty="0"/>
              <a:t> </a:t>
            </a:r>
            <a:r>
              <a:rPr lang="en-US" sz="2000" dirty="0" err="1"/>
              <a:t>Costituzione</a:t>
            </a:r>
            <a:r>
              <a:rPr lang="en-US" sz="2000" dirty="0"/>
              <a:t> </a:t>
            </a:r>
            <a:r>
              <a:rPr lang="en-US" sz="2000" dirty="0" err="1"/>
              <a:t>Repubblicana</a:t>
            </a:r>
            <a:r>
              <a:rPr lang="en-US" sz="2000" dirty="0"/>
              <a:t>. Il CGD </a:t>
            </a:r>
            <a:r>
              <a:rPr lang="en-US" sz="2000" dirty="0" err="1"/>
              <a:t>individua</a:t>
            </a:r>
            <a:r>
              <a:rPr lang="en-US" sz="2000" dirty="0"/>
              <a:t> </a:t>
            </a:r>
            <a:r>
              <a:rPr lang="en-US" sz="2000" dirty="0" err="1"/>
              <a:t>nella</a:t>
            </a:r>
            <a:r>
              <a:rPr lang="en-US" sz="2000" dirty="0"/>
              <a:t> </a:t>
            </a:r>
            <a:r>
              <a:rPr lang="en-US" sz="2000" dirty="0" err="1"/>
              <a:t>scuola</a:t>
            </a:r>
            <a:r>
              <a:rPr lang="en-US" sz="2000" dirty="0"/>
              <a:t>, </a:t>
            </a:r>
            <a:r>
              <a:rPr lang="en-US" sz="2000" dirty="0" err="1"/>
              <a:t>nella</a:t>
            </a:r>
            <a:r>
              <a:rPr lang="en-US" sz="2000" dirty="0"/>
              <a:t> quale opera come </a:t>
            </a:r>
            <a:r>
              <a:rPr lang="en-US" sz="2000" dirty="0" err="1" smtClean="0"/>
              <a:t>associazione</a:t>
            </a:r>
            <a:r>
              <a:rPr lang="en-US" sz="2000" dirty="0"/>
              <a:t> </a:t>
            </a:r>
            <a:r>
              <a:rPr lang="en-US" sz="2000" dirty="0" err="1" smtClean="0"/>
              <a:t>nazionale</a:t>
            </a:r>
            <a:r>
              <a:rPr lang="en-US" sz="2000" dirty="0" smtClean="0"/>
              <a:t> </a:t>
            </a:r>
            <a:r>
              <a:rPr lang="en-US" sz="2000" dirty="0"/>
              <a:t>di </a:t>
            </a:r>
            <a:r>
              <a:rPr lang="en-US" sz="2000" dirty="0" err="1"/>
              <a:t>genitori</a:t>
            </a:r>
            <a:r>
              <a:rPr lang="en-US" sz="2000" dirty="0"/>
              <a:t> di </a:t>
            </a:r>
            <a:r>
              <a:rPr lang="en-US" sz="2000" dirty="0" err="1"/>
              <a:t>allievi</a:t>
            </a:r>
            <a:r>
              <a:rPr lang="en-US" sz="2000" dirty="0"/>
              <a:t>, </a:t>
            </a:r>
            <a:r>
              <a:rPr lang="en-US" sz="2000" dirty="0" err="1"/>
              <a:t>l’ambito</a:t>
            </a:r>
            <a:r>
              <a:rPr lang="en-US" sz="2000" dirty="0"/>
              <a:t> </a:t>
            </a:r>
            <a:r>
              <a:rPr lang="en-US" sz="2000" dirty="0" err="1"/>
              <a:t>prioritario</a:t>
            </a:r>
            <a:r>
              <a:rPr lang="en-US" sz="2000" dirty="0"/>
              <a:t> </a:t>
            </a:r>
            <a:r>
              <a:rPr lang="en-US" sz="2000" dirty="0" err="1"/>
              <a:t>della</a:t>
            </a:r>
            <a:r>
              <a:rPr lang="en-US" sz="2000" dirty="0"/>
              <a:t> </a:t>
            </a:r>
            <a:r>
              <a:rPr lang="en-US" sz="2000" dirty="0" err="1"/>
              <a:t>sua</a:t>
            </a:r>
            <a:r>
              <a:rPr lang="en-US" sz="2000" dirty="0"/>
              <a:t> </a:t>
            </a:r>
            <a:r>
              <a:rPr lang="en-US" sz="2000" dirty="0" err="1"/>
              <a:t>attività</a:t>
            </a:r>
            <a:r>
              <a:rPr lang="en-US" sz="2000" dirty="0"/>
              <a:t>. É </a:t>
            </a:r>
            <a:r>
              <a:rPr lang="en-US" sz="2000" dirty="0" err="1"/>
              <a:t>presente</a:t>
            </a:r>
            <a:r>
              <a:rPr lang="en-US" sz="2000" dirty="0"/>
              <a:t> </a:t>
            </a:r>
            <a:r>
              <a:rPr lang="en-US" sz="2000" dirty="0" err="1"/>
              <a:t>altresì</a:t>
            </a:r>
            <a:r>
              <a:rPr lang="en-US" sz="2000" dirty="0"/>
              <a:t> in </a:t>
            </a:r>
            <a:r>
              <a:rPr lang="en-US" sz="2000" dirty="0" err="1"/>
              <a:t>comitati</a:t>
            </a:r>
            <a:r>
              <a:rPr lang="en-US" sz="2000" dirty="0"/>
              <a:t> e </a:t>
            </a:r>
            <a:r>
              <a:rPr lang="en-US" sz="2000" dirty="0" err="1"/>
              <a:t>commissioni</a:t>
            </a:r>
            <a:r>
              <a:rPr lang="en-US" sz="2000" dirty="0"/>
              <a:t> </a:t>
            </a:r>
            <a:r>
              <a:rPr lang="en-US" sz="2000" dirty="0" err="1"/>
              <a:t>nazionali</a:t>
            </a:r>
            <a:r>
              <a:rPr lang="en-US" sz="2000" dirty="0"/>
              <a:t>, in </a:t>
            </a:r>
            <a:r>
              <a:rPr lang="en-US" sz="2000" dirty="0" err="1"/>
              <a:t>particolare</a:t>
            </a:r>
            <a:r>
              <a:rPr lang="en-US" sz="2000" dirty="0"/>
              <a:t> in </a:t>
            </a:r>
            <a:r>
              <a:rPr lang="en-US" sz="2000" dirty="0" err="1"/>
              <a:t>ordine</a:t>
            </a:r>
            <a:r>
              <a:rPr lang="en-US" sz="2000" dirty="0"/>
              <a:t> </a:t>
            </a:r>
            <a:r>
              <a:rPr lang="en-US" sz="2000" dirty="0" err="1"/>
              <a:t>alle</a:t>
            </a:r>
            <a:r>
              <a:rPr lang="en-US" sz="2000" dirty="0"/>
              <a:t> </a:t>
            </a:r>
            <a:r>
              <a:rPr lang="en-US" sz="2000" dirty="0" err="1"/>
              <a:t>esigenze</a:t>
            </a:r>
            <a:r>
              <a:rPr lang="en-US" sz="2000" dirty="0"/>
              <a:t> di </a:t>
            </a:r>
            <a:r>
              <a:rPr lang="en-US" sz="2000" dirty="0" err="1"/>
              <a:t>tutela</a:t>
            </a:r>
            <a:r>
              <a:rPr lang="en-US" sz="2000" dirty="0"/>
              <a:t> </a:t>
            </a:r>
            <a:r>
              <a:rPr lang="en-US" sz="2000" dirty="0" err="1"/>
              <a:t>dei</a:t>
            </a:r>
            <a:r>
              <a:rPr lang="en-US" sz="2000" dirty="0"/>
              <a:t> </a:t>
            </a:r>
            <a:r>
              <a:rPr lang="en-US" sz="2000" dirty="0" err="1"/>
              <a:t>minori</a:t>
            </a:r>
            <a:r>
              <a:rPr lang="en-US" sz="2000" dirty="0"/>
              <a:t> </a:t>
            </a:r>
            <a:r>
              <a:rPr lang="en-US" sz="2000" dirty="0" err="1"/>
              <a:t>nei</a:t>
            </a:r>
            <a:r>
              <a:rPr lang="en-US" sz="2000" dirty="0"/>
              <a:t> </a:t>
            </a:r>
            <a:r>
              <a:rPr lang="en-US" sz="2000" dirty="0" err="1"/>
              <a:t>diversi</a:t>
            </a:r>
            <a:r>
              <a:rPr lang="en-US" sz="2000" dirty="0"/>
              <a:t> </a:t>
            </a:r>
            <a:r>
              <a:rPr lang="en-US" sz="2000" dirty="0" err="1"/>
              <a:t>contesti</a:t>
            </a:r>
            <a:r>
              <a:rPr lang="en-US" sz="2000" dirty="0"/>
              <a:t> </a:t>
            </a:r>
            <a:r>
              <a:rPr lang="en-US" sz="2000" dirty="0" err="1"/>
              <a:t>mediatici</a:t>
            </a:r>
            <a:r>
              <a:rPr lang="en-US" sz="2000" dirty="0"/>
              <a:t>. </a:t>
            </a:r>
            <a:r>
              <a:rPr lang="en-US" sz="2000" dirty="0" err="1"/>
              <a:t>Tra</a:t>
            </a:r>
            <a:r>
              <a:rPr lang="en-US" sz="2000" dirty="0"/>
              <a:t> le </a:t>
            </a:r>
            <a:r>
              <a:rPr lang="en-US" sz="2000" dirty="0" err="1"/>
              <a:t>iniziative</a:t>
            </a:r>
            <a:r>
              <a:rPr lang="en-US" sz="2000" dirty="0"/>
              <a:t> di </a:t>
            </a:r>
            <a:r>
              <a:rPr lang="en-US" sz="2000" dirty="0" err="1"/>
              <a:t>maggiore</a:t>
            </a:r>
            <a:r>
              <a:rPr lang="en-US" sz="2000" dirty="0"/>
              <a:t> </a:t>
            </a:r>
            <a:r>
              <a:rPr lang="en-US" sz="2000" dirty="0" err="1"/>
              <a:t>rilievo</a:t>
            </a:r>
            <a:r>
              <a:rPr lang="en-US" sz="2000" dirty="0"/>
              <a:t> </a:t>
            </a:r>
            <a:r>
              <a:rPr lang="en-US" sz="2000" dirty="0" err="1"/>
              <a:t>vanno</a:t>
            </a:r>
            <a:r>
              <a:rPr lang="en-US" sz="2000" dirty="0"/>
              <a:t> </a:t>
            </a:r>
            <a:r>
              <a:rPr lang="en-US" sz="2000" dirty="0" err="1"/>
              <a:t>ricordati</a:t>
            </a:r>
            <a:r>
              <a:rPr lang="en-US" sz="2000" dirty="0"/>
              <a:t> </a:t>
            </a:r>
            <a:r>
              <a:rPr lang="en-US" sz="2000" dirty="0" err="1"/>
              <a:t>soprattutto</a:t>
            </a:r>
            <a:r>
              <a:rPr lang="en-US" sz="2000" dirty="0"/>
              <a:t> </a:t>
            </a:r>
            <a:r>
              <a:rPr lang="en-US" sz="2000" dirty="0" err="1"/>
              <a:t>gli</a:t>
            </a:r>
            <a:r>
              <a:rPr lang="en-US" sz="2000" dirty="0"/>
              <a:t> </a:t>
            </a:r>
            <a:r>
              <a:rPr lang="en-US" sz="2000" dirty="0" err="1"/>
              <a:t>incontri</a:t>
            </a:r>
            <a:r>
              <a:rPr lang="en-US" sz="2000" dirty="0"/>
              <a:t> di </a:t>
            </a:r>
            <a:r>
              <a:rPr lang="en-US" sz="2000" dirty="0" err="1"/>
              <a:t>Castiglioncello</a:t>
            </a:r>
            <a:r>
              <a:rPr lang="en-US" sz="2000" dirty="0"/>
              <a:t> </a:t>
            </a:r>
            <a:r>
              <a:rPr lang="en-US" sz="2000" dirty="0" err="1"/>
              <a:t>che</a:t>
            </a:r>
            <a:r>
              <a:rPr lang="en-US" sz="2000" dirty="0"/>
              <a:t> </a:t>
            </a:r>
            <a:r>
              <a:rPr lang="en-US" sz="2000" dirty="0" err="1"/>
              <a:t>costituiscono</a:t>
            </a:r>
            <a:r>
              <a:rPr lang="en-US" sz="2000" dirty="0"/>
              <a:t>, fin </a:t>
            </a:r>
            <a:r>
              <a:rPr lang="en-US" sz="2000" dirty="0" err="1"/>
              <a:t>dalla</a:t>
            </a:r>
            <a:r>
              <a:rPr lang="en-US" sz="2000" dirty="0"/>
              <a:t> prima </a:t>
            </a:r>
            <a:r>
              <a:rPr lang="en-US" sz="2000" dirty="0" err="1"/>
              <a:t>edizione</a:t>
            </a:r>
            <a:r>
              <a:rPr lang="en-US" sz="2000" dirty="0"/>
              <a:t> del 1984, </a:t>
            </a:r>
            <a:r>
              <a:rPr lang="en-US" sz="2000" dirty="0" err="1"/>
              <a:t>un’occasione</a:t>
            </a:r>
            <a:r>
              <a:rPr lang="en-US" sz="2000" dirty="0"/>
              <a:t> di </a:t>
            </a:r>
            <a:r>
              <a:rPr lang="en-US" sz="2000" dirty="0" err="1"/>
              <a:t>analisi</a:t>
            </a:r>
            <a:r>
              <a:rPr lang="en-US" sz="2000" dirty="0"/>
              <a:t> e di </a:t>
            </a:r>
            <a:r>
              <a:rPr lang="en-US" sz="2000" dirty="0" err="1"/>
              <a:t>riflessione</a:t>
            </a:r>
            <a:r>
              <a:rPr lang="en-US" sz="2000" dirty="0"/>
              <a:t> </a:t>
            </a:r>
            <a:r>
              <a:rPr lang="en-US" sz="2000" dirty="0" err="1"/>
              <a:t>sulla</a:t>
            </a:r>
            <a:r>
              <a:rPr lang="en-US" sz="2000" dirty="0"/>
              <a:t> </a:t>
            </a:r>
            <a:r>
              <a:rPr lang="en-US" sz="2000" dirty="0" err="1"/>
              <a:t>condizione</a:t>
            </a:r>
            <a:r>
              <a:rPr lang="en-US" sz="2000" dirty="0"/>
              <a:t> </a:t>
            </a:r>
            <a:r>
              <a:rPr lang="en-US" sz="2000" dirty="0" err="1"/>
              <a:t>dell’infanzia</a:t>
            </a:r>
            <a:r>
              <a:rPr lang="en-US" sz="2000" dirty="0"/>
              <a:t> </a:t>
            </a:r>
            <a:r>
              <a:rPr lang="en-US" sz="2000" dirty="0" err="1"/>
              <a:t>nel</a:t>
            </a:r>
            <a:r>
              <a:rPr lang="en-US" sz="2000" dirty="0"/>
              <a:t> nostro </a:t>
            </a:r>
            <a:r>
              <a:rPr lang="en-US" sz="2000" dirty="0" err="1"/>
              <a:t>Paese</a:t>
            </a:r>
            <a:r>
              <a:rPr lang="en-US" sz="2000" dirty="0"/>
              <a:t>.</a:t>
            </a:r>
          </a:p>
          <a:p>
            <a:endParaRPr lang="en-US" sz="2000" dirty="0"/>
          </a:p>
          <a:p>
            <a:endParaRPr lang="en-US" sz="2000" dirty="0" smtClean="0"/>
          </a:p>
          <a:p>
            <a:endParaRPr lang="en-US" sz="2000" dirty="0"/>
          </a:p>
          <a:p>
            <a:endParaRPr lang="en-US" sz="2000" dirty="0" smtClean="0"/>
          </a:p>
          <a:p>
            <a:endParaRPr lang="en-US" sz="2000" dirty="0"/>
          </a:p>
          <a:p>
            <a:endParaRPr lang="en-US" sz="2000" dirty="0"/>
          </a:p>
        </p:txBody>
      </p:sp>
    </p:spTree>
    <p:extLst>
      <p:ext uri="{BB962C8B-B14F-4D97-AF65-F5344CB8AC3E}">
        <p14:creationId xmlns:p14="http://schemas.microsoft.com/office/powerpoint/2010/main" val="23841573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egnaposto contenuto 2"/>
          <p:cNvSpPr>
            <a:spLocks noGrp="1"/>
          </p:cNvSpPr>
          <p:nvPr>
            <p:ph idx="1"/>
          </p:nvPr>
        </p:nvSpPr>
        <p:spPr>
          <a:xfrm>
            <a:off x="571500" y="428625"/>
            <a:ext cx="7239000" cy="6203950"/>
          </a:xfrm>
        </p:spPr>
        <p:txBody>
          <a:bodyPr/>
          <a:lstStyle/>
          <a:p>
            <a:r>
              <a:rPr lang="en-US" sz="2000" dirty="0"/>
              <a:t>"</a:t>
            </a:r>
            <a:r>
              <a:rPr lang="en-US" sz="2000" dirty="0" err="1"/>
              <a:t>L'associazione</a:t>
            </a:r>
            <a:r>
              <a:rPr lang="en-US" sz="2000" dirty="0"/>
              <a:t> … </a:t>
            </a:r>
            <a:r>
              <a:rPr lang="en-US" sz="2000" dirty="0" err="1"/>
              <a:t>persegue</a:t>
            </a:r>
            <a:r>
              <a:rPr lang="en-US" sz="2000" dirty="0"/>
              <a:t> </a:t>
            </a:r>
            <a:r>
              <a:rPr lang="en-US" sz="2000" dirty="0" err="1"/>
              <a:t>esclusivamente</a:t>
            </a:r>
            <a:r>
              <a:rPr lang="en-US" sz="2000" dirty="0"/>
              <a:t> </a:t>
            </a:r>
            <a:r>
              <a:rPr lang="en-US" sz="2000" dirty="0" err="1"/>
              <a:t>finalità</a:t>
            </a:r>
            <a:r>
              <a:rPr lang="en-US" sz="2000" dirty="0"/>
              <a:t> di </a:t>
            </a:r>
            <a:r>
              <a:rPr lang="en-US" sz="2000" dirty="0" err="1"/>
              <a:t>solidarietà</a:t>
            </a:r>
            <a:r>
              <a:rPr lang="en-US" sz="2000" dirty="0"/>
              <a:t> </a:t>
            </a:r>
            <a:r>
              <a:rPr lang="en-US" sz="2000" dirty="0" err="1"/>
              <a:t>sociale</a:t>
            </a:r>
            <a:r>
              <a:rPr lang="en-US" sz="2000" dirty="0"/>
              <a:t>, </a:t>
            </a:r>
            <a:r>
              <a:rPr lang="en-US" sz="2000" dirty="0" err="1"/>
              <a:t>nel</a:t>
            </a:r>
            <a:r>
              <a:rPr lang="en-US" sz="2000" dirty="0"/>
              <a:t> campo </a:t>
            </a:r>
            <a:r>
              <a:rPr lang="en-US" sz="2000" dirty="0" err="1"/>
              <a:t>dell'assistenza</a:t>
            </a:r>
            <a:r>
              <a:rPr lang="en-US" sz="2000" dirty="0"/>
              <a:t> </a:t>
            </a:r>
            <a:r>
              <a:rPr lang="en-US" sz="2000" dirty="0" err="1"/>
              <a:t>sociale</a:t>
            </a:r>
            <a:r>
              <a:rPr lang="en-US" sz="2000" dirty="0"/>
              <a:t> e </a:t>
            </a:r>
            <a:r>
              <a:rPr lang="en-US" sz="2000" dirty="0" err="1"/>
              <a:t>sociosanitaria</a:t>
            </a:r>
            <a:r>
              <a:rPr lang="en-US" sz="2000" dirty="0"/>
              <a:t>, </a:t>
            </a:r>
            <a:r>
              <a:rPr lang="en-US" sz="2000" dirty="0" err="1"/>
              <a:t>della</a:t>
            </a:r>
            <a:r>
              <a:rPr lang="en-US" sz="2000" dirty="0"/>
              <a:t> </a:t>
            </a:r>
            <a:r>
              <a:rPr lang="en-US" sz="2000" dirty="0" err="1"/>
              <a:t>ricerca</a:t>
            </a:r>
            <a:r>
              <a:rPr lang="en-US" sz="2000" dirty="0"/>
              <a:t> </a:t>
            </a:r>
            <a:r>
              <a:rPr lang="en-US" sz="2000" dirty="0" err="1"/>
              <a:t>scientifica</a:t>
            </a:r>
            <a:r>
              <a:rPr lang="en-US" sz="2000" dirty="0"/>
              <a:t>, </a:t>
            </a:r>
            <a:r>
              <a:rPr lang="en-US" sz="2000" dirty="0" err="1"/>
              <a:t>della</a:t>
            </a:r>
            <a:r>
              <a:rPr lang="en-US" sz="2000" dirty="0"/>
              <a:t> </a:t>
            </a:r>
            <a:r>
              <a:rPr lang="en-US" sz="2000" dirty="0" err="1"/>
              <a:t>formazione</a:t>
            </a:r>
            <a:r>
              <a:rPr lang="en-US" sz="2000" dirty="0"/>
              <a:t>, </a:t>
            </a:r>
            <a:r>
              <a:rPr lang="en-US" sz="2000" dirty="0" err="1"/>
              <a:t>della</a:t>
            </a:r>
            <a:r>
              <a:rPr lang="en-US" sz="2000" dirty="0"/>
              <a:t> </a:t>
            </a:r>
            <a:r>
              <a:rPr lang="en-US" sz="2000" dirty="0" err="1"/>
              <a:t>tutela</a:t>
            </a:r>
            <a:r>
              <a:rPr lang="en-US" sz="2000" dirty="0"/>
              <a:t> </a:t>
            </a:r>
            <a:r>
              <a:rPr lang="en-US" sz="2000" dirty="0" err="1"/>
              <a:t>dei</a:t>
            </a:r>
            <a:r>
              <a:rPr lang="en-US" sz="2000" dirty="0"/>
              <a:t> </a:t>
            </a:r>
            <a:r>
              <a:rPr lang="en-US" sz="2000" dirty="0" err="1"/>
              <a:t>diritti</a:t>
            </a:r>
            <a:r>
              <a:rPr lang="en-US" sz="2000" dirty="0"/>
              <a:t> </a:t>
            </a:r>
            <a:r>
              <a:rPr lang="en-US" sz="2000" dirty="0" err="1"/>
              <a:t>civili</a:t>
            </a:r>
            <a:r>
              <a:rPr lang="en-US" sz="2000" dirty="0"/>
              <a:t> a </a:t>
            </a:r>
            <a:r>
              <a:rPr lang="en-US" sz="2000" dirty="0" err="1"/>
              <a:t>favore</a:t>
            </a:r>
            <a:r>
              <a:rPr lang="en-US" sz="2000" dirty="0"/>
              <a:t> di </a:t>
            </a:r>
            <a:r>
              <a:rPr lang="en-US" sz="2000" dirty="0" err="1"/>
              <a:t>persone</a:t>
            </a:r>
            <a:r>
              <a:rPr lang="en-US" sz="2000" dirty="0"/>
              <a:t> </a:t>
            </a:r>
            <a:r>
              <a:rPr lang="en-US" sz="2000" dirty="0" err="1"/>
              <a:t>svantaggiate</a:t>
            </a:r>
            <a:r>
              <a:rPr lang="en-US" sz="2000" dirty="0"/>
              <a:t> in </a:t>
            </a:r>
            <a:r>
              <a:rPr lang="en-US" sz="2000" dirty="0" err="1"/>
              <a:t>situazioni</a:t>
            </a:r>
            <a:r>
              <a:rPr lang="en-US" sz="2000" dirty="0"/>
              <a:t> di </a:t>
            </a:r>
            <a:r>
              <a:rPr lang="en-US" sz="2000" dirty="0" err="1"/>
              <a:t>disabilità</a:t>
            </a:r>
            <a:r>
              <a:rPr lang="en-US" sz="2000" dirty="0"/>
              <a:t> </a:t>
            </a:r>
            <a:r>
              <a:rPr lang="en-US" sz="2000" dirty="0" err="1"/>
              <a:t>intellettiva</a:t>
            </a:r>
            <a:r>
              <a:rPr lang="en-US" sz="2000" dirty="0"/>
              <a:t> e </a:t>
            </a:r>
            <a:r>
              <a:rPr lang="en-US" sz="2000" dirty="0" err="1"/>
              <a:t>relazionale</a:t>
            </a:r>
            <a:r>
              <a:rPr lang="en-US" sz="2000" dirty="0"/>
              <a:t> </a:t>
            </a:r>
            <a:r>
              <a:rPr lang="en-US" sz="2000" dirty="0" err="1"/>
              <a:t>affinché</a:t>
            </a:r>
            <a:r>
              <a:rPr lang="en-US" sz="2000" dirty="0"/>
              <a:t> a </a:t>
            </a:r>
            <a:r>
              <a:rPr lang="en-US" sz="2000" dirty="0" err="1"/>
              <a:t>tali</a:t>
            </a:r>
            <a:r>
              <a:rPr lang="en-US" sz="2000" dirty="0"/>
              <a:t> </a:t>
            </a:r>
            <a:r>
              <a:rPr lang="en-US" sz="2000" dirty="0" err="1"/>
              <a:t>persone</a:t>
            </a:r>
            <a:r>
              <a:rPr lang="en-US" sz="2000" dirty="0"/>
              <a:t> </a:t>
            </a:r>
            <a:r>
              <a:rPr lang="en-US" sz="2000" dirty="0" err="1"/>
              <a:t>sia</a:t>
            </a:r>
            <a:r>
              <a:rPr lang="en-US" sz="2000" dirty="0"/>
              <a:t> </a:t>
            </a:r>
            <a:r>
              <a:rPr lang="en-US" sz="2000" dirty="0" err="1"/>
              <a:t>garantito</a:t>
            </a:r>
            <a:r>
              <a:rPr lang="en-US" sz="2000" dirty="0"/>
              <a:t> </a:t>
            </a:r>
            <a:r>
              <a:rPr lang="en-US" sz="2000" dirty="0" err="1"/>
              <a:t>il</a:t>
            </a:r>
            <a:r>
              <a:rPr lang="en-US" sz="2000" dirty="0"/>
              <a:t> </a:t>
            </a:r>
            <a:r>
              <a:rPr lang="en-US" sz="2000" dirty="0" err="1"/>
              <a:t>diritto</a:t>
            </a:r>
            <a:r>
              <a:rPr lang="en-US" sz="2000" dirty="0"/>
              <a:t> </a:t>
            </a:r>
            <a:r>
              <a:rPr lang="en-US" sz="2000" dirty="0" err="1"/>
              <a:t>inalienabile</a:t>
            </a:r>
            <a:r>
              <a:rPr lang="en-US" sz="2000" dirty="0"/>
              <a:t> ad </a:t>
            </a:r>
            <a:r>
              <a:rPr lang="en-US" sz="2000" dirty="0" err="1"/>
              <a:t>una</a:t>
            </a:r>
            <a:r>
              <a:rPr lang="en-US" sz="2000" dirty="0"/>
              <a:t> vita </a:t>
            </a:r>
            <a:r>
              <a:rPr lang="en-US" sz="2000" dirty="0" err="1"/>
              <a:t>libera</a:t>
            </a:r>
            <a:r>
              <a:rPr lang="en-US" sz="2000" dirty="0"/>
              <a:t> e </a:t>
            </a:r>
            <a:r>
              <a:rPr lang="en-US" sz="2000" dirty="0" err="1"/>
              <a:t>tutelata</a:t>
            </a:r>
            <a:r>
              <a:rPr lang="en-US" sz="2000" dirty="0"/>
              <a:t>, </a:t>
            </a:r>
            <a:r>
              <a:rPr lang="en-US" sz="2000" dirty="0" err="1"/>
              <a:t>il</a:t>
            </a:r>
            <a:r>
              <a:rPr lang="en-US" sz="2000" dirty="0"/>
              <a:t> </a:t>
            </a:r>
            <a:r>
              <a:rPr lang="en-US" sz="2000" dirty="0" err="1"/>
              <a:t>più</a:t>
            </a:r>
            <a:r>
              <a:rPr lang="en-US" sz="2000" dirty="0"/>
              <a:t> </a:t>
            </a:r>
            <a:r>
              <a:rPr lang="en-US" sz="2000" dirty="0" err="1"/>
              <a:t>possibile</a:t>
            </a:r>
            <a:r>
              <a:rPr lang="en-US" sz="2000" dirty="0"/>
              <a:t> </a:t>
            </a:r>
            <a:r>
              <a:rPr lang="en-US" sz="2000" dirty="0" err="1"/>
              <a:t>indipendente</a:t>
            </a:r>
            <a:r>
              <a:rPr lang="en-US" sz="2000" dirty="0"/>
              <a:t> </a:t>
            </a:r>
            <a:r>
              <a:rPr lang="en-US" sz="2000" dirty="0" err="1"/>
              <a:t>nel</a:t>
            </a:r>
            <a:r>
              <a:rPr lang="en-US" sz="2000" dirty="0"/>
              <a:t> </a:t>
            </a:r>
            <a:r>
              <a:rPr lang="en-US" sz="2000" dirty="0" err="1"/>
              <a:t>rispetto</a:t>
            </a:r>
            <a:r>
              <a:rPr lang="en-US" sz="2000" dirty="0"/>
              <a:t> </a:t>
            </a:r>
            <a:r>
              <a:rPr lang="en-US" sz="2000" dirty="0" err="1"/>
              <a:t>della</a:t>
            </a:r>
            <a:r>
              <a:rPr lang="en-US" sz="2000" dirty="0"/>
              <a:t> </a:t>
            </a:r>
            <a:r>
              <a:rPr lang="en-US" sz="2000" dirty="0" err="1"/>
              <a:t>propria</a:t>
            </a:r>
            <a:r>
              <a:rPr lang="en-US" sz="2000" dirty="0"/>
              <a:t> </a:t>
            </a:r>
            <a:r>
              <a:rPr lang="en-US" sz="2000" dirty="0" err="1"/>
              <a:t>dignità</a:t>
            </a:r>
            <a:r>
              <a:rPr lang="en-US" sz="2000" dirty="0"/>
              <a:t>.</a:t>
            </a:r>
            <a:br>
              <a:rPr lang="en-US" sz="2000" dirty="0"/>
            </a:br>
            <a:r>
              <a:rPr lang="en-US" sz="2000" dirty="0" err="1"/>
              <a:t>L'associazione</a:t>
            </a:r>
            <a:r>
              <a:rPr lang="en-US" sz="2000" dirty="0"/>
              <a:t> </a:t>
            </a:r>
            <a:r>
              <a:rPr lang="en-US" sz="2000" dirty="0" err="1"/>
              <a:t>persegue</a:t>
            </a:r>
            <a:r>
              <a:rPr lang="en-US" sz="2000" dirty="0"/>
              <a:t> </a:t>
            </a:r>
            <a:r>
              <a:rPr lang="en-US" sz="2000" dirty="0" err="1"/>
              <a:t>il</a:t>
            </a:r>
            <a:r>
              <a:rPr lang="en-US" sz="2000" dirty="0"/>
              <a:t> </a:t>
            </a:r>
            <a:r>
              <a:rPr lang="en-US" sz="2000" dirty="0" err="1"/>
              <a:t>proprio</a:t>
            </a:r>
            <a:r>
              <a:rPr lang="en-US" sz="2000" dirty="0"/>
              <a:t> </a:t>
            </a:r>
            <a:r>
              <a:rPr lang="en-US" sz="2000" dirty="0" err="1"/>
              <a:t>scopo</a:t>
            </a:r>
            <a:r>
              <a:rPr lang="en-US" sz="2000" dirty="0"/>
              <a:t> … </a:t>
            </a:r>
            <a:r>
              <a:rPr lang="en-US" sz="2000" dirty="0" err="1"/>
              <a:t>anche</a:t>
            </a:r>
            <a:r>
              <a:rPr lang="en-US" sz="2000" dirty="0"/>
              <a:t> </a:t>
            </a:r>
            <a:r>
              <a:rPr lang="en-US" sz="2000" dirty="0" err="1"/>
              <a:t>attraverso</a:t>
            </a:r>
            <a:r>
              <a:rPr lang="en-US" sz="2000" dirty="0"/>
              <a:t> lo </a:t>
            </a:r>
            <a:r>
              <a:rPr lang="en-US" sz="2000" dirty="0" err="1"/>
              <a:t>sviluppo</a:t>
            </a:r>
            <a:r>
              <a:rPr lang="en-US" sz="2000" dirty="0"/>
              <a:t> di </a:t>
            </a:r>
            <a:r>
              <a:rPr lang="en-US" sz="2000" dirty="0" err="1"/>
              <a:t>attività</a:t>
            </a:r>
            <a:r>
              <a:rPr lang="en-US" sz="2000" dirty="0"/>
              <a:t> </a:t>
            </a:r>
            <a:r>
              <a:rPr lang="en-US" sz="2000" dirty="0" err="1"/>
              <a:t>atte</a:t>
            </a:r>
            <a:r>
              <a:rPr lang="en-US" sz="2000" dirty="0"/>
              <a:t> a … </a:t>
            </a:r>
            <a:r>
              <a:rPr lang="en-US" sz="2000" dirty="0" err="1"/>
              <a:t>promuovere</a:t>
            </a:r>
            <a:r>
              <a:rPr lang="en-US" sz="2000" dirty="0"/>
              <a:t>, </a:t>
            </a:r>
            <a:r>
              <a:rPr lang="en-US" sz="2000" dirty="0" err="1"/>
              <a:t>costituire</a:t>
            </a:r>
            <a:r>
              <a:rPr lang="en-US" sz="2000" dirty="0"/>
              <a:t> </a:t>
            </a:r>
            <a:r>
              <a:rPr lang="en-US" sz="2000" dirty="0" err="1"/>
              <a:t>ed</a:t>
            </a:r>
            <a:r>
              <a:rPr lang="en-US" sz="2000" dirty="0"/>
              <a:t> </a:t>
            </a:r>
            <a:r>
              <a:rPr lang="en-US" sz="2000" dirty="0" err="1"/>
              <a:t>amministrare</a:t>
            </a:r>
            <a:r>
              <a:rPr lang="en-US" sz="2000" dirty="0"/>
              <a:t> </a:t>
            </a:r>
            <a:r>
              <a:rPr lang="en-US" sz="2000" dirty="0" err="1"/>
              <a:t>strutture</a:t>
            </a:r>
            <a:r>
              <a:rPr lang="en-US" sz="2000" dirty="0"/>
              <a:t> </a:t>
            </a:r>
            <a:r>
              <a:rPr lang="en-US" sz="2000" dirty="0" err="1"/>
              <a:t>riabilitative</a:t>
            </a:r>
            <a:r>
              <a:rPr lang="en-US" sz="2000" dirty="0"/>
              <a:t>, </a:t>
            </a:r>
            <a:r>
              <a:rPr lang="en-US" sz="2000" dirty="0" err="1"/>
              <a:t>sanitarie</a:t>
            </a:r>
            <a:r>
              <a:rPr lang="en-US" sz="2000" dirty="0"/>
              <a:t>, </a:t>
            </a:r>
            <a:r>
              <a:rPr lang="en-US" sz="2000" dirty="0" err="1"/>
              <a:t>assistenziali</a:t>
            </a:r>
            <a:r>
              <a:rPr lang="en-US" sz="2000" dirty="0"/>
              <a:t>, </a:t>
            </a:r>
            <a:r>
              <a:rPr lang="en-US" sz="2000" dirty="0" err="1" smtClean="0"/>
              <a:t>sociali</a:t>
            </a:r>
            <a:r>
              <a:rPr lang="en-US" sz="2000" dirty="0"/>
              <a:t>, </a:t>
            </a:r>
            <a:r>
              <a:rPr lang="en-US" sz="2000" dirty="0" err="1"/>
              <a:t>anche</a:t>
            </a:r>
            <a:r>
              <a:rPr lang="en-US" sz="2000" dirty="0"/>
              <a:t> in </a:t>
            </a:r>
            <a:r>
              <a:rPr lang="en-US" sz="2000" dirty="0" err="1"/>
              <a:t>modo</a:t>
            </a:r>
            <a:r>
              <a:rPr lang="en-US" sz="2000" dirty="0"/>
              <a:t> </a:t>
            </a:r>
            <a:r>
              <a:rPr lang="en-US" sz="2000" dirty="0" err="1"/>
              <a:t>tra</a:t>
            </a:r>
            <a:r>
              <a:rPr lang="en-US" sz="2000" dirty="0"/>
              <a:t> loro </a:t>
            </a:r>
            <a:r>
              <a:rPr lang="en-US" sz="2000" dirty="0" err="1"/>
              <a:t>congiunto</a:t>
            </a:r>
            <a:r>
              <a:rPr lang="en-US" sz="2000" dirty="0"/>
              <a:t>, </a:t>
            </a:r>
            <a:r>
              <a:rPr lang="en-US" sz="2000" dirty="0" err="1"/>
              <a:t>centri</a:t>
            </a:r>
            <a:r>
              <a:rPr lang="en-US" sz="2000" dirty="0"/>
              <a:t> di </a:t>
            </a:r>
            <a:r>
              <a:rPr lang="en-US" sz="2000" dirty="0" err="1"/>
              <a:t>formazione</a:t>
            </a:r>
            <a:r>
              <a:rPr lang="en-US" sz="2000" dirty="0"/>
              <a:t>, </a:t>
            </a:r>
            <a:r>
              <a:rPr lang="en-US" sz="2000" dirty="0" err="1"/>
              <a:t>strutture</a:t>
            </a:r>
            <a:r>
              <a:rPr lang="en-US" sz="2000" dirty="0"/>
              <a:t> </a:t>
            </a:r>
            <a:r>
              <a:rPr lang="en-US" sz="2000" dirty="0" err="1"/>
              <a:t>diurne</a:t>
            </a:r>
            <a:r>
              <a:rPr lang="en-US" sz="2000" dirty="0"/>
              <a:t> e/o </a:t>
            </a:r>
            <a:r>
              <a:rPr lang="en-US" sz="2000" dirty="0" err="1"/>
              <a:t>residenziali</a:t>
            </a:r>
            <a:r>
              <a:rPr lang="en-US" sz="2000" dirty="0"/>
              <a:t> </a:t>
            </a:r>
            <a:r>
              <a:rPr lang="en-US" sz="2000" dirty="0" err="1"/>
              <a:t>idonee</a:t>
            </a:r>
            <a:r>
              <a:rPr lang="en-US" sz="2000" dirty="0"/>
              <a:t> a </a:t>
            </a:r>
            <a:r>
              <a:rPr lang="en-US" sz="2000" dirty="0" err="1"/>
              <a:t>rispondere</a:t>
            </a:r>
            <a:r>
              <a:rPr lang="en-US" sz="2000" dirty="0"/>
              <a:t> </a:t>
            </a:r>
            <a:r>
              <a:rPr lang="en-US" sz="2000" dirty="0" err="1"/>
              <a:t>ai</a:t>
            </a:r>
            <a:r>
              <a:rPr lang="en-US" sz="2000" dirty="0"/>
              <a:t> </a:t>
            </a:r>
            <a:r>
              <a:rPr lang="en-US" sz="2000" dirty="0" err="1"/>
              <a:t>bisogni</a:t>
            </a:r>
            <a:r>
              <a:rPr lang="en-US" sz="2000" dirty="0"/>
              <a:t> </a:t>
            </a:r>
            <a:r>
              <a:rPr lang="en-US" sz="2000" dirty="0" err="1"/>
              <a:t>delle</a:t>
            </a:r>
            <a:r>
              <a:rPr lang="en-US" sz="2000" dirty="0"/>
              <a:t> </a:t>
            </a:r>
            <a:r>
              <a:rPr lang="en-US" sz="2000" dirty="0" err="1"/>
              <a:t>persone</a:t>
            </a:r>
            <a:r>
              <a:rPr lang="en-US" sz="2000" dirty="0"/>
              <a:t> con </a:t>
            </a:r>
            <a:r>
              <a:rPr lang="en-US" sz="2000" dirty="0" err="1"/>
              <a:t>disabilità</a:t>
            </a:r>
            <a:r>
              <a:rPr lang="en-US" sz="2000" dirty="0"/>
              <a:t> </a:t>
            </a:r>
            <a:r>
              <a:rPr lang="en-US" sz="2000" dirty="0" err="1"/>
              <a:t>intellettiva</a:t>
            </a:r>
            <a:r>
              <a:rPr lang="en-US" sz="2000" dirty="0"/>
              <a:t> e/o </a:t>
            </a:r>
            <a:r>
              <a:rPr lang="en-US" sz="2000" dirty="0" err="1"/>
              <a:t>relazionale</a:t>
            </a:r>
            <a:r>
              <a:rPr lang="en-US" sz="2000" dirty="0"/>
              <a:t> …"</a:t>
            </a:r>
            <a:br>
              <a:rPr lang="en-US" sz="2000" dirty="0"/>
            </a:br>
            <a:r>
              <a:rPr lang="en-US" sz="2000" i="1" dirty="0"/>
              <a:t>(</a:t>
            </a:r>
            <a:r>
              <a:rPr lang="en-US" sz="2000" i="1" dirty="0" err="1"/>
              <a:t>dall'articolo</a:t>
            </a:r>
            <a:r>
              <a:rPr lang="en-US" sz="2000" i="1" dirty="0"/>
              <a:t> 3 </a:t>
            </a:r>
            <a:r>
              <a:rPr lang="en-US" sz="2000" i="1" dirty="0" err="1"/>
              <a:t>dello</a:t>
            </a:r>
            <a:r>
              <a:rPr lang="en-US" sz="2000" i="1" dirty="0"/>
              <a:t> </a:t>
            </a:r>
            <a:r>
              <a:rPr lang="en-US" sz="2000" i="1" dirty="0" err="1"/>
              <a:t>Statuto</a:t>
            </a:r>
            <a:r>
              <a:rPr lang="en-US" sz="2000" i="1" dirty="0"/>
              <a:t> </a:t>
            </a:r>
            <a:r>
              <a:rPr lang="en-US" sz="2000" i="1" dirty="0" err="1"/>
              <a:t>Anffas</a:t>
            </a:r>
            <a:r>
              <a:rPr lang="en-US" sz="2000" i="1" dirty="0"/>
              <a:t> - </a:t>
            </a:r>
            <a:r>
              <a:rPr lang="en-US" sz="2000" i="1" dirty="0" err="1"/>
              <a:t>Finalità</a:t>
            </a:r>
            <a:r>
              <a:rPr lang="en-US" sz="2000" i="1" dirty="0"/>
              <a:t> e </a:t>
            </a:r>
            <a:r>
              <a:rPr lang="en-US" sz="2000" i="1" dirty="0" err="1"/>
              <a:t>Attività</a:t>
            </a:r>
            <a:r>
              <a:rPr lang="en-US" sz="2000" i="1" dirty="0"/>
              <a:t>)</a:t>
            </a:r>
            <a:endParaRPr lang="en-US" sz="2000" dirty="0"/>
          </a:p>
          <a:p>
            <a:endParaRPr lang="en-US" sz="2000" dirty="0"/>
          </a:p>
        </p:txBody>
      </p:sp>
    </p:spTree>
    <p:extLst>
      <p:ext uri="{BB962C8B-B14F-4D97-AF65-F5344CB8AC3E}">
        <p14:creationId xmlns:p14="http://schemas.microsoft.com/office/powerpoint/2010/main" val="34637447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egnaposto contenuto 2"/>
          <p:cNvSpPr>
            <a:spLocks noGrp="1"/>
          </p:cNvSpPr>
          <p:nvPr>
            <p:ph idx="1"/>
          </p:nvPr>
        </p:nvSpPr>
        <p:spPr>
          <a:xfrm>
            <a:off x="571500" y="428625"/>
            <a:ext cx="7239000" cy="6203950"/>
          </a:xfrm>
        </p:spPr>
        <p:txBody>
          <a:bodyPr/>
          <a:lstStyle/>
          <a:p>
            <a:r>
              <a:rPr lang="en-US" sz="2000" b="1" dirty="0"/>
              <a:t>ASSOCIAZIONE FAES</a:t>
            </a:r>
          </a:p>
          <a:p>
            <a:r>
              <a:rPr lang="en-US" sz="2000" b="1" dirty="0" err="1"/>
              <a:t>L’Associazione</a:t>
            </a:r>
            <a:r>
              <a:rPr lang="en-US" sz="2000" b="1" dirty="0"/>
              <a:t> FAES “</a:t>
            </a:r>
            <a:r>
              <a:rPr lang="en-US" sz="2000" b="1" dirty="0" err="1"/>
              <a:t>FAmiglia</a:t>
            </a:r>
            <a:r>
              <a:rPr lang="en-US" sz="2000" b="1" dirty="0"/>
              <a:t> E </a:t>
            </a:r>
            <a:r>
              <a:rPr lang="en-US" sz="2000" b="1" dirty="0" err="1"/>
              <a:t>Scuola</a:t>
            </a:r>
            <a:r>
              <a:rPr lang="en-US" sz="2000" b="1" dirty="0"/>
              <a:t>”</a:t>
            </a:r>
            <a:r>
              <a:rPr lang="en-US" sz="2000" dirty="0"/>
              <a:t> è </a:t>
            </a:r>
            <a:r>
              <a:rPr lang="en-US" sz="2000" dirty="0" err="1"/>
              <a:t>sorta</a:t>
            </a:r>
            <a:r>
              <a:rPr lang="en-US" sz="2000" dirty="0"/>
              <a:t> a Milano, </a:t>
            </a:r>
            <a:r>
              <a:rPr lang="en-US" sz="2000" dirty="0" err="1"/>
              <a:t>nel</a:t>
            </a:r>
            <a:r>
              <a:rPr lang="en-US" sz="2000" dirty="0"/>
              <a:t> 1974, per </a:t>
            </a:r>
            <a:r>
              <a:rPr lang="en-US" sz="2000" dirty="0" err="1"/>
              <a:t>iniziativa</a:t>
            </a:r>
            <a:r>
              <a:rPr lang="en-US" sz="2000" dirty="0"/>
              <a:t> di un </a:t>
            </a:r>
            <a:r>
              <a:rPr lang="en-US" sz="2000" dirty="0" err="1"/>
              <a:t>gruppo</a:t>
            </a:r>
            <a:r>
              <a:rPr lang="en-US" sz="2000" dirty="0"/>
              <a:t> di </a:t>
            </a:r>
            <a:r>
              <a:rPr lang="en-US" sz="2000" dirty="0" err="1"/>
              <a:t>genitori</a:t>
            </a:r>
            <a:r>
              <a:rPr lang="en-US" sz="2000" dirty="0"/>
              <a:t> e </a:t>
            </a:r>
            <a:r>
              <a:rPr lang="en-US" sz="2000" dirty="0" err="1"/>
              <a:t>insegnanti</a:t>
            </a:r>
            <a:r>
              <a:rPr lang="en-US" sz="2000" dirty="0"/>
              <a:t>, </a:t>
            </a:r>
            <a:r>
              <a:rPr lang="en-US" sz="2000" dirty="0" err="1"/>
              <a:t>sulla</a:t>
            </a:r>
            <a:r>
              <a:rPr lang="en-US" sz="2000" dirty="0"/>
              <a:t> base di consolidate </a:t>
            </a:r>
            <a:r>
              <a:rPr lang="en-US" sz="2000" dirty="0" err="1"/>
              <a:t>esperienze</a:t>
            </a:r>
            <a:r>
              <a:rPr lang="en-US" sz="2000" dirty="0"/>
              <a:t> </a:t>
            </a:r>
            <a:r>
              <a:rPr lang="en-US" sz="2000" dirty="0" err="1"/>
              <a:t>internazionali</a:t>
            </a:r>
            <a:r>
              <a:rPr lang="en-US" sz="2000" dirty="0"/>
              <a:t>.</a:t>
            </a:r>
          </a:p>
          <a:p>
            <a:r>
              <a:rPr lang="en-US" sz="2000" dirty="0"/>
              <a:t>Il </a:t>
            </a:r>
            <a:r>
              <a:rPr lang="en-US" sz="2000" dirty="0" err="1"/>
              <a:t>modello</a:t>
            </a:r>
            <a:r>
              <a:rPr lang="en-US" sz="2000" dirty="0"/>
              <a:t> </a:t>
            </a:r>
            <a:r>
              <a:rPr lang="en-US" sz="2000" dirty="0" err="1"/>
              <a:t>si</a:t>
            </a:r>
            <a:r>
              <a:rPr lang="en-US" sz="2000" dirty="0"/>
              <a:t> </a:t>
            </a:r>
            <a:r>
              <a:rPr lang="en-US" sz="2000" dirty="0" err="1"/>
              <a:t>ispira</a:t>
            </a:r>
            <a:r>
              <a:rPr lang="en-US" sz="2000" dirty="0"/>
              <a:t> </a:t>
            </a:r>
            <a:r>
              <a:rPr lang="en-US" sz="2000" dirty="0" err="1"/>
              <a:t>alle</a:t>
            </a:r>
            <a:r>
              <a:rPr lang="en-US" sz="2000" dirty="0"/>
              <a:t> </a:t>
            </a:r>
            <a:r>
              <a:rPr lang="en-US" sz="2000" dirty="0" err="1"/>
              <a:t>intuizioni</a:t>
            </a:r>
            <a:r>
              <a:rPr lang="en-US" sz="2000" dirty="0"/>
              <a:t> educative di san </a:t>
            </a:r>
            <a:r>
              <a:rPr lang="en-US" sz="2000" dirty="0" err="1"/>
              <a:t>Josemaría</a:t>
            </a:r>
            <a:r>
              <a:rPr lang="en-US" sz="2000" dirty="0"/>
              <a:t> </a:t>
            </a:r>
            <a:r>
              <a:rPr lang="en-US" sz="2000" dirty="0" err="1"/>
              <a:t>Escrivá</a:t>
            </a:r>
            <a:r>
              <a:rPr lang="en-US" sz="2000" dirty="0"/>
              <a:t>, </a:t>
            </a:r>
            <a:r>
              <a:rPr lang="en-US" sz="2000" dirty="0" err="1"/>
              <a:t>fondatore</a:t>
            </a:r>
            <a:r>
              <a:rPr lang="en-US" sz="2000" dirty="0"/>
              <a:t> </a:t>
            </a:r>
            <a:r>
              <a:rPr lang="en-US" sz="2000" dirty="0" err="1"/>
              <a:t>dell’Opus</a:t>
            </a:r>
            <a:r>
              <a:rPr lang="en-US" sz="2000" dirty="0"/>
              <a:t> Dei, e pone al </a:t>
            </a:r>
            <a:r>
              <a:rPr lang="en-US" sz="2000" dirty="0" err="1"/>
              <a:t>centro</a:t>
            </a:r>
            <a:r>
              <a:rPr lang="en-US" sz="2000" dirty="0"/>
              <a:t> del </a:t>
            </a:r>
            <a:r>
              <a:rPr lang="en-US" sz="2000" dirty="0" err="1"/>
              <a:t>proprio</a:t>
            </a:r>
            <a:r>
              <a:rPr lang="en-US" sz="2000" dirty="0"/>
              <a:t> </a:t>
            </a:r>
            <a:r>
              <a:rPr lang="en-US" sz="2000" dirty="0" err="1"/>
              <a:t>metodo</a:t>
            </a:r>
            <a:r>
              <a:rPr lang="en-US" sz="2000" dirty="0"/>
              <a:t> la </a:t>
            </a:r>
            <a:r>
              <a:rPr lang="en-US" sz="2000" dirty="0" err="1"/>
              <a:t>condivisione</a:t>
            </a:r>
            <a:r>
              <a:rPr lang="en-US" sz="2000" dirty="0"/>
              <a:t> del </a:t>
            </a:r>
            <a:r>
              <a:rPr lang="en-US" sz="2000" dirty="0" err="1"/>
              <a:t>percorso</a:t>
            </a:r>
            <a:r>
              <a:rPr lang="en-US" sz="2000" dirty="0"/>
              <a:t> </a:t>
            </a:r>
            <a:r>
              <a:rPr lang="en-US" sz="2000" dirty="0" err="1"/>
              <a:t>educativo</a:t>
            </a:r>
            <a:r>
              <a:rPr lang="en-US" sz="2000" dirty="0"/>
              <a:t> </a:t>
            </a:r>
            <a:r>
              <a:rPr lang="en-US" sz="2000" dirty="0" err="1"/>
              <a:t>tra</a:t>
            </a:r>
            <a:r>
              <a:rPr lang="en-US" sz="2000" dirty="0"/>
              <a:t> </a:t>
            </a:r>
            <a:r>
              <a:rPr lang="en-US" sz="2000" dirty="0" err="1"/>
              <a:t>scuola</a:t>
            </a:r>
            <a:r>
              <a:rPr lang="en-US" sz="2000" dirty="0"/>
              <a:t> e </a:t>
            </a:r>
            <a:r>
              <a:rPr lang="en-US" sz="2000" dirty="0" err="1"/>
              <a:t>famiglia</a:t>
            </a:r>
            <a:r>
              <a:rPr lang="en-US" sz="2000" dirty="0"/>
              <a:t>, </a:t>
            </a:r>
            <a:r>
              <a:rPr lang="en-US" sz="2000" dirty="0" err="1"/>
              <a:t>che</a:t>
            </a:r>
            <a:r>
              <a:rPr lang="en-US" sz="2000" dirty="0"/>
              <a:t> è e </a:t>
            </a:r>
            <a:r>
              <a:rPr lang="en-US" sz="2000" dirty="0" err="1"/>
              <a:t>che</a:t>
            </a:r>
            <a:r>
              <a:rPr lang="en-US" sz="2000" dirty="0"/>
              <a:t> </a:t>
            </a:r>
            <a:r>
              <a:rPr lang="en-US" sz="2000" dirty="0" err="1"/>
              <a:t>rimane</a:t>
            </a:r>
            <a:r>
              <a:rPr lang="en-US" sz="2000" dirty="0"/>
              <a:t> la </a:t>
            </a:r>
            <a:r>
              <a:rPr lang="en-US" sz="2000" dirty="0" err="1"/>
              <a:t>principale</a:t>
            </a:r>
            <a:r>
              <a:rPr lang="en-US" sz="2000" dirty="0"/>
              <a:t> </a:t>
            </a:r>
            <a:r>
              <a:rPr lang="en-US" sz="2000" dirty="0" err="1"/>
              <a:t>responsabile</a:t>
            </a:r>
            <a:r>
              <a:rPr lang="en-US" sz="2000" dirty="0"/>
              <a:t> </a:t>
            </a:r>
            <a:r>
              <a:rPr lang="en-US" sz="2000" dirty="0" err="1"/>
              <a:t>dell’educazione</a:t>
            </a:r>
            <a:r>
              <a:rPr lang="en-US" sz="2000" dirty="0"/>
              <a:t> </a:t>
            </a:r>
            <a:r>
              <a:rPr lang="en-US" sz="2000" dirty="0" err="1"/>
              <a:t>dei</a:t>
            </a:r>
            <a:r>
              <a:rPr lang="en-US" sz="2000" dirty="0"/>
              <a:t> </a:t>
            </a:r>
            <a:r>
              <a:rPr lang="en-US" sz="2000" dirty="0" err="1"/>
              <a:t>figli</a:t>
            </a:r>
            <a:r>
              <a:rPr lang="en-US" sz="2000" dirty="0"/>
              <a:t>.</a:t>
            </a:r>
          </a:p>
          <a:p>
            <a:r>
              <a:rPr lang="en-US" sz="2000" u="sng" dirty="0" err="1"/>
              <a:t>L’Associazione</a:t>
            </a:r>
            <a:r>
              <a:rPr lang="en-US" sz="2000" u="sng" dirty="0"/>
              <a:t> è </a:t>
            </a:r>
            <a:r>
              <a:rPr lang="en-US" sz="2000" u="sng" dirty="0" err="1"/>
              <a:t>presente</a:t>
            </a:r>
            <a:r>
              <a:rPr lang="en-US" sz="2000" u="sng" dirty="0"/>
              <a:t> a Milano con i </a:t>
            </a:r>
            <a:r>
              <a:rPr lang="en-US" sz="2000" u="sng" dirty="0" err="1"/>
              <a:t>seguenti</a:t>
            </a:r>
            <a:r>
              <a:rPr lang="en-US" sz="2000" u="sng" dirty="0"/>
              <a:t> </a:t>
            </a:r>
            <a:r>
              <a:rPr lang="en-US" sz="2000" u="sng" dirty="0" err="1"/>
              <a:t>Centri</a:t>
            </a:r>
            <a:r>
              <a:rPr lang="en-US" sz="2000" u="sng" dirty="0"/>
              <a:t> </a:t>
            </a:r>
            <a:r>
              <a:rPr lang="en-US" sz="2000" u="sng" dirty="0" err="1"/>
              <a:t>Scolastici</a:t>
            </a:r>
            <a:r>
              <a:rPr lang="en-US" sz="2000" dirty="0"/>
              <a:t>:</a:t>
            </a:r>
          </a:p>
          <a:p>
            <a:pPr lvl="0"/>
            <a:r>
              <a:rPr lang="en-US" sz="2000" dirty="0" err="1"/>
              <a:t>Scuole</a:t>
            </a:r>
            <a:r>
              <a:rPr lang="en-US" sz="2000" dirty="0"/>
              <a:t> FAES Aurora </a:t>
            </a:r>
            <a:r>
              <a:rPr lang="en-US" sz="2000" dirty="0" err="1"/>
              <a:t>bilingue</a:t>
            </a:r>
            <a:r>
              <a:rPr lang="en-US" sz="2000" dirty="0"/>
              <a:t>: </a:t>
            </a:r>
            <a:r>
              <a:rPr lang="en-US" sz="2000" dirty="0" err="1"/>
              <a:t>Nido</a:t>
            </a:r>
            <a:r>
              <a:rPr lang="en-US" sz="2000" dirty="0"/>
              <a:t>, Primavera e </a:t>
            </a:r>
            <a:r>
              <a:rPr lang="en-US" sz="2000" dirty="0" err="1"/>
              <a:t>Scuola</a:t>
            </a:r>
            <a:r>
              <a:rPr lang="en-US" sz="2000" dirty="0"/>
              <a:t> </a:t>
            </a:r>
            <a:r>
              <a:rPr lang="en-US" sz="2000" dirty="0" err="1"/>
              <a:t>dell’Infanzia</a:t>
            </a:r>
            <a:endParaRPr lang="en-US" sz="2000" dirty="0"/>
          </a:p>
          <a:p>
            <a:pPr lvl="0"/>
            <a:r>
              <a:rPr lang="en-US" sz="2000" dirty="0" err="1"/>
              <a:t>Scuole</a:t>
            </a:r>
            <a:r>
              <a:rPr lang="en-US" sz="2000" dirty="0"/>
              <a:t> FAES Monforte</a:t>
            </a:r>
            <a:r>
              <a:rPr lang="en-US" sz="2000" i="1" dirty="0"/>
              <a:t>(</a:t>
            </a:r>
            <a:r>
              <a:rPr lang="en-US" sz="2000" i="1" dirty="0" err="1"/>
              <a:t>femminile</a:t>
            </a:r>
            <a:r>
              <a:rPr lang="en-US" sz="2000" i="1" dirty="0"/>
              <a:t>)</a:t>
            </a:r>
            <a:r>
              <a:rPr lang="en-US" sz="2000" dirty="0"/>
              <a:t>: </a:t>
            </a:r>
            <a:r>
              <a:rPr lang="en-US" sz="2000" dirty="0" err="1"/>
              <a:t>Primaria</a:t>
            </a:r>
            <a:r>
              <a:rPr lang="en-US" sz="2000" dirty="0"/>
              <a:t> </a:t>
            </a:r>
            <a:r>
              <a:rPr lang="en-US" sz="2000" dirty="0" err="1"/>
              <a:t>bilingue</a:t>
            </a:r>
            <a:r>
              <a:rPr lang="en-US" sz="2000" dirty="0"/>
              <a:t> e </a:t>
            </a:r>
            <a:r>
              <a:rPr lang="en-US" sz="2000" dirty="0" err="1"/>
              <a:t>Secondaria</a:t>
            </a:r>
            <a:r>
              <a:rPr lang="en-US" sz="2000" dirty="0"/>
              <a:t> di 1° </a:t>
            </a:r>
            <a:r>
              <a:rPr lang="en-US" sz="2000" dirty="0" err="1"/>
              <a:t>grado</a:t>
            </a:r>
            <a:endParaRPr lang="en-US" sz="2000" dirty="0"/>
          </a:p>
          <a:p>
            <a:pPr lvl="0"/>
            <a:r>
              <a:rPr lang="en-US" sz="2000" dirty="0" err="1"/>
              <a:t>Scuole</a:t>
            </a:r>
            <a:r>
              <a:rPr lang="en-US" sz="2000" dirty="0"/>
              <a:t> FAES Argonne</a:t>
            </a:r>
            <a:r>
              <a:rPr lang="en-US" sz="2000" i="1" dirty="0"/>
              <a:t>(</a:t>
            </a:r>
            <a:r>
              <a:rPr lang="en-US" sz="2000" i="1" dirty="0" err="1"/>
              <a:t>maschile</a:t>
            </a:r>
            <a:r>
              <a:rPr lang="en-US" sz="2000" i="1" dirty="0"/>
              <a:t>)</a:t>
            </a:r>
            <a:r>
              <a:rPr lang="en-US" sz="2000" dirty="0"/>
              <a:t>: </a:t>
            </a:r>
            <a:r>
              <a:rPr lang="en-US" sz="2000" dirty="0" err="1"/>
              <a:t>Primaria</a:t>
            </a:r>
            <a:r>
              <a:rPr lang="en-US" sz="2000" dirty="0"/>
              <a:t> </a:t>
            </a:r>
            <a:r>
              <a:rPr lang="en-US" sz="2000" dirty="0" err="1"/>
              <a:t>bilingue</a:t>
            </a:r>
            <a:r>
              <a:rPr lang="en-US" sz="2000" dirty="0"/>
              <a:t> e </a:t>
            </a:r>
            <a:r>
              <a:rPr lang="en-US" sz="2000" dirty="0" err="1"/>
              <a:t>Secondaria</a:t>
            </a:r>
            <a:r>
              <a:rPr lang="en-US" sz="2000" dirty="0"/>
              <a:t> di 1° </a:t>
            </a:r>
            <a:r>
              <a:rPr lang="en-US" sz="2000" dirty="0" err="1"/>
              <a:t>grado</a:t>
            </a:r>
            <a:endParaRPr lang="en-US" sz="2000" dirty="0"/>
          </a:p>
          <a:p>
            <a:endParaRPr lang="en-US" dirty="0"/>
          </a:p>
        </p:txBody>
      </p:sp>
    </p:spTree>
    <p:extLst>
      <p:ext uri="{BB962C8B-B14F-4D97-AF65-F5344CB8AC3E}">
        <p14:creationId xmlns:p14="http://schemas.microsoft.com/office/powerpoint/2010/main" val="34637447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egnaposto contenuto 2"/>
          <p:cNvSpPr>
            <a:spLocks noGrp="1"/>
          </p:cNvSpPr>
          <p:nvPr>
            <p:ph idx="1"/>
          </p:nvPr>
        </p:nvSpPr>
        <p:spPr>
          <a:xfrm>
            <a:off x="571500" y="428625"/>
            <a:ext cx="7239000" cy="6203950"/>
          </a:xfrm>
        </p:spPr>
        <p:txBody>
          <a:bodyPr/>
          <a:lstStyle/>
          <a:p>
            <a:pPr lvl="0"/>
            <a:r>
              <a:rPr lang="en-US" sz="2000" i="1" dirty="0" err="1" smtClean="0"/>
              <a:t>Licei</a:t>
            </a:r>
            <a:r>
              <a:rPr lang="en-US" sz="2000" i="1" dirty="0" smtClean="0"/>
              <a:t> FAES(</a:t>
            </a:r>
            <a:r>
              <a:rPr lang="en-US" sz="2000" i="1" dirty="0" err="1" smtClean="0"/>
              <a:t>classi</a:t>
            </a:r>
            <a:r>
              <a:rPr lang="en-US" sz="2000" i="1" dirty="0" smtClean="0"/>
              <a:t> </a:t>
            </a:r>
            <a:r>
              <a:rPr lang="en-US" sz="2000" i="1" dirty="0" err="1"/>
              <a:t>miste</a:t>
            </a:r>
            <a:r>
              <a:rPr lang="en-US" sz="2000" i="1" dirty="0"/>
              <a:t> a </a:t>
            </a:r>
            <a:r>
              <a:rPr lang="en-US" sz="2000" i="1" dirty="0" err="1"/>
              <a:t>partire</a:t>
            </a:r>
            <a:r>
              <a:rPr lang="en-US" sz="2000" i="1" dirty="0"/>
              <a:t> </a:t>
            </a:r>
            <a:r>
              <a:rPr lang="en-US" sz="2000" i="1" dirty="0" err="1"/>
              <a:t>dall’a.s</a:t>
            </a:r>
            <a:r>
              <a:rPr lang="en-US" sz="2000" i="1" dirty="0"/>
              <a:t>. 2017-2018)</a:t>
            </a:r>
            <a:r>
              <a:rPr lang="en-US" sz="2000" dirty="0"/>
              <a:t>: </a:t>
            </a:r>
            <a:r>
              <a:rPr lang="en-US" sz="2000" dirty="0" err="1"/>
              <a:t>Liceo</a:t>
            </a:r>
            <a:r>
              <a:rPr lang="en-US" sz="2000" dirty="0"/>
              <a:t> </a:t>
            </a:r>
            <a:r>
              <a:rPr lang="en-US" sz="2000" dirty="0" err="1"/>
              <a:t>Classico</a:t>
            </a:r>
            <a:r>
              <a:rPr lang="en-US" sz="2000" dirty="0"/>
              <a:t>, </a:t>
            </a:r>
            <a:r>
              <a:rPr lang="en-US" sz="2000" dirty="0" err="1"/>
              <a:t>Liceo</a:t>
            </a:r>
            <a:r>
              <a:rPr lang="en-US" sz="2000" dirty="0"/>
              <a:t> </a:t>
            </a:r>
            <a:r>
              <a:rPr lang="en-US" sz="2000" dirty="0" err="1"/>
              <a:t>Scientifico</a:t>
            </a:r>
            <a:r>
              <a:rPr lang="en-US" sz="2000" dirty="0"/>
              <a:t> e </a:t>
            </a:r>
            <a:r>
              <a:rPr lang="en-US" sz="2000" dirty="0" err="1"/>
              <a:t>Liceo</a:t>
            </a:r>
            <a:r>
              <a:rPr lang="en-US" sz="2000" dirty="0"/>
              <a:t> </a:t>
            </a:r>
            <a:r>
              <a:rPr lang="en-US" sz="2000" dirty="0" err="1"/>
              <a:t>delle</a:t>
            </a:r>
            <a:r>
              <a:rPr lang="en-US" sz="2000" dirty="0"/>
              <a:t> </a:t>
            </a:r>
            <a:r>
              <a:rPr lang="en-US" sz="2000" dirty="0" err="1"/>
              <a:t>Scienze</a:t>
            </a:r>
            <a:r>
              <a:rPr lang="en-US" sz="2000" dirty="0"/>
              <a:t> </a:t>
            </a:r>
            <a:r>
              <a:rPr lang="en-US" sz="2000" dirty="0" err="1"/>
              <a:t>Umane</a:t>
            </a:r>
            <a:endParaRPr lang="en-US" sz="2000" dirty="0"/>
          </a:p>
          <a:p>
            <a:r>
              <a:rPr lang="en-US" sz="2000" dirty="0"/>
              <a:t>I </a:t>
            </a:r>
            <a:r>
              <a:rPr lang="en-US" sz="2000" dirty="0" err="1"/>
              <a:t>Centri</a:t>
            </a:r>
            <a:r>
              <a:rPr lang="en-US" sz="2000" dirty="0"/>
              <a:t> </a:t>
            </a:r>
            <a:r>
              <a:rPr lang="en-US" sz="2000" dirty="0" err="1"/>
              <a:t>Scolastici</a:t>
            </a:r>
            <a:r>
              <a:rPr lang="en-US" sz="2000" dirty="0"/>
              <a:t> FAES </a:t>
            </a:r>
            <a:r>
              <a:rPr lang="en-US" sz="2000" dirty="0" err="1"/>
              <a:t>svolgono</a:t>
            </a:r>
            <a:r>
              <a:rPr lang="en-US" sz="2000" dirty="0"/>
              <a:t> un </a:t>
            </a:r>
            <a:r>
              <a:rPr lang="en-US" sz="2000" dirty="0" err="1"/>
              <a:t>servizio</a:t>
            </a:r>
            <a:r>
              <a:rPr lang="en-US" sz="2000" dirty="0"/>
              <a:t> </a:t>
            </a:r>
            <a:r>
              <a:rPr lang="en-US" sz="2000" dirty="0" err="1"/>
              <a:t>pubblico</a:t>
            </a:r>
            <a:r>
              <a:rPr lang="en-US" sz="2000" dirty="0"/>
              <a:t> </a:t>
            </a:r>
            <a:r>
              <a:rPr lang="en-US" sz="2000" dirty="0" err="1"/>
              <a:t>integrato</a:t>
            </a:r>
            <a:r>
              <a:rPr lang="en-US" sz="2000" dirty="0"/>
              <a:t> </a:t>
            </a:r>
            <a:r>
              <a:rPr lang="en-US" sz="2000" dirty="0" err="1"/>
              <a:t>nel</a:t>
            </a:r>
            <a:r>
              <a:rPr lang="en-US" sz="2000" dirty="0"/>
              <a:t> </a:t>
            </a:r>
            <a:r>
              <a:rPr lang="en-US" sz="2000" dirty="0" err="1"/>
              <a:t>sistema</a:t>
            </a:r>
            <a:r>
              <a:rPr lang="en-US" sz="2000" dirty="0"/>
              <a:t> </a:t>
            </a:r>
            <a:r>
              <a:rPr lang="en-US" sz="2000" dirty="0" err="1"/>
              <a:t>scolastico</a:t>
            </a:r>
            <a:r>
              <a:rPr lang="en-US" sz="2000" dirty="0"/>
              <a:t> </a:t>
            </a:r>
            <a:r>
              <a:rPr lang="en-US" sz="2000" dirty="0" err="1"/>
              <a:t>nazionale</a:t>
            </a:r>
            <a:r>
              <a:rPr lang="en-US" sz="2000" dirty="0"/>
              <a:t> e </a:t>
            </a:r>
            <a:r>
              <a:rPr lang="en-US" sz="2000" dirty="0" err="1"/>
              <a:t>pertanto</a:t>
            </a:r>
            <a:r>
              <a:rPr lang="en-US" sz="2000" dirty="0"/>
              <a:t> </a:t>
            </a:r>
            <a:r>
              <a:rPr lang="en-US" sz="2000" dirty="0" err="1"/>
              <a:t>sono</a:t>
            </a:r>
            <a:r>
              <a:rPr lang="en-US" sz="2000" dirty="0"/>
              <a:t> </a:t>
            </a:r>
            <a:r>
              <a:rPr lang="en-US" sz="2000" dirty="0" err="1"/>
              <a:t>paritari</a:t>
            </a:r>
            <a:r>
              <a:rPr lang="en-US" sz="2000" dirty="0"/>
              <a:t>. In </a:t>
            </a:r>
            <a:r>
              <a:rPr lang="en-US" sz="2000" dirty="0" err="1"/>
              <a:t>armonia</a:t>
            </a:r>
            <a:r>
              <a:rPr lang="en-US" sz="2000" dirty="0"/>
              <a:t> con i </a:t>
            </a:r>
            <a:r>
              <a:rPr lang="en-US" sz="2000" dirty="0" err="1"/>
              <a:t>suoi</a:t>
            </a:r>
            <a:r>
              <a:rPr lang="en-US" sz="2000" dirty="0"/>
              <a:t> </a:t>
            </a:r>
            <a:r>
              <a:rPr lang="en-US" sz="2000" dirty="0" err="1"/>
              <a:t>principi</a:t>
            </a:r>
            <a:r>
              <a:rPr lang="en-US" sz="2000" dirty="0"/>
              <a:t> </a:t>
            </a:r>
            <a:r>
              <a:rPr lang="en-US" sz="2000" dirty="0" err="1"/>
              <a:t>il</a:t>
            </a:r>
            <a:r>
              <a:rPr lang="en-US" sz="2000" dirty="0"/>
              <a:t> FAES ha </a:t>
            </a:r>
            <a:r>
              <a:rPr lang="en-US" sz="2000" dirty="0" err="1"/>
              <a:t>tra</a:t>
            </a:r>
            <a:r>
              <a:rPr lang="en-US" sz="2000" dirty="0"/>
              <a:t> i </a:t>
            </a:r>
            <a:r>
              <a:rPr lang="en-US" sz="2000" dirty="0" err="1"/>
              <a:t>propri</a:t>
            </a:r>
            <a:r>
              <a:rPr lang="en-US" sz="2000" dirty="0"/>
              <a:t> </a:t>
            </a:r>
            <a:r>
              <a:rPr lang="en-US" sz="2000" dirty="0" err="1"/>
              <a:t>obiettivi</a:t>
            </a:r>
            <a:r>
              <a:rPr lang="en-US" sz="2000" dirty="0"/>
              <a:t> </a:t>
            </a:r>
            <a:r>
              <a:rPr lang="en-US" sz="2000" dirty="0" err="1"/>
              <a:t>quello</a:t>
            </a:r>
            <a:r>
              <a:rPr lang="en-US" sz="2000" dirty="0"/>
              <a:t> di </a:t>
            </a:r>
            <a:r>
              <a:rPr lang="en-US" sz="2000" dirty="0" err="1"/>
              <a:t>rendere</a:t>
            </a:r>
            <a:r>
              <a:rPr lang="en-US" sz="2000" dirty="0"/>
              <a:t> i </a:t>
            </a:r>
            <a:r>
              <a:rPr lang="en-US" sz="2000" dirty="0" err="1" smtClean="0"/>
              <a:t>Centri</a:t>
            </a:r>
            <a:r>
              <a:rPr lang="en-US" sz="2000" dirty="0" smtClean="0"/>
              <a:t> </a:t>
            </a:r>
            <a:r>
              <a:rPr lang="en-US" sz="2000" dirty="0" err="1" smtClean="0"/>
              <a:t>accessibili</a:t>
            </a:r>
            <a:r>
              <a:rPr lang="en-US" sz="2000" dirty="0" smtClean="0"/>
              <a:t> </a:t>
            </a:r>
            <a:r>
              <a:rPr lang="en-US" sz="2000" dirty="0" err="1"/>
              <a:t>sul</a:t>
            </a:r>
            <a:r>
              <a:rPr lang="en-US" sz="2000" dirty="0"/>
              <a:t> piano </a:t>
            </a:r>
            <a:r>
              <a:rPr lang="en-US" sz="2000" dirty="0" err="1"/>
              <a:t>economico</a:t>
            </a:r>
            <a:r>
              <a:rPr lang="en-US" sz="2000" dirty="0"/>
              <a:t> a </a:t>
            </a:r>
            <a:r>
              <a:rPr lang="en-US" sz="2000" dirty="0" err="1"/>
              <a:t>tutte</a:t>
            </a:r>
            <a:r>
              <a:rPr lang="en-US" sz="2000" dirty="0"/>
              <a:t> le </a:t>
            </a:r>
            <a:r>
              <a:rPr lang="en-US" sz="2000" dirty="0" err="1"/>
              <a:t>famiglie</a:t>
            </a:r>
            <a:r>
              <a:rPr lang="en-US" sz="2000" dirty="0"/>
              <a:t>.</a:t>
            </a:r>
          </a:p>
          <a:p>
            <a:r>
              <a:rPr lang="en-US" sz="2000" dirty="0"/>
              <a:t>I </a:t>
            </a:r>
            <a:r>
              <a:rPr lang="en-US" sz="2000" dirty="0" err="1"/>
              <a:t>Centri</a:t>
            </a:r>
            <a:r>
              <a:rPr lang="en-US" sz="2000" dirty="0"/>
              <a:t> </a:t>
            </a:r>
            <a:r>
              <a:rPr lang="en-US" sz="2000" dirty="0" err="1"/>
              <a:t>ispirano</a:t>
            </a:r>
            <a:r>
              <a:rPr lang="en-US" sz="2000" dirty="0"/>
              <a:t> la loro </a:t>
            </a:r>
            <a:r>
              <a:rPr lang="en-US" sz="2000" dirty="0" err="1"/>
              <a:t>attività</a:t>
            </a:r>
            <a:r>
              <a:rPr lang="en-US" sz="2000" dirty="0"/>
              <a:t> a </a:t>
            </a:r>
            <a:r>
              <a:rPr lang="en-US" sz="2000" dirty="0" err="1"/>
              <a:t>una</a:t>
            </a:r>
            <a:r>
              <a:rPr lang="en-US" sz="2000" dirty="0"/>
              <a:t> </a:t>
            </a:r>
            <a:r>
              <a:rPr lang="en-US" sz="2000" dirty="0" err="1"/>
              <a:t>visione</a:t>
            </a:r>
            <a:r>
              <a:rPr lang="en-US" sz="2000" dirty="0"/>
              <a:t> </a:t>
            </a:r>
            <a:r>
              <a:rPr lang="en-US" sz="2000" dirty="0" err="1"/>
              <a:t>cristiana</a:t>
            </a:r>
            <a:r>
              <a:rPr lang="en-US" sz="2000" dirty="0"/>
              <a:t> </a:t>
            </a:r>
            <a:r>
              <a:rPr lang="en-US" sz="2000" dirty="0" err="1"/>
              <a:t>dell’uomo</a:t>
            </a:r>
            <a:r>
              <a:rPr lang="en-US" sz="2000" dirty="0"/>
              <a:t> </a:t>
            </a:r>
            <a:r>
              <a:rPr lang="en-US" sz="2000" dirty="0" err="1"/>
              <a:t>nel</a:t>
            </a:r>
            <a:r>
              <a:rPr lang="en-US" sz="2000" dirty="0"/>
              <a:t> </a:t>
            </a:r>
            <a:r>
              <a:rPr lang="en-US" sz="2000" dirty="0" err="1"/>
              <a:t>rispetto</a:t>
            </a:r>
            <a:r>
              <a:rPr lang="en-US" sz="2000" dirty="0"/>
              <a:t> </a:t>
            </a:r>
            <a:r>
              <a:rPr lang="en-US" sz="2000" dirty="0" err="1"/>
              <a:t>della</a:t>
            </a:r>
            <a:r>
              <a:rPr lang="en-US" sz="2000" dirty="0"/>
              <a:t> </a:t>
            </a:r>
            <a:r>
              <a:rPr lang="en-US" sz="2000" dirty="0" err="1"/>
              <a:t>libertà</a:t>
            </a:r>
            <a:r>
              <a:rPr lang="en-US" sz="2000" dirty="0"/>
              <a:t> </a:t>
            </a:r>
            <a:r>
              <a:rPr lang="en-US" sz="2000" dirty="0" err="1"/>
              <a:t>delle</a:t>
            </a:r>
            <a:r>
              <a:rPr lang="en-US" sz="2000" dirty="0"/>
              <a:t> </a:t>
            </a:r>
            <a:r>
              <a:rPr lang="en-US" sz="2000" dirty="0" err="1"/>
              <a:t>coscienze</a:t>
            </a:r>
            <a:r>
              <a:rPr lang="en-US" sz="2000" dirty="0"/>
              <a:t>, da </a:t>
            </a:r>
            <a:r>
              <a:rPr lang="en-US" sz="2000" dirty="0" err="1"/>
              <a:t>sempre</a:t>
            </a:r>
            <a:r>
              <a:rPr lang="en-US" sz="2000" dirty="0"/>
              <a:t> le </a:t>
            </a:r>
            <a:r>
              <a:rPr lang="en-US" sz="2000" dirty="0" err="1"/>
              <a:t>Scuole</a:t>
            </a:r>
            <a:r>
              <a:rPr lang="en-US" sz="2000" dirty="0"/>
              <a:t> e le </a:t>
            </a:r>
            <a:r>
              <a:rPr lang="en-US" sz="2000" dirty="0" err="1"/>
              <a:t>varie</a:t>
            </a:r>
            <a:r>
              <a:rPr lang="en-US" sz="2000" dirty="0"/>
              <a:t> </a:t>
            </a:r>
            <a:r>
              <a:rPr lang="en-US" sz="2000" dirty="0" err="1"/>
              <a:t>attività</a:t>
            </a:r>
            <a:r>
              <a:rPr lang="en-US" sz="2000" dirty="0"/>
              <a:t> </a:t>
            </a:r>
            <a:r>
              <a:rPr lang="en-US" sz="2000" dirty="0" err="1"/>
              <a:t>dell’Associazione</a:t>
            </a:r>
            <a:r>
              <a:rPr lang="en-US" sz="2000" dirty="0"/>
              <a:t> FAES </a:t>
            </a:r>
            <a:r>
              <a:rPr lang="en-US" sz="2000" dirty="0" err="1"/>
              <a:t>sono</a:t>
            </a:r>
            <a:r>
              <a:rPr lang="en-US" sz="2000" dirty="0"/>
              <a:t> </a:t>
            </a:r>
            <a:r>
              <a:rPr lang="en-US" sz="2000" dirty="0" err="1"/>
              <a:t>frequentate</a:t>
            </a:r>
            <a:r>
              <a:rPr lang="en-US" sz="2000" dirty="0"/>
              <a:t> da </a:t>
            </a:r>
            <a:r>
              <a:rPr lang="en-US" sz="2000" dirty="0" err="1"/>
              <a:t>famiglie</a:t>
            </a:r>
            <a:r>
              <a:rPr lang="en-US" sz="2000" dirty="0"/>
              <a:t> di diverse </a:t>
            </a:r>
            <a:r>
              <a:rPr lang="en-US" sz="2000" dirty="0" err="1"/>
              <a:t>religioni</a:t>
            </a:r>
            <a:r>
              <a:rPr lang="en-US" sz="2000" dirty="0"/>
              <a:t> e di </a:t>
            </a:r>
            <a:r>
              <a:rPr lang="en-US" sz="2000" dirty="0" err="1"/>
              <a:t>diversa</a:t>
            </a:r>
            <a:r>
              <a:rPr lang="en-US" sz="2000" dirty="0"/>
              <a:t> </a:t>
            </a:r>
            <a:r>
              <a:rPr lang="en-US" sz="2000" dirty="0" err="1"/>
              <a:t>provenienza</a:t>
            </a:r>
            <a:r>
              <a:rPr lang="en-US" sz="2000" dirty="0"/>
              <a:t> </a:t>
            </a:r>
            <a:r>
              <a:rPr lang="en-US" sz="2000" dirty="0" err="1"/>
              <a:t>sociale</a:t>
            </a:r>
            <a:r>
              <a:rPr lang="en-US" sz="2000" dirty="0"/>
              <a:t> e </a:t>
            </a:r>
            <a:r>
              <a:rPr lang="en-US" sz="2000" dirty="0" err="1"/>
              <a:t>geografica</a:t>
            </a:r>
            <a:r>
              <a:rPr lang="en-US" sz="2000" dirty="0"/>
              <a:t> </a:t>
            </a:r>
            <a:r>
              <a:rPr lang="en-US" sz="2000" dirty="0" err="1"/>
              <a:t>che</a:t>
            </a:r>
            <a:r>
              <a:rPr lang="en-US" sz="2000" dirty="0"/>
              <a:t> ne </a:t>
            </a:r>
            <a:r>
              <a:rPr lang="en-US" sz="2000" dirty="0" err="1"/>
              <a:t>condividono</a:t>
            </a:r>
            <a:r>
              <a:rPr lang="en-US" sz="2000" dirty="0"/>
              <a:t> i </a:t>
            </a:r>
            <a:r>
              <a:rPr lang="en-US" sz="2000" dirty="0" err="1"/>
              <a:t>valori</a:t>
            </a:r>
            <a:r>
              <a:rPr lang="en-US" sz="2000" dirty="0"/>
              <a:t> di </a:t>
            </a:r>
            <a:r>
              <a:rPr lang="en-US" sz="2000" dirty="0" err="1"/>
              <a:t>riferimento</a:t>
            </a:r>
            <a:r>
              <a:rPr lang="en-US" sz="2000" dirty="0" smtClean="0"/>
              <a:t>.</a:t>
            </a:r>
          </a:p>
          <a:p>
            <a:endParaRPr lang="en-US" sz="2000" dirty="0"/>
          </a:p>
        </p:txBody>
      </p:sp>
    </p:spTree>
    <p:extLst>
      <p:ext uri="{BB962C8B-B14F-4D97-AF65-F5344CB8AC3E}">
        <p14:creationId xmlns:p14="http://schemas.microsoft.com/office/powerpoint/2010/main" val="34637447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egnaposto contenuto 2"/>
          <p:cNvSpPr>
            <a:spLocks noGrp="1"/>
          </p:cNvSpPr>
          <p:nvPr>
            <p:ph idx="1"/>
          </p:nvPr>
        </p:nvSpPr>
        <p:spPr>
          <a:xfrm>
            <a:off x="571500" y="428625"/>
            <a:ext cx="7239000" cy="6203950"/>
          </a:xfrm>
        </p:spPr>
        <p:txBody>
          <a:bodyPr/>
          <a:lstStyle/>
          <a:p>
            <a:r>
              <a:rPr lang="en-US" sz="2000" dirty="0" err="1"/>
              <a:t>L’Associazione</a:t>
            </a:r>
            <a:r>
              <a:rPr lang="en-US" sz="2000" dirty="0"/>
              <a:t> FAES, </a:t>
            </a:r>
            <a:r>
              <a:rPr lang="en-US" sz="2000" dirty="0" err="1"/>
              <a:t>dalla</a:t>
            </a:r>
            <a:r>
              <a:rPr lang="en-US" sz="2000" dirty="0"/>
              <a:t> </a:t>
            </a:r>
            <a:r>
              <a:rPr lang="en-US" sz="2000" dirty="0" err="1"/>
              <a:t>sua</a:t>
            </a:r>
            <a:r>
              <a:rPr lang="en-US" sz="2000" dirty="0"/>
              <a:t> </a:t>
            </a:r>
            <a:r>
              <a:rPr lang="en-US" sz="2000" dirty="0" err="1"/>
              <a:t>fondazione</a:t>
            </a:r>
            <a:r>
              <a:rPr lang="en-US" sz="2000" dirty="0"/>
              <a:t> </a:t>
            </a:r>
            <a:r>
              <a:rPr lang="en-US" sz="2000" dirty="0" err="1"/>
              <a:t>attivamente</a:t>
            </a:r>
            <a:r>
              <a:rPr lang="en-US" sz="2000" dirty="0"/>
              <a:t> </a:t>
            </a:r>
            <a:r>
              <a:rPr lang="en-US" sz="2000" dirty="0" err="1"/>
              <a:t>partecipe</a:t>
            </a:r>
            <a:r>
              <a:rPr lang="en-US" sz="2000" dirty="0"/>
              <a:t> </a:t>
            </a:r>
            <a:r>
              <a:rPr lang="en-US" sz="2000" dirty="0" err="1"/>
              <a:t>nell’ideazione</a:t>
            </a:r>
            <a:r>
              <a:rPr lang="en-US" sz="2000" dirty="0"/>
              <a:t> e </a:t>
            </a:r>
            <a:r>
              <a:rPr lang="en-US" sz="2000" dirty="0" err="1"/>
              <a:t>progettazione</a:t>
            </a:r>
            <a:r>
              <a:rPr lang="en-US" sz="2000" dirty="0"/>
              <a:t> di </a:t>
            </a:r>
            <a:r>
              <a:rPr lang="en-US" sz="2000" dirty="0" err="1"/>
              <a:t>servizi</a:t>
            </a:r>
            <a:r>
              <a:rPr lang="en-US" sz="2000" dirty="0"/>
              <a:t> </a:t>
            </a:r>
            <a:r>
              <a:rPr lang="en-US" sz="2000" dirty="0" err="1"/>
              <a:t>scolastici</a:t>
            </a:r>
            <a:r>
              <a:rPr lang="en-US" sz="2000" dirty="0"/>
              <a:t> </a:t>
            </a:r>
            <a:r>
              <a:rPr lang="en-US" sz="2000" dirty="0" err="1"/>
              <a:t>ed</a:t>
            </a:r>
            <a:r>
              <a:rPr lang="en-US" sz="2000" dirty="0"/>
              <a:t> </a:t>
            </a:r>
            <a:r>
              <a:rPr lang="en-US" sz="2000" dirty="0" err="1"/>
              <a:t>educativi</a:t>
            </a:r>
            <a:r>
              <a:rPr lang="en-US" sz="2000" dirty="0"/>
              <a:t> </a:t>
            </a:r>
            <a:r>
              <a:rPr lang="en-US" sz="2000" dirty="0" err="1"/>
              <a:t>che</a:t>
            </a:r>
            <a:r>
              <a:rPr lang="en-US" sz="2000" dirty="0"/>
              <a:t> </a:t>
            </a:r>
            <a:r>
              <a:rPr lang="en-US" sz="2000" dirty="0" err="1"/>
              <a:t>rispondano</a:t>
            </a:r>
            <a:r>
              <a:rPr lang="en-US" sz="2000" dirty="0"/>
              <a:t> </a:t>
            </a:r>
            <a:r>
              <a:rPr lang="en-US" sz="2000" dirty="0" err="1"/>
              <a:t>alle</a:t>
            </a:r>
            <a:r>
              <a:rPr lang="en-US" sz="2000" dirty="0"/>
              <a:t> </a:t>
            </a:r>
            <a:r>
              <a:rPr lang="en-US" sz="2000" dirty="0" err="1"/>
              <a:t>mutevoli</a:t>
            </a:r>
            <a:r>
              <a:rPr lang="en-US" sz="2000" dirty="0"/>
              <a:t> </a:t>
            </a:r>
            <a:r>
              <a:rPr lang="en-US" sz="2000" dirty="0" err="1"/>
              <a:t>esigenze</a:t>
            </a:r>
            <a:r>
              <a:rPr lang="en-US" sz="2000" dirty="0"/>
              <a:t> </a:t>
            </a:r>
            <a:r>
              <a:rPr lang="en-US" sz="2000" dirty="0" err="1"/>
              <a:t>delle</a:t>
            </a:r>
            <a:r>
              <a:rPr lang="en-US" sz="2000" dirty="0"/>
              <a:t> </a:t>
            </a:r>
            <a:r>
              <a:rPr lang="en-US" sz="2000" dirty="0" err="1"/>
              <a:t>famiglie</a:t>
            </a:r>
            <a:r>
              <a:rPr lang="en-US" sz="2000" dirty="0"/>
              <a:t> </a:t>
            </a:r>
            <a:r>
              <a:rPr lang="en-US" sz="2000" dirty="0" err="1"/>
              <a:t>che</a:t>
            </a:r>
            <a:r>
              <a:rPr lang="en-US" sz="2000" dirty="0"/>
              <a:t> ne </a:t>
            </a:r>
            <a:r>
              <a:rPr lang="en-US" sz="2000" dirty="0" err="1"/>
              <a:t>frequentano</a:t>
            </a:r>
            <a:r>
              <a:rPr lang="en-US" sz="2000" dirty="0"/>
              <a:t> i </a:t>
            </a:r>
            <a:r>
              <a:rPr lang="en-US" sz="2000" dirty="0" err="1"/>
              <a:t>Centri</a:t>
            </a:r>
            <a:r>
              <a:rPr lang="en-US" sz="2000" dirty="0"/>
              <a:t> </a:t>
            </a:r>
            <a:r>
              <a:rPr lang="en-US" sz="2000" dirty="0" err="1"/>
              <a:t>Scolastici</a:t>
            </a:r>
            <a:r>
              <a:rPr lang="en-US" sz="2000" dirty="0"/>
              <a:t> e </a:t>
            </a:r>
            <a:r>
              <a:rPr lang="en-US" sz="2000" dirty="0" err="1"/>
              <a:t>della</a:t>
            </a:r>
            <a:r>
              <a:rPr lang="en-US" sz="2000" dirty="0"/>
              <a:t> </a:t>
            </a:r>
            <a:r>
              <a:rPr lang="en-US" sz="2000" dirty="0" err="1"/>
              <a:t>comunità</a:t>
            </a:r>
            <a:r>
              <a:rPr lang="en-US" sz="2000" dirty="0"/>
              <a:t> </a:t>
            </a:r>
            <a:r>
              <a:rPr lang="en-US" sz="2000" dirty="0" err="1"/>
              <a:t>cittadina</a:t>
            </a:r>
            <a:r>
              <a:rPr lang="en-US" sz="2000" dirty="0"/>
              <a:t>, </a:t>
            </a:r>
            <a:r>
              <a:rPr lang="en-US" sz="2000" dirty="0" err="1" smtClean="0"/>
              <a:t>già</a:t>
            </a:r>
            <a:r>
              <a:rPr lang="en-US" sz="2000" dirty="0" smtClean="0"/>
              <a:t> </a:t>
            </a:r>
            <a:r>
              <a:rPr lang="en-US" sz="2000" dirty="0"/>
              <a:t>da </a:t>
            </a:r>
            <a:r>
              <a:rPr lang="en-US" sz="2000" dirty="0" err="1"/>
              <a:t>molti</a:t>
            </a:r>
            <a:r>
              <a:rPr lang="en-US" sz="2000" dirty="0"/>
              <a:t> </a:t>
            </a:r>
            <a:r>
              <a:rPr lang="en-US" sz="2000" dirty="0" err="1"/>
              <a:t>anni</a:t>
            </a:r>
            <a:r>
              <a:rPr lang="en-US" sz="2000" dirty="0"/>
              <a:t> </a:t>
            </a:r>
            <a:r>
              <a:rPr lang="en-US" sz="2000" dirty="0" err="1"/>
              <a:t>si</a:t>
            </a:r>
            <a:r>
              <a:rPr lang="en-US" sz="2000" dirty="0"/>
              <a:t> propone come </a:t>
            </a:r>
            <a:r>
              <a:rPr lang="en-US" sz="2000" dirty="0" err="1"/>
              <a:t>realtà</a:t>
            </a:r>
            <a:r>
              <a:rPr lang="en-US" sz="2000" dirty="0"/>
              <a:t> di </a:t>
            </a:r>
            <a:r>
              <a:rPr lang="en-US" sz="2000" dirty="0" err="1"/>
              <a:t>riferimento</a:t>
            </a:r>
            <a:r>
              <a:rPr lang="en-US" sz="2000" dirty="0"/>
              <a:t> </a:t>
            </a:r>
            <a:r>
              <a:rPr lang="en-US" sz="2000" dirty="0" err="1"/>
              <a:t>nel</a:t>
            </a:r>
            <a:r>
              <a:rPr lang="en-US" sz="2000" dirty="0"/>
              <a:t> </a:t>
            </a:r>
            <a:r>
              <a:rPr lang="en-US" sz="2000" dirty="0" err="1"/>
              <a:t>suo</a:t>
            </a:r>
            <a:r>
              <a:rPr lang="en-US" sz="2000" dirty="0"/>
              <a:t> </a:t>
            </a:r>
            <a:r>
              <a:rPr lang="en-US" sz="2000" dirty="0" err="1"/>
              <a:t>ambito</a:t>
            </a:r>
            <a:r>
              <a:rPr lang="en-US" sz="2000" dirty="0"/>
              <a:t> e </a:t>
            </a:r>
            <a:r>
              <a:rPr lang="en-US" sz="2000" dirty="0" err="1"/>
              <a:t>attento</a:t>
            </a:r>
            <a:r>
              <a:rPr lang="en-US" sz="2000" dirty="0"/>
              <a:t> </a:t>
            </a:r>
            <a:r>
              <a:rPr lang="en-US" sz="2000" dirty="0" err="1"/>
              <a:t>interlocutore</a:t>
            </a:r>
            <a:r>
              <a:rPr lang="en-US" sz="2000" dirty="0"/>
              <a:t> </a:t>
            </a:r>
            <a:r>
              <a:rPr lang="en-US" sz="2000" dirty="0" err="1"/>
              <a:t>nel</a:t>
            </a:r>
            <a:r>
              <a:rPr lang="en-US" sz="2000" dirty="0"/>
              <a:t> </a:t>
            </a:r>
            <a:r>
              <a:rPr lang="en-US" sz="2000" dirty="0" err="1"/>
              <a:t>dialogo</a:t>
            </a:r>
            <a:r>
              <a:rPr lang="en-US" sz="2000" dirty="0"/>
              <a:t> con </a:t>
            </a:r>
            <a:r>
              <a:rPr lang="en-US" sz="2000" dirty="0" err="1"/>
              <a:t>Enti</a:t>
            </a:r>
            <a:r>
              <a:rPr lang="en-US" sz="2000" dirty="0"/>
              <a:t> e </a:t>
            </a:r>
            <a:r>
              <a:rPr lang="en-US" sz="2000" dirty="0" err="1"/>
              <a:t>Istituzioni</a:t>
            </a:r>
            <a:r>
              <a:rPr lang="en-US" sz="2000" dirty="0"/>
              <a:t> del </a:t>
            </a:r>
            <a:r>
              <a:rPr lang="en-US" sz="2000" dirty="0" err="1"/>
              <a:t>settore</a:t>
            </a:r>
            <a:r>
              <a:rPr lang="en-US" sz="2000" dirty="0"/>
              <a:t> </a:t>
            </a:r>
            <a:r>
              <a:rPr lang="en-US" sz="2000" dirty="0" err="1"/>
              <a:t>famiglia</a:t>
            </a:r>
            <a:r>
              <a:rPr lang="en-US" sz="2000" dirty="0"/>
              <a:t> e </a:t>
            </a:r>
            <a:r>
              <a:rPr lang="en-US" sz="2000" dirty="0" err="1"/>
              <a:t>scuola</a:t>
            </a:r>
            <a:r>
              <a:rPr lang="en-US" sz="2000" dirty="0"/>
              <a:t>.</a:t>
            </a:r>
          </a:p>
          <a:p>
            <a:r>
              <a:rPr lang="en-US" sz="2000" dirty="0" err="1"/>
              <a:t>Nel</a:t>
            </a:r>
            <a:r>
              <a:rPr lang="en-US" sz="2000" dirty="0"/>
              <a:t> </a:t>
            </a:r>
            <a:r>
              <a:rPr lang="en-US" sz="2000" dirty="0" err="1"/>
              <a:t>contesto</a:t>
            </a:r>
            <a:r>
              <a:rPr lang="en-US" sz="2000" dirty="0"/>
              <a:t> di </a:t>
            </a:r>
            <a:r>
              <a:rPr lang="en-US" sz="2000" dirty="0" err="1"/>
              <a:t>uno</a:t>
            </a:r>
            <a:r>
              <a:rPr lang="en-US" sz="2000" dirty="0"/>
              <a:t> </a:t>
            </a:r>
            <a:r>
              <a:rPr lang="en-US" sz="2000" dirty="0" err="1"/>
              <a:t>sforzo</a:t>
            </a:r>
            <a:r>
              <a:rPr lang="en-US" sz="2000" dirty="0"/>
              <a:t> per </a:t>
            </a:r>
            <a:r>
              <a:rPr lang="en-US" sz="2000" dirty="0" err="1"/>
              <a:t>una</a:t>
            </a:r>
            <a:r>
              <a:rPr lang="en-US" sz="2000" dirty="0"/>
              <a:t> </a:t>
            </a:r>
            <a:r>
              <a:rPr lang="en-US" sz="2000" dirty="0" err="1"/>
              <a:t>sempre</a:t>
            </a:r>
            <a:r>
              <a:rPr lang="en-US" sz="2000" dirty="0"/>
              <a:t> </a:t>
            </a:r>
            <a:r>
              <a:rPr lang="en-US" sz="2000" dirty="0" err="1"/>
              <a:t>maggiore</a:t>
            </a:r>
            <a:r>
              <a:rPr lang="en-US" sz="2000" dirty="0"/>
              <a:t> </a:t>
            </a:r>
            <a:r>
              <a:rPr lang="en-US" sz="2000" dirty="0" err="1"/>
              <a:t>apertura</a:t>
            </a:r>
            <a:r>
              <a:rPr lang="en-US" sz="2000" dirty="0"/>
              <a:t> </a:t>
            </a:r>
            <a:r>
              <a:rPr lang="en-US" sz="2000" dirty="0" err="1"/>
              <a:t>dei</a:t>
            </a:r>
            <a:r>
              <a:rPr lang="en-US" sz="2000" dirty="0"/>
              <a:t> </a:t>
            </a:r>
            <a:r>
              <a:rPr lang="en-US" sz="2000" dirty="0" err="1"/>
              <a:t>servizi</a:t>
            </a:r>
            <a:r>
              <a:rPr lang="en-US" sz="2000" dirty="0"/>
              <a:t> </a:t>
            </a:r>
            <a:r>
              <a:rPr lang="en-US" sz="2000" dirty="0" err="1"/>
              <a:t>offerti</a:t>
            </a:r>
            <a:r>
              <a:rPr lang="en-US" sz="2000" dirty="0"/>
              <a:t> a </a:t>
            </a:r>
            <a:r>
              <a:rPr lang="en-US" sz="2000" dirty="0" err="1"/>
              <a:t>tutta</a:t>
            </a:r>
            <a:r>
              <a:rPr lang="en-US" sz="2000" dirty="0"/>
              <a:t> la </a:t>
            </a:r>
            <a:r>
              <a:rPr lang="en-US" sz="2000" dirty="0" err="1"/>
              <a:t>cittadinanza</a:t>
            </a:r>
            <a:r>
              <a:rPr lang="en-US" sz="2000" dirty="0"/>
              <a:t>, da </a:t>
            </a:r>
            <a:r>
              <a:rPr lang="en-US" sz="2000" dirty="0" err="1"/>
              <a:t>diverso</a:t>
            </a:r>
            <a:r>
              <a:rPr lang="en-US" sz="2000" dirty="0"/>
              <a:t> </a:t>
            </a:r>
            <a:r>
              <a:rPr lang="en-US" sz="2000" dirty="0" err="1"/>
              <a:t>tempo</a:t>
            </a:r>
            <a:r>
              <a:rPr lang="en-US" sz="2000" u="sng" dirty="0" err="1"/>
              <a:t>l’Associazione</a:t>
            </a:r>
            <a:r>
              <a:rPr lang="en-US" sz="2000" u="sng" dirty="0"/>
              <a:t> FAES propone </a:t>
            </a:r>
            <a:r>
              <a:rPr lang="en-US" sz="2000" u="sng" dirty="0" err="1"/>
              <a:t>iniziative</a:t>
            </a:r>
            <a:r>
              <a:rPr lang="en-US" sz="2000" u="sng" dirty="0"/>
              <a:t> </a:t>
            </a:r>
            <a:r>
              <a:rPr lang="en-US" sz="2000" u="sng" dirty="0" err="1"/>
              <a:t>aperte</a:t>
            </a:r>
            <a:r>
              <a:rPr lang="en-US" sz="2000" u="sng" dirty="0"/>
              <a:t> </a:t>
            </a:r>
            <a:r>
              <a:rPr lang="en-US" sz="2000" u="sng" dirty="0" err="1"/>
              <a:t>anche</a:t>
            </a:r>
            <a:r>
              <a:rPr lang="en-US" sz="2000" u="sng" dirty="0"/>
              <a:t> a chi non ne </a:t>
            </a:r>
            <a:r>
              <a:rPr lang="en-US" sz="2000" u="sng" dirty="0" err="1"/>
              <a:t>frequenta</a:t>
            </a:r>
            <a:r>
              <a:rPr lang="en-US" sz="2000" u="sng" dirty="0"/>
              <a:t> i </a:t>
            </a:r>
            <a:r>
              <a:rPr lang="en-US" sz="2000" u="sng" dirty="0" err="1"/>
              <a:t>Centri</a:t>
            </a:r>
            <a:r>
              <a:rPr lang="en-US" sz="2000" u="sng" dirty="0"/>
              <a:t> </a:t>
            </a:r>
            <a:r>
              <a:rPr lang="en-US" sz="2000" u="sng" dirty="0" err="1"/>
              <a:t>Scolastici</a:t>
            </a:r>
            <a:r>
              <a:rPr lang="en-US" sz="2000" u="sng" dirty="0"/>
              <a:t>, </a:t>
            </a:r>
            <a:r>
              <a:rPr lang="en-US" sz="2000" u="sng" dirty="0" err="1"/>
              <a:t>quali</a:t>
            </a:r>
            <a:r>
              <a:rPr lang="en-US" sz="2000" dirty="0"/>
              <a:t>:</a:t>
            </a:r>
          </a:p>
          <a:p>
            <a:endParaRPr lang="en-US" sz="2000" dirty="0"/>
          </a:p>
        </p:txBody>
      </p:sp>
    </p:spTree>
    <p:extLst>
      <p:ext uri="{BB962C8B-B14F-4D97-AF65-F5344CB8AC3E}">
        <p14:creationId xmlns:p14="http://schemas.microsoft.com/office/powerpoint/2010/main" val="34637447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egnaposto contenuto 2"/>
          <p:cNvSpPr>
            <a:spLocks noGrp="1"/>
          </p:cNvSpPr>
          <p:nvPr>
            <p:ph idx="1"/>
          </p:nvPr>
        </p:nvSpPr>
        <p:spPr>
          <a:xfrm>
            <a:off x="571500" y="428625"/>
            <a:ext cx="7239000" cy="6203950"/>
          </a:xfrm>
        </p:spPr>
        <p:txBody>
          <a:bodyPr/>
          <a:lstStyle/>
          <a:p>
            <a:pPr lvl="0"/>
            <a:r>
              <a:rPr lang="en-US" sz="2000" dirty="0" err="1"/>
              <a:t>Attività</a:t>
            </a:r>
            <a:r>
              <a:rPr lang="en-US" sz="2000" dirty="0"/>
              <a:t> sportive e </a:t>
            </a:r>
            <a:r>
              <a:rPr lang="en-US" sz="2000" dirty="0" err="1"/>
              <a:t>ricreative</a:t>
            </a:r>
            <a:r>
              <a:rPr lang="en-US" sz="2000" dirty="0"/>
              <a:t> per bambini, </a:t>
            </a:r>
            <a:r>
              <a:rPr lang="en-US" sz="2000" dirty="0" err="1"/>
              <a:t>giovani</a:t>
            </a:r>
            <a:r>
              <a:rPr lang="en-US" sz="2000" dirty="0"/>
              <a:t>, </a:t>
            </a:r>
            <a:r>
              <a:rPr lang="en-US" sz="2000" dirty="0" err="1"/>
              <a:t>adulti</a:t>
            </a:r>
            <a:r>
              <a:rPr lang="en-US" sz="2000" dirty="0"/>
              <a:t> e senior </a:t>
            </a:r>
            <a:r>
              <a:rPr lang="en-US" sz="2000" dirty="0" smtClean="0">
                <a:hlinkClick r:id="rId2"/>
              </a:rPr>
              <a:t>–</a:t>
            </a:r>
            <a:r>
              <a:rPr lang="en-US" sz="2000" dirty="0" smtClean="0"/>
              <a:t> FAES Academy</a:t>
            </a:r>
            <a:endParaRPr lang="en-US" sz="2000" dirty="0"/>
          </a:p>
          <a:p>
            <a:pPr lvl="0"/>
            <a:r>
              <a:rPr lang="en-US" sz="2000" dirty="0" err="1"/>
              <a:t>Attività</a:t>
            </a:r>
            <a:r>
              <a:rPr lang="en-US" sz="2000" dirty="0"/>
              <a:t> </a:t>
            </a:r>
            <a:r>
              <a:rPr lang="en-US" sz="2000" dirty="0" err="1"/>
              <a:t>culturali</a:t>
            </a:r>
            <a:r>
              <a:rPr lang="en-US" sz="2000" dirty="0"/>
              <a:t> (</a:t>
            </a:r>
            <a:r>
              <a:rPr lang="en-US" sz="2000" dirty="0" err="1"/>
              <a:t>conferenze</a:t>
            </a:r>
            <a:r>
              <a:rPr lang="en-US" sz="2000" dirty="0"/>
              <a:t>, concerti, </a:t>
            </a:r>
            <a:r>
              <a:rPr lang="en-US" sz="2000" dirty="0" err="1"/>
              <a:t>presentazioni</a:t>
            </a:r>
            <a:r>
              <a:rPr lang="en-US" sz="2000" dirty="0"/>
              <a:t> di </a:t>
            </a:r>
            <a:r>
              <a:rPr lang="en-US" sz="2000" dirty="0" err="1"/>
              <a:t>libri</a:t>
            </a:r>
            <a:r>
              <a:rPr lang="en-US" sz="2000" dirty="0"/>
              <a:t>,…)</a:t>
            </a:r>
          </a:p>
          <a:p>
            <a:pPr lvl="0"/>
            <a:r>
              <a:rPr lang="en-US" sz="2000" dirty="0" err="1"/>
              <a:t>Attività</a:t>
            </a:r>
            <a:r>
              <a:rPr lang="en-US" sz="2000" dirty="0"/>
              <a:t> </a:t>
            </a:r>
            <a:r>
              <a:rPr lang="en-US" sz="2000" dirty="0" err="1"/>
              <a:t>solidali</a:t>
            </a:r>
            <a:r>
              <a:rPr lang="en-US" sz="2000" dirty="0"/>
              <a:t> di </a:t>
            </a:r>
            <a:r>
              <a:rPr lang="en-US" sz="2000" dirty="0" err="1"/>
              <a:t>supporto</a:t>
            </a:r>
            <a:r>
              <a:rPr lang="en-US" sz="2000" dirty="0"/>
              <a:t> a </a:t>
            </a:r>
            <a:r>
              <a:rPr lang="en-US" sz="2000" dirty="0" err="1"/>
              <a:t>realtà</a:t>
            </a:r>
            <a:r>
              <a:rPr lang="en-US" sz="2000" dirty="0"/>
              <a:t> a </a:t>
            </a:r>
            <a:r>
              <a:rPr lang="en-US" sz="2000" dirty="0" err="1"/>
              <a:t>fini</a:t>
            </a:r>
            <a:r>
              <a:rPr lang="en-US" sz="2000" dirty="0"/>
              <a:t> </a:t>
            </a:r>
            <a:r>
              <a:rPr lang="en-US" sz="2000" dirty="0" err="1"/>
              <a:t>sociali</a:t>
            </a:r>
            <a:r>
              <a:rPr lang="en-US" sz="2000" dirty="0"/>
              <a:t> </a:t>
            </a:r>
            <a:r>
              <a:rPr lang="en-US" sz="2000" dirty="0" err="1"/>
              <a:t>della</a:t>
            </a:r>
            <a:r>
              <a:rPr lang="en-US" sz="2000" dirty="0"/>
              <a:t> </a:t>
            </a:r>
            <a:r>
              <a:rPr lang="en-US" sz="2000" dirty="0" err="1"/>
              <a:t>città</a:t>
            </a:r>
            <a:r>
              <a:rPr lang="en-US" sz="2000" dirty="0"/>
              <a:t> </a:t>
            </a:r>
            <a:r>
              <a:rPr lang="en-US" sz="2000" dirty="0" smtClean="0"/>
              <a:t>– FAES </a:t>
            </a:r>
            <a:r>
              <a:rPr lang="en-US" sz="2000" dirty="0" err="1" smtClean="0"/>
              <a:t>Volontariato</a:t>
            </a:r>
            <a:endParaRPr lang="en-US" sz="2000" dirty="0"/>
          </a:p>
          <a:p>
            <a:pPr lvl="0"/>
            <a:r>
              <a:rPr lang="en-US" sz="2000" dirty="0" err="1"/>
              <a:t>Attività</a:t>
            </a:r>
            <a:r>
              <a:rPr lang="en-US" sz="2000" dirty="0"/>
              <a:t> di </a:t>
            </a:r>
            <a:r>
              <a:rPr lang="en-US" sz="2000" dirty="0" err="1"/>
              <a:t>formazione</a:t>
            </a:r>
            <a:r>
              <a:rPr lang="en-US" sz="2000" dirty="0"/>
              <a:t> </a:t>
            </a:r>
            <a:r>
              <a:rPr lang="en-US" sz="2000" dirty="0" err="1"/>
              <a:t>alla</a:t>
            </a:r>
            <a:r>
              <a:rPr lang="en-US" sz="2000" dirty="0"/>
              <a:t> </a:t>
            </a:r>
            <a:r>
              <a:rPr lang="en-US" sz="2000" dirty="0" err="1"/>
              <a:t>genitorialità</a:t>
            </a:r>
            <a:endParaRPr lang="en-US" sz="2000" dirty="0"/>
          </a:p>
          <a:p>
            <a:pPr lvl="0"/>
            <a:r>
              <a:rPr lang="en-US" sz="2000" dirty="0" err="1"/>
              <a:t>Attività</a:t>
            </a:r>
            <a:r>
              <a:rPr lang="en-US" sz="2000" dirty="0"/>
              <a:t> di aggiornamento </a:t>
            </a:r>
            <a:r>
              <a:rPr lang="en-US" sz="2000" dirty="0" err="1"/>
              <a:t>docenti</a:t>
            </a:r>
            <a:r>
              <a:rPr lang="en-US" sz="2000" dirty="0"/>
              <a:t> </a:t>
            </a:r>
            <a:r>
              <a:rPr lang="en-US" sz="2000" dirty="0" smtClean="0">
                <a:hlinkClick r:id="rId3"/>
              </a:rPr>
              <a:t>–</a:t>
            </a:r>
            <a:r>
              <a:rPr lang="en-US" sz="2000" dirty="0" smtClean="0"/>
              <a:t> FAES Campus</a:t>
            </a:r>
            <a:endParaRPr lang="en-US" sz="2000" dirty="0"/>
          </a:p>
          <a:p>
            <a:r>
              <a:rPr lang="en-US" sz="2000" dirty="0" err="1"/>
              <a:t>L’associazione</a:t>
            </a:r>
            <a:r>
              <a:rPr lang="en-US" sz="2000" dirty="0"/>
              <a:t> FAES è </a:t>
            </a:r>
            <a:r>
              <a:rPr lang="en-US" sz="2000" dirty="0" err="1"/>
              <a:t>Ente</a:t>
            </a:r>
            <a:r>
              <a:rPr lang="en-US" sz="2000" dirty="0"/>
              <a:t> morale </a:t>
            </a:r>
            <a:r>
              <a:rPr lang="en-US" sz="2000" dirty="0" err="1"/>
              <a:t>eretto</a:t>
            </a:r>
            <a:r>
              <a:rPr lang="en-US" sz="2000" dirty="0"/>
              <a:t> </a:t>
            </a:r>
            <a:r>
              <a:rPr lang="en-US" sz="2000" dirty="0" err="1"/>
              <a:t>su</a:t>
            </a:r>
            <a:r>
              <a:rPr lang="en-US" sz="2000" dirty="0"/>
              <a:t> </a:t>
            </a:r>
            <a:r>
              <a:rPr lang="en-US" sz="2000" dirty="0" err="1"/>
              <a:t>proposta</a:t>
            </a:r>
            <a:r>
              <a:rPr lang="en-US" sz="2000" dirty="0"/>
              <a:t> del </a:t>
            </a:r>
            <a:r>
              <a:rPr lang="en-US" sz="2000" dirty="0" err="1"/>
              <a:t>Ministero</a:t>
            </a:r>
            <a:r>
              <a:rPr lang="en-US" sz="2000" dirty="0"/>
              <a:t> </a:t>
            </a:r>
            <a:r>
              <a:rPr lang="en-US" sz="2000" dirty="0" err="1"/>
              <a:t>della</a:t>
            </a:r>
            <a:r>
              <a:rPr lang="en-US" sz="2000" dirty="0"/>
              <a:t> </a:t>
            </a:r>
            <a:r>
              <a:rPr lang="en-US" sz="2000" dirty="0" err="1"/>
              <a:t>Pubblica</a:t>
            </a:r>
            <a:r>
              <a:rPr lang="en-US" sz="2000" dirty="0"/>
              <a:t> </a:t>
            </a:r>
            <a:r>
              <a:rPr lang="en-US" sz="2000" dirty="0" err="1"/>
              <a:t>Istruzione</a:t>
            </a:r>
            <a:r>
              <a:rPr lang="en-US" sz="2000" dirty="0"/>
              <a:t>, con DPR del 1975. È </a:t>
            </a:r>
            <a:r>
              <a:rPr lang="en-US" sz="2000" dirty="0" err="1"/>
              <a:t>membro</a:t>
            </a:r>
            <a:r>
              <a:rPr lang="en-US" sz="2000" dirty="0"/>
              <a:t> fin </a:t>
            </a:r>
            <a:r>
              <a:rPr lang="en-US" sz="2000" dirty="0" err="1"/>
              <a:t>dalle</a:t>
            </a:r>
            <a:r>
              <a:rPr lang="en-US" sz="2000" dirty="0"/>
              <a:t> </a:t>
            </a:r>
            <a:r>
              <a:rPr lang="en-US" sz="2000" dirty="0" err="1"/>
              <a:t>origini</a:t>
            </a:r>
            <a:r>
              <a:rPr lang="en-US" sz="2000" dirty="0"/>
              <a:t> del Forum </a:t>
            </a:r>
            <a:r>
              <a:rPr lang="en-US" sz="2000" dirty="0" err="1"/>
              <a:t>delle</a:t>
            </a:r>
            <a:r>
              <a:rPr lang="en-US" sz="2000" dirty="0"/>
              <a:t> </a:t>
            </a:r>
            <a:r>
              <a:rPr lang="en-US" sz="2000" dirty="0" err="1"/>
              <a:t>Associazioni</a:t>
            </a:r>
            <a:r>
              <a:rPr lang="en-US" sz="2000" dirty="0"/>
              <a:t> </a:t>
            </a:r>
            <a:r>
              <a:rPr lang="en-US" sz="2000" dirty="0" err="1"/>
              <a:t>Familiari</a:t>
            </a:r>
            <a:r>
              <a:rPr lang="en-US" sz="2000" dirty="0"/>
              <a:t> e, in </a:t>
            </a:r>
            <a:r>
              <a:rPr lang="en-US" sz="2000" dirty="0" err="1"/>
              <a:t>ambito</a:t>
            </a:r>
            <a:r>
              <a:rPr lang="en-US" sz="2000" dirty="0"/>
              <a:t> </a:t>
            </a:r>
            <a:r>
              <a:rPr lang="en-US" sz="2000" dirty="0" err="1"/>
              <a:t>internazionale</a:t>
            </a:r>
            <a:r>
              <a:rPr lang="en-US" sz="2000" dirty="0"/>
              <a:t>, </a:t>
            </a:r>
            <a:endParaRPr lang="en-US" sz="2000" dirty="0" smtClean="0"/>
          </a:p>
          <a:p>
            <a:r>
              <a:rPr lang="en-US" sz="2000" dirty="0" err="1"/>
              <a:t>dell’EASSE</a:t>
            </a:r>
            <a:r>
              <a:rPr lang="en-US" sz="2000" dirty="0"/>
              <a:t> (European Association for Single-Sex Education) e </a:t>
            </a:r>
            <a:r>
              <a:rPr lang="en-US" sz="2000" dirty="0" err="1"/>
              <a:t>dell’OIDEL</a:t>
            </a:r>
            <a:r>
              <a:rPr lang="en-US" sz="2000" dirty="0"/>
              <a:t> (</a:t>
            </a:r>
            <a:r>
              <a:rPr lang="en-US" sz="2000" dirty="0" err="1"/>
              <a:t>Organisation</a:t>
            </a:r>
            <a:r>
              <a:rPr lang="en-US" sz="2000" dirty="0"/>
              <a:t> </a:t>
            </a:r>
            <a:r>
              <a:rPr lang="en-US" sz="2000" dirty="0" err="1"/>
              <a:t>Internationale</a:t>
            </a:r>
            <a:r>
              <a:rPr lang="en-US" sz="2000" dirty="0"/>
              <a:t> pour le Droit à </a:t>
            </a:r>
            <a:r>
              <a:rPr lang="en-US" sz="2000" dirty="0" err="1"/>
              <a:t>l’Éducation</a:t>
            </a:r>
            <a:r>
              <a:rPr lang="en-US" sz="2000" dirty="0"/>
              <a:t> et la </a:t>
            </a:r>
            <a:r>
              <a:rPr lang="en-US" sz="2000" dirty="0" err="1"/>
              <a:t>Liberté</a:t>
            </a:r>
            <a:r>
              <a:rPr lang="en-US" sz="2000" dirty="0"/>
              <a:t> </a:t>
            </a:r>
            <a:r>
              <a:rPr lang="en-US" sz="2000" dirty="0" err="1"/>
              <a:t>d’Enseignement</a:t>
            </a:r>
            <a:r>
              <a:rPr lang="en-US" sz="2000" dirty="0"/>
              <a:t>, con </a:t>
            </a:r>
            <a:r>
              <a:rPr lang="en-US" sz="2000" dirty="0" err="1"/>
              <a:t>sede</a:t>
            </a:r>
            <a:r>
              <a:rPr lang="en-US" sz="2000" dirty="0"/>
              <a:t> a Ginevra</a:t>
            </a:r>
            <a:r>
              <a:rPr lang="en-US" sz="2000" dirty="0" smtClean="0"/>
              <a:t>). </a:t>
            </a:r>
            <a:r>
              <a:rPr lang="en-US" sz="2000" dirty="0" err="1" smtClean="0"/>
              <a:t>Inoltre</a:t>
            </a:r>
            <a:r>
              <a:rPr lang="en-US" sz="2000" dirty="0" smtClean="0"/>
              <a:t> </a:t>
            </a:r>
            <a:r>
              <a:rPr lang="en-US" sz="2000" dirty="0"/>
              <a:t>è </a:t>
            </a:r>
            <a:r>
              <a:rPr lang="en-US" sz="2000" dirty="0" err="1"/>
              <a:t>membro</a:t>
            </a:r>
            <a:r>
              <a:rPr lang="en-US" sz="2000" dirty="0"/>
              <a:t> </a:t>
            </a:r>
            <a:r>
              <a:rPr lang="en-US" sz="2000" dirty="0" err="1"/>
              <a:t>fondatore</a:t>
            </a:r>
            <a:r>
              <a:rPr lang="en-US" sz="2000" dirty="0"/>
              <a:t> </a:t>
            </a:r>
            <a:r>
              <a:rPr lang="en-US" sz="2000" dirty="0" err="1"/>
              <a:t>dell’EPA</a:t>
            </a:r>
            <a:r>
              <a:rPr lang="en-US" sz="2000" dirty="0"/>
              <a:t> (European Parents Association), </a:t>
            </a:r>
            <a:r>
              <a:rPr lang="en-US" sz="2000" dirty="0" err="1"/>
              <a:t>riconosciuta</a:t>
            </a:r>
            <a:r>
              <a:rPr lang="en-US" sz="2000" dirty="0"/>
              <a:t> come partner </a:t>
            </a:r>
            <a:r>
              <a:rPr lang="en-US" sz="2000" dirty="0" err="1"/>
              <a:t>dall’Unione</a:t>
            </a:r>
            <a:r>
              <a:rPr lang="en-US" sz="2000" dirty="0"/>
              <a:t> </a:t>
            </a:r>
            <a:r>
              <a:rPr lang="en-US" sz="2000" dirty="0" err="1"/>
              <a:t>Europea</a:t>
            </a:r>
            <a:r>
              <a:rPr lang="en-US" sz="2000" dirty="0"/>
              <a:t>.</a:t>
            </a:r>
          </a:p>
          <a:p>
            <a:endParaRPr lang="en-US" sz="2000" dirty="0"/>
          </a:p>
        </p:txBody>
      </p:sp>
    </p:spTree>
    <p:extLst>
      <p:ext uri="{BB962C8B-B14F-4D97-AF65-F5344CB8AC3E}">
        <p14:creationId xmlns:p14="http://schemas.microsoft.com/office/powerpoint/2010/main" val="1525973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260648"/>
            <a:ext cx="7516688" cy="6195715"/>
          </a:xfrm>
        </p:spPr>
        <p:txBody>
          <a:bodyPr>
            <a:normAutofit fontScale="77500" lnSpcReduction="20000"/>
          </a:bodyPr>
          <a:lstStyle/>
          <a:p>
            <a:pPr marL="274320" indent="-274320" algn="just" eaLnBrk="1" fontAlgn="auto" hangingPunct="1">
              <a:spcAft>
                <a:spcPts val="0"/>
              </a:spcAft>
              <a:buFont typeface="Wingdings 2"/>
              <a:buNone/>
              <a:defRPr/>
            </a:pPr>
            <a:endParaRPr lang="it-IT" dirty="0" smtClean="0"/>
          </a:p>
          <a:p>
            <a:r>
              <a:rPr lang="it-IT" dirty="0" smtClean="0"/>
              <a:t>Dopo </a:t>
            </a:r>
            <a:r>
              <a:rPr lang="it-IT" dirty="0"/>
              <a:t>un nuovo momento formativo durante la Quarta giornata europea dei genitori e della scuola </a:t>
            </a:r>
            <a:r>
              <a:rPr lang="it-IT" dirty="0" smtClean="0"/>
              <a:t>e </a:t>
            </a:r>
            <a:r>
              <a:rPr lang="it-IT" dirty="0"/>
              <a:t>rivolto ai </a:t>
            </a:r>
            <a:r>
              <a:rPr lang="it-IT" dirty="0" smtClean="0"/>
              <a:t>coordinatori dei </a:t>
            </a:r>
            <a:r>
              <a:rPr lang="it-IT" dirty="0" err="1"/>
              <a:t>FoPAGS</a:t>
            </a:r>
            <a:r>
              <a:rPr lang="it-IT" dirty="0"/>
              <a:t> e dei </a:t>
            </a:r>
            <a:r>
              <a:rPr lang="it-IT" dirty="0" err="1"/>
              <a:t>FoRAGS</a:t>
            </a:r>
            <a:r>
              <a:rPr lang="it-IT" dirty="0"/>
              <a:t>, è pubblicato il </a:t>
            </a:r>
            <a:r>
              <a:rPr lang="it-IT" dirty="0" err="1"/>
              <a:t>d.P.R.</a:t>
            </a:r>
            <a:r>
              <a:rPr lang="it-IT" dirty="0"/>
              <a:t> </a:t>
            </a:r>
            <a:r>
              <a:rPr lang="it-IT" dirty="0" smtClean="0"/>
              <a:t>301/2005, </a:t>
            </a:r>
            <a:r>
              <a:rPr lang="it-IT" dirty="0"/>
              <a:t>che, modificando il </a:t>
            </a:r>
            <a:r>
              <a:rPr lang="it-IT" dirty="0" err="1"/>
              <a:t>d.P.R.</a:t>
            </a:r>
            <a:r>
              <a:rPr lang="it-IT" dirty="0"/>
              <a:t> 567/1996, disciplina i requisiti di accreditamento ed istituisce i Forum regionali sottacendo dei Provinciali, nonostante i reiterati auspici al potenziamento degli stessi. Il Forum è sempre composto dai rappresentanti di associazioni di genitori ma “</a:t>
            </a:r>
            <a:r>
              <a:rPr lang="it-IT" i="1" dirty="0"/>
              <a:t>di alunni di istituto statale o paritario</a:t>
            </a:r>
            <a:r>
              <a:rPr lang="it-IT" dirty="0"/>
              <a:t>” ed il cui statuto o atto costitutivo “</a:t>
            </a:r>
            <a:r>
              <a:rPr lang="it-IT" i="1" dirty="0"/>
              <a:t>espliciti la volontà di </a:t>
            </a:r>
            <a:r>
              <a:rPr lang="it-IT" i="1" dirty="0" smtClean="0"/>
              <a:t>operare per </a:t>
            </a:r>
            <a:r>
              <a:rPr lang="it-IT" i="1" dirty="0"/>
              <a:t>l’interesse della scuola</a:t>
            </a:r>
            <a:r>
              <a:rPr lang="it-IT" dirty="0" smtClean="0"/>
              <a:t>”.</a:t>
            </a:r>
            <a:endParaRPr lang="it-IT" dirty="0"/>
          </a:p>
          <a:p>
            <a:r>
              <a:rPr lang="it-IT" dirty="0"/>
              <a:t>L’ultima pubblicazione nella pagina del sito ministeriale dedicato al </a:t>
            </a:r>
            <a:r>
              <a:rPr lang="it-IT" dirty="0" err="1"/>
              <a:t>FoNAGS</a:t>
            </a:r>
            <a:r>
              <a:rPr lang="it-IT" dirty="0"/>
              <a:t> è del marzo 2006 </a:t>
            </a:r>
            <a:r>
              <a:rPr lang="it-IT" dirty="0" smtClean="0"/>
              <a:t>ed </a:t>
            </a:r>
            <a:r>
              <a:rPr lang="it-IT" dirty="0"/>
              <a:t>è un primo bilancio</a:t>
            </a:r>
            <a:r>
              <a:rPr lang="it-IT" dirty="0" smtClean="0"/>
              <a:t>, entusiasticamente </a:t>
            </a:r>
            <a:r>
              <a:rPr lang="it-IT" dirty="0"/>
              <a:t>positivo, della partecipazione e del coinvolgimento </a:t>
            </a:r>
            <a:r>
              <a:rPr lang="it-IT" dirty="0" smtClean="0"/>
              <a:t>dei Forum </a:t>
            </a:r>
            <a:r>
              <a:rPr lang="it-IT" dirty="0"/>
              <a:t>e del progetto ‘Genitori e scuola’. Pertanto la direzione si impegna a “</a:t>
            </a:r>
            <a:r>
              <a:rPr lang="it-IT" i="1" dirty="0"/>
              <a:t>sostenere e potenziare le iniziative</a:t>
            </a:r>
            <a:r>
              <a:rPr lang="it-IT" dirty="0"/>
              <a:t>” dei Forum reiterando l’invito a favorire </a:t>
            </a:r>
            <a:r>
              <a:rPr lang="it-IT" dirty="0" err="1"/>
              <a:t>progettualmente</a:t>
            </a:r>
            <a:r>
              <a:rPr lang="it-IT" dirty="0"/>
              <a:t> il </a:t>
            </a:r>
            <a:r>
              <a:rPr lang="it-IT" i="1" dirty="0"/>
              <a:t>coinvolgimento attivo dei rappresentanti dei genitori eletti </a:t>
            </a:r>
            <a:r>
              <a:rPr lang="it-IT" dirty="0"/>
              <a:t>nei consigli di circolo/istituto, quale c</a:t>
            </a:r>
            <a:r>
              <a:rPr lang="it-IT" i="1" dirty="0"/>
              <a:t>ompito principale </a:t>
            </a:r>
            <a:r>
              <a:rPr lang="it-IT" dirty="0"/>
              <a:t>dei Forum, promuovendo interventi formativi </a:t>
            </a:r>
            <a:r>
              <a:rPr lang="it-IT" dirty="0" smtClean="0"/>
              <a:t>e garantendo</a:t>
            </a:r>
            <a:r>
              <a:rPr lang="it-IT" dirty="0"/>
              <a:t>, per la realizzazione delle iniziative anche </a:t>
            </a:r>
            <a:r>
              <a:rPr lang="it-IT" i="1" dirty="0"/>
              <a:t>risorse economiche</a:t>
            </a:r>
            <a:r>
              <a:rPr lang="it-IT" dirty="0"/>
              <a:t>.</a:t>
            </a:r>
          </a:p>
          <a:p>
            <a:pPr marL="274320" indent="-274320" algn="just" eaLnBrk="1" fontAlgn="auto" hangingPunct="1">
              <a:spcAft>
                <a:spcPts val="0"/>
              </a:spcAft>
              <a:buFont typeface="Wingdings 2"/>
              <a:buNone/>
              <a:defRPr/>
            </a:pPr>
            <a:endParaRPr lang="it-IT" dirty="0"/>
          </a:p>
        </p:txBody>
      </p:sp>
    </p:spTree>
    <p:extLst>
      <p:ext uri="{BB962C8B-B14F-4D97-AF65-F5344CB8AC3E}">
        <p14:creationId xmlns:p14="http://schemas.microsoft.com/office/powerpoint/2010/main" val="663327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260648"/>
            <a:ext cx="7516688" cy="6195715"/>
          </a:xfrm>
        </p:spPr>
        <p:txBody>
          <a:bodyPr>
            <a:normAutofit fontScale="77500" lnSpcReduction="20000"/>
          </a:bodyPr>
          <a:lstStyle/>
          <a:p>
            <a:pPr marL="0" indent="0">
              <a:buNone/>
            </a:pPr>
            <a:endParaRPr lang="it-IT" dirty="0"/>
          </a:p>
          <a:p>
            <a:pPr marL="0" indent="0">
              <a:buNone/>
            </a:pPr>
            <a:r>
              <a:rPr lang="it-IT" dirty="0"/>
              <a:t> </a:t>
            </a:r>
            <a:r>
              <a:rPr lang="it-IT" dirty="0" smtClean="0"/>
              <a:t>    La prima fase operativa prevede:</a:t>
            </a:r>
          </a:p>
          <a:p>
            <a:r>
              <a:rPr lang="it-IT" dirty="0" smtClean="0"/>
              <a:t> l'individuazione e recensione dei Forum attivi a livello provinciale e regionale, dei Coordinamenti dei presidenti di circolo/istituto e dei comitati dei genitori attivi e dei siti web;</a:t>
            </a:r>
          </a:p>
          <a:p>
            <a:r>
              <a:rPr lang="it-IT" sz="2800" dirty="0" smtClean="0"/>
              <a:t>il collegamento della rete dei Forum e dei presidenti di circolo/Istituto e dei comitati dei genitori per macro aree Nord, Centro e Sud;</a:t>
            </a:r>
          </a:p>
          <a:p>
            <a:r>
              <a:rPr lang="it-IT" sz="2800" dirty="0" smtClean="0"/>
              <a:t> La </a:t>
            </a:r>
            <a:r>
              <a:rPr lang="it-IT" sz="2800" dirty="0"/>
              <a:t>seconda fase è funzionalmente collegata a </a:t>
            </a:r>
            <a:r>
              <a:rPr lang="it-IT" sz="2800" dirty="0" smtClean="0"/>
              <a:t> quest’ultimo </a:t>
            </a:r>
            <a:r>
              <a:rPr lang="it-IT" sz="2800" dirty="0"/>
              <a:t>obiettivo, dato che è necessario un primo incontro nazionale tra gli organismi individuati e successivi incontri a livello locale nelle </a:t>
            </a:r>
            <a:r>
              <a:rPr lang="it-IT" sz="2800" dirty="0" err="1"/>
              <a:t>macroaree</a:t>
            </a:r>
            <a:r>
              <a:rPr lang="it-IT" sz="2800" dirty="0"/>
              <a:t>, che coinvolgano anche i genitori eletti negli OO.CC. Solo in seguito, attraverso anche lo scambio delle reciproche esperienze e delle buone pratiche e la creazione di una consolidata rete, si potranno condividere altre progettualità. È una scelta di campo lasciarsi andare alla deriva, accontentarsi di un ruolo oppure dare un senso concreto alla partecipazione ed al nostro transito, come genitori, all’interno della scuola nell’interesse dei nostri figl</a:t>
            </a:r>
            <a:r>
              <a:rPr lang="it-IT" dirty="0"/>
              <a:t>i.</a:t>
            </a:r>
          </a:p>
          <a:p>
            <a:r>
              <a:rPr lang="it-IT" dirty="0" smtClean="0"/>
              <a:t>	</a:t>
            </a:r>
            <a:endParaRPr lang="it-IT" dirty="0"/>
          </a:p>
        </p:txBody>
      </p:sp>
    </p:spTree>
    <p:extLst>
      <p:ext uri="{BB962C8B-B14F-4D97-AF65-F5344CB8AC3E}">
        <p14:creationId xmlns:p14="http://schemas.microsoft.com/office/powerpoint/2010/main" val="1552513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260648"/>
            <a:ext cx="7516688" cy="6195715"/>
          </a:xfrm>
        </p:spPr>
        <p:txBody>
          <a:bodyPr>
            <a:normAutofit fontScale="77500" lnSpcReduction="20000"/>
          </a:bodyPr>
          <a:lstStyle/>
          <a:p>
            <a:pPr marL="0" indent="0">
              <a:buNone/>
            </a:pPr>
            <a:endParaRPr lang="it-IT" dirty="0"/>
          </a:p>
          <a:p>
            <a:r>
              <a:rPr lang="it-IT" dirty="0" smtClean="0"/>
              <a:t>Oltre ai suddetti organi di rappresentanza delle varie componenti scolastiche, è stato introdotto, con DPR n.235/2007, il Patto Educativo di Corresponsabilità, uno strumento normativo finalizzato a definire e a rendere trasparente compiti e doveri attribuibili ad ogni soggetto della comunità scolastica(Genitori e studenti), in ragione del ruolo che ricopre.</a:t>
            </a:r>
          </a:p>
          <a:p>
            <a:r>
              <a:rPr lang="it-IT" dirty="0" smtClean="0"/>
              <a:t>Contestualmente all'iscrizione alla singola istituzione scolastica, è richiesta la sottoscrizione da parte dei genitori e degli studenti di un Patto educativo di Corresponsabilità, finalizzato a definire in maniera dettagliata e condivisa diritti e doveri nel rapporto tra istituzione scolastica autonoma, studenti e famiglie.</a:t>
            </a:r>
          </a:p>
          <a:p>
            <a:r>
              <a:rPr lang="it-IT" dirty="0" smtClean="0"/>
              <a:t>a) prima osservazione riguarda il fatto che il tema della corresponsabilità è stato preso dal legislatore sulla scia dell'emergenza in cui, in quel tempo, si è venuta a trovare la scuola.(bullismo, aggressione di genitori nei confronti di insegnanti, vandalismo studentesco verso le strutture scolastiche. La corresponsabilità non è stata percepita come elemento innovatore, atto a promuovere un nuovo rapporto tra scuola e famiglia.</a:t>
            </a:r>
            <a:endParaRPr lang="it-IT" dirty="0"/>
          </a:p>
        </p:txBody>
      </p:sp>
    </p:spTree>
    <p:extLst>
      <p:ext uri="{BB962C8B-B14F-4D97-AF65-F5344CB8AC3E}">
        <p14:creationId xmlns:p14="http://schemas.microsoft.com/office/powerpoint/2010/main" val="363427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260648"/>
            <a:ext cx="7516688" cy="6195715"/>
          </a:xfrm>
        </p:spPr>
        <p:txBody>
          <a:bodyPr>
            <a:normAutofit fontScale="77500" lnSpcReduction="20000"/>
          </a:bodyPr>
          <a:lstStyle/>
          <a:p>
            <a:pPr marL="0" indent="0">
              <a:buNone/>
            </a:pPr>
            <a:endParaRPr lang="it-IT" dirty="0"/>
          </a:p>
          <a:p>
            <a:r>
              <a:rPr lang="it-IT" dirty="0" smtClean="0"/>
              <a:t>b) la seconda osservazione, collegata alla prima, attiene all'interpretazione della corresponsabilità come strumento teso in linea prioritaria a introdurre elementi di regolamentazione dei comportamenti dei vari soggetti coinvolti nella vita della scuola( Famiglie, studenti).</a:t>
            </a:r>
          </a:p>
          <a:p>
            <a:r>
              <a:rPr lang="it-IT" dirty="0" smtClean="0"/>
              <a:t>Nel complesso, possiamo dire che il tema della corresponsabilità educativa tra scuola e famiglia nel tempo di allora  è stato sancito sulla scorta di urgenze sociali, non già con intenti pedagogici. La famiglia non è stimata come interlocutore competente. Si ha l'impressione che tra insegnanti e genitori non sia possibile costruire un pur fragile ponte  pedagogico. Da buona parte del corpo docente, la famiglia è intesa come soggetto istituzionale debole, accessorio, secondario, il quale non di rado intralcia il lavoro scolastico. Perdura la condizione di separazione tra scuola e famiglia. La scuola, collocata in posizione di dominanza, continua a valutare la famiglia come semplice utente, limitandosi a metterla al corrente delle decisioni assunte in maniera unilaterale circa la progettazione e la conduzione del processo di insegnamento/apprendimento degli alunni. La famiglia è vista dalla scuola come elemento degno di considerazione soltanto per le eventuali correlazioni da porre con gli aspetti negativi del processo di scolarizzazione.</a:t>
            </a:r>
            <a:endParaRPr lang="it-IT" dirty="0"/>
          </a:p>
        </p:txBody>
      </p:sp>
    </p:spTree>
    <p:extLst>
      <p:ext uri="{BB962C8B-B14F-4D97-AF65-F5344CB8AC3E}">
        <p14:creationId xmlns:p14="http://schemas.microsoft.com/office/powerpoint/2010/main" val="363427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260648"/>
            <a:ext cx="7516688" cy="6195715"/>
          </a:xfrm>
        </p:spPr>
        <p:txBody>
          <a:bodyPr>
            <a:normAutofit fontScale="77500" lnSpcReduction="20000"/>
          </a:bodyPr>
          <a:lstStyle/>
          <a:p>
            <a:pPr marL="0" indent="0">
              <a:buNone/>
            </a:pPr>
            <a:endParaRPr lang="it-IT" dirty="0"/>
          </a:p>
          <a:p>
            <a:r>
              <a:rPr lang="it-IT" dirty="0" smtClean="0"/>
              <a:t>	L'insegnante spesso percepisce le famiglie come soggetti incompetenti, modificando tale immagine se i genitori rispondono con puntualità alle sue richieste, se non interferiscono con le sue decisioni, se non sottopongono a critica la sua professionalità. Prevale un modello comunicativo fortemente asimmetrico. Il rapporto tra genitori e insegnanti non può essere conseguito una volta per tutte: va costruito continuamente, giorno dopo giorno, mediante un costante lavoro di confronto, dialogo e negoziazione. La corresponsabilità non può essere intesa in modo statico, rigido, uniforme. Occorre interpretarla in senso dinamico, alla luce delle istanze poste dalla crescita dei figli-alunni. In questa prospettiva, si può formulare l'ipotesi che la corresponsabilità va differenziata, conformemente ai gradi dell'istituzione scolastica. La corresponsabilità educativa tra famiglia e scuola va intesa come occasione preziosa per motivare gli alunni alla ricerca del bene  comune. La scuola va diventando sempre più, anche sotto l'aspetto dello spazio fisico e della organizzazione interna, un luogo in cui non sono attivati soltanto processi di trasmissione culturale ma anche di educazione, relazionalità, orientamento valoriale.</a:t>
            </a:r>
            <a:endParaRPr lang="it-IT" dirty="0"/>
          </a:p>
        </p:txBody>
      </p:sp>
    </p:spTree>
    <p:extLst>
      <p:ext uri="{BB962C8B-B14F-4D97-AF65-F5344CB8AC3E}">
        <p14:creationId xmlns:p14="http://schemas.microsoft.com/office/powerpoint/2010/main" val="3151739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260648"/>
            <a:ext cx="7516688" cy="6195715"/>
          </a:xfrm>
        </p:spPr>
        <p:txBody>
          <a:bodyPr>
            <a:normAutofit fontScale="77500" lnSpcReduction="20000"/>
          </a:bodyPr>
          <a:lstStyle/>
          <a:p>
            <a:pPr marL="0" indent="0">
              <a:buNone/>
            </a:pPr>
            <a:endParaRPr lang="it-IT" dirty="0"/>
          </a:p>
          <a:p>
            <a:r>
              <a:rPr lang="it-IT" dirty="0" smtClean="0"/>
              <a:t>	La determinazione di un sistema di valori condiviso da due istituzioni che ubbidiscono a differenti logiche di scelta e di proposta educativa. Ciò che fonda tanto la famiglia quanto la scuola va ricercato nella Carta Costituzionale, da dove si desumono i "significati di quadro" atti a dare vigore al patto educativo. Si pensi ai valori della persona, della libertà, dell'uguaglianza, della pari dignità, del bene comune, della solidarietà, della partecipazione.</a:t>
            </a:r>
          </a:p>
          <a:p>
            <a:r>
              <a:rPr lang="it-IT" dirty="0" smtClean="0"/>
              <a:t>Il discorso intorno alla corresponsabilità tra scuola e famiglia s'inquadra nel contesto di un'esigenza di trasformazione del sistema scolastico.</a:t>
            </a:r>
            <a:endParaRPr lang="it-IT" dirty="0"/>
          </a:p>
        </p:txBody>
      </p:sp>
    </p:spTree>
    <p:extLst>
      <p:ext uri="{BB962C8B-B14F-4D97-AF65-F5344CB8AC3E}">
        <p14:creationId xmlns:p14="http://schemas.microsoft.com/office/powerpoint/2010/main" val="31362495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to">
  <a:themeElements>
    <a:clrScheme name="Mi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i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i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0</TotalTime>
  <Words>3370</Words>
  <Application>Microsoft Office PowerPoint</Application>
  <PresentationFormat>Presentazione su schermo (4:3)</PresentationFormat>
  <Paragraphs>177</Paragraphs>
  <Slides>37</Slides>
  <Notes>0</Notes>
  <HiddenSlides>0</HiddenSlides>
  <MMClips>0</MMClips>
  <ScaleCrop>false</ScaleCrop>
  <HeadingPairs>
    <vt:vector size="4" baseType="variant">
      <vt:variant>
        <vt:lpstr>Tema</vt:lpstr>
      </vt:variant>
      <vt:variant>
        <vt:i4>1</vt:i4>
      </vt:variant>
      <vt:variant>
        <vt:lpstr>Titoli diapositive</vt:lpstr>
      </vt:variant>
      <vt:variant>
        <vt:i4>37</vt:i4>
      </vt:variant>
    </vt:vector>
  </HeadingPairs>
  <TitlesOfParts>
    <vt:vector size="38" baseType="lpstr">
      <vt:lpstr>Mito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FORAGS SICILIA Forum Regionale delle associazioni genitori scuola </vt:lpstr>
      <vt:lpstr>   FORAGS Forum Regionale delle associazioni genitori scuola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AGeSC   Associazione Genitori Scuole Cattoliche    L’Associazione Genitori Scuole Cattoliche è sorta nel 1975. E’ Associazione di Promozione Sociale, è riconosciuta dalla Conferenza Episcopale Italiana (CEI) e dal Ministero della Pubblica  Istruzione.  L’AGeSC è uno "strumento" che i genitori delle Scuole Cattoliche si sono dati per aiutarsi ad approfondire i rapporti con la scuola, con la religione cattolica e con la società civile.</dc:title>
  <dc:creator>utente</dc:creator>
  <cp:lastModifiedBy>Administrator</cp:lastModifiedBy>
  <cp:revision>71</cp:revision>
  <dcterms:created xsi:type="dcterms:W3CDTF">2011-09-25T15:36:08Z</dcterms:created>
  <dcterms:modified xsi:type="dcterms:W3CDTF">2019-01-10T10:07:45Z</dcterms:modified>
</cp:coreProperties>
</file>